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57" r:id="rId7"/>
    <p:sldId id="258" r:id="rId8"/>
    <p:sldId id="259" r:id="rId9"/>
    <p:sldId id="260" r:id="rId10"/>
    <p:sldId id="261" r:id="rId11"/>
    <p:sldId id="269" r:id="rId12"/>
    <p:sldId id="262" r:id="rId13"/>
    <p:sldId id="263" r:id="rId14"/>
    <p:sldId id="264" r:id="rId15"/>
    <p:sldId id="270" r:id="rId16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9" d="100"/>
          <a:sy n="89" d="100"/>
        </p:scale>
        <p:origin x="960" y="5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5F69EE-7A5A-0990-64B7-D8D3674074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5634494-C4FA-EE72-A069-7FAFF96750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07F21EF-74ED-F253-2584-4E8C0BC3C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A47E-750E-40B5-B334-C0C12DEA98D3}" type="datetimeFigureOut">
              <a:rPr lang="th-TH" smtClean="0"/>
              <a:t>23/04/66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3E88597-3266-A76A-9A88-ECF4A598D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071EEB-4747-ADA7-FEE1-95CB9B6B7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8AFC-446B-475A-8A6E-33B262ED08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93330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71619F-0A6A-C85A-EC6D-78E50EDB9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156CA2E-8C4E-17BB-1533-55B53A7989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675297A-72E6-0F71-E1DB-A0C6991ED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A47E-750E-40B5-B334-C0C12DEA98D3}" type="datetimeFigureOut">
              <a:rPr lang="th-TH" smtClean="0"/>
              <a:t>23/04/66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2607BBB-C5AF-2CC5-9551-EB3053EF1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BAC53E4-3F9F-1E74-3B89-396D683DE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8AFC-446B-475A-8A6E-33B262ED08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2842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2927E25-8A94-737B-91D4-C653870D8E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3A5D962-57C0-6AA7-1FF8-C78288F8C5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C907388-F288-4C52-9A9D-A20FC278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A47E-750E-40B5-B334-C0C12DEA98D3}" type="datetimeFigureOut">
              <a:rPr lang="th-TH" smtClean="0"/>
              <a:t>23/04/66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621D81-21C8-4912-AC34-B59A29C6E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87CCF7E-16CF-4E73-9C81-4660DB2D5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8AFC-446B-475A-8A6E-33B262ED08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480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0D6765-0004-F334-4338-5CED5A5C3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19F930-BA59-FF05-70B3-16237A65F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BA3473C-31AB-BBE8-068D-2AC7B4D34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A47E-750E-40B5-B334-C0C12DEA98D3}" type="datetimeFigureOut">
              <a:rPr lang="th-TH" smtClean="0"/>
              <a:t>23/04/66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731F6E9-F4F6-8BE9-2F56-15B994BED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E49CAE2-51E0-34AE-966F-EFF2BAC31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8AFC-446B-475A-8A6E-33B262ED08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069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36A77F-7210-6AD8-41C1-72C8931A7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1AE7831-080F-DDB5-6A99-2951B1A2C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C811066-00B9-1122-5D15-BB725CF84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A47E-750E-40B5-B334-C0C12DEA98D3}" type="datetimeFigureOut">
              <a:rPr lang="th-TH" smtClean="0"/>
              <a:t>23/04/66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9B4EA3B-8013-6D2F-2802-64F2777A0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99ED484-8FAF-FBC8-8CC3-860360586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8AFC-446B-475A-8A6E-33B262ED08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424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B23D29-FA99-3FBC-7AC0-D06E47F55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289484-DA07-124C-F327-121399EB07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2C12975-907B-0B60-18C6-2B22F0AEFB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71271F4-50CA-EBA8-03C9-70DE7DCE0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A47E-750E-40B5-B334-C0C12DEA98D3}" type="datetimeFigureOut">
              <a:rPr lang="th-TH" smtClean="0"/>
              <a:t>23/04/66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3E41650-4ED8-7C5C-A5AE-6538436B6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E0FD956-5F83-BE56-DB45-1A4807CEC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8AFC-446B-475A-8A6E-33B262ED08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92120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DF0798-23DE-E018-FAE9-A3AD7CAF4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BDD2982-4FD0-FE45-BB98-495E856141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C94B646-3773-AD8B-411A-E595EDB5DE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6A95019-7BFA-74F2-0B58-33EC9C3094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869623F-4778-464A-0C70-CB4F94456A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9D86C6D-E51E-945D-E62E-5E490ED2C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A47E-750E-40B5-B334-C0C12DEA98D3}" type="datetimeFigureOut">
              <a:rPr lang="th-TH" smtClean="0"/>
              <a:t>23/04/66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496ABBD-4898-5F4D-E2B5-0A54FDC55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C780743-A13C-2067-EC5B-750998218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8AFC-446B-475A-8A6E-33B262ED08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2532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14CD9F-EA75-6067-DB0C-E309F4AFA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8A8B9C0-4C1E-3418-CEA9-4D14252C2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A47E-750E-40B5-B334-C0C12DEA98D3}" type="datetimeFigureOut">
              <a:rPr lang="th-TH" smtClean="0"/>
              <a:t>23/04/66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1D06976-20C7-345B-8EB9-2E79E8D52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D85FC88-0BF3-F4FC-C0D5-BEF702B5F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8AFC-446B-475A-8A6E-33B262ED08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89391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125CAF5-4549-A32D-151B-5F3CD5696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A47E-750E-40B5-B334-C0C12DEA98D3}" type="datetimeFigureOut">
              <a:rPr lang="th-TH" smtClean="0"/>
              <a:t>23/04/66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1D30B7F-2DF5-576B-7432-6732EC966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947DCA5-2DD7-5A91-995F-14B8587DF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8AFC-446B-475A-8A6E-33B262ED08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4201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C41A8D-6721-B8A2-DB31-9D11CA9F9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ECE5C4-9244-CBF5-905F-D7C360982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6225C00-D73C-4E35-AB9F-991C11D602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5806616-4685-2DFE-5173-60AA01866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A47E-750E-40B5-B334-C0C12DEA98D3}" type="datetimeFigureOut">
              <a:rPr lang="th-TH" smtClean="0"/>
              <a:t>23/04/66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284436A-4950-10EC-D132-E34CC822B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4CF16EA-CF76-EC8E-3A9B-DCACDF059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8AFC-446B-475A-8A6E-33B262ED08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19854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5B5896-F476-EB42-F5E6-2EC0E0812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65BA747-E5C9-456E-E37C-B7766EF842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4C2D29D-269C-1426-7331-1304F8BAEC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7455E35-650F-06B4-C606-2B7FB791B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A47E-750E-40B5-B334-C0C12DEA98D3}" type="datetimeFigureOut">
              <a:rPr lang="th-TH" smtClean="0"/>
              <a:t>23/04/66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55CA780-ABFC-96DF-AAD2-2E2947302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7ED241D-B5C5-B1B5-E882-59ADC810A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8AFC-446B-475A-8A6E-33B262ED08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057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5005550-D142-F355-8184-D40549CE2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F6E6E47-DE72-9E30-0E86-1BF9E590D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C268EE5-E4AB-DBB8-1A03-3EC6A9DE28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CA47E-750E-40B5-B334-C0C12DEA98D3}" type="datetimeFigureOut">
              <a:rPr lang="th-TH" smtClean="0"/>
              <a:t>23/04/66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B13D8DD-6765-C1F3-F12B-EB357AE7F1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133C360-B40D-A842-5881-F707000327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48AFC-446B-475A-8A6E-33B262ED08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6515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D49F90-EC8A-DED7-BD63-F4D7039DF5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8123" y="352341"/>
            <a:ext cx="9144000" cy="889318"/>
          </a:xfrm>
        </p:spPr>
        <p:txBody>
          <a:bodyPr>
            <a:normAutofit fontScale="90000"/>
          </a:bodyPr>
          <a:lstStyle/>
          <a:p>
            <a:r>
              <a:rPr lang="en-US" dirty="0"/>
              <a:t>Unit 1 Language for traveling</a:t>
            </a:r>
            <a:endParaRPr lang="th-TH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3EFB889-ED0A-D015-FD79-987A7489D9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2244" y="1388227"/>
            <a:ext cx="9144000" cy="5117432"/>
          </a:xfrm>
        </p:spPr>
        <p:txBody>
          <a:bodyPr/>
          <a:lstStyle/>
          <a:p>
            <a:r>
              <a:rPr lang="en-US" dirty="0"/>
              <a:t>Giving and Asking Information</a:t>
            </a:r>
          </a:p>
          <a:p>
            <a:pPr algn="l"/>
            <a:r>
              <a:rPr lang="en-US" dirty="0"/>
              <a:t>The sentences used to ask for information.</a:t>
            </a:r>
          </a:p>
          <a:p>
            <a:pPr algn="l"/>
            <a:r>
              <a:rPr lang="en-US" dirty="0"/>
              <a:t>Can you tell me…..?</a:t>
            </a:r>
          </a:p>
          <a:p>
            <a:pPr algn="l"/>
            <a:r>
              <a:rPr lang="en-US" dirty="0"/>
              <a:t>Could you tell me….?</a:t>
            </a:r>
          </a:p>
          <a:p>
            <a:pPr algn="l"/>
            <a:r>
              <a:rPr lang="en-US" dirty="0"/>
              <a:t>Can anyone tell me….?</a:t>
            </a:r>
          </a:p>
          <a:p>
            <a:pPr algn="l"/>
            <a:r>
              <a:rPr lang="en-US" dirty="0"/>
              <a:t>Could anyone tell me….?</a:t>
            </a:r>
          </a:p>
          <a:p>
            <a:pPr algn="l"/>
            <a:r>
              <a:rPr lang="en-US" dirty="0"/>
              <a:t>Do you know…..?</a:t>
            </a:r>
          </a:p>
          <a:p>
            <a:pPr algn="l"/>
            <a:r>
              <a:rPr lang="en-US" dirty="0"/>
              <a:t>Do you have any idea….? </a:t>
            </a:r>
          </a:p>
          <a:p>
            <a:pPr algn="l"/>
            <a:r>
              <a:rPr lang="en-US" dirty="0"/>
              <a:t>I wonder if you could tell me…..?</a:t>
            </a:r>
          </a:p>
        </p:txBody>
      </p:sp>
    </p:spTree>
    <p:extLst>
      <p:ext uri="{BB962C8B-B14F-4D97-AF65-F5344CB8AC3E}">
        <p14:creationId xmlns:p14="http://schemas.microsoft.com/office/powerpoint/2010/main" val="1045681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99EBC1-F311-7850-D4EF-5BFF59B8D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06400"/>
          </a:xfrm>
        </p:spPr>
        <p:txBody>
          <a:bodyPr>
            <a:normAutofit fontScale="90000"/>
          </a:bodyPr>
          <a:lstStyle/>
          <a:p>
            <a:r>
              <a:rPr lang="en-US" sz="2400" b="1" dirty="0"/>
              <a:t>Giving and Asking Information</a:t>
            </a:r>
            <a:r>
              <a:rPr lang="en-US" sz="2400" dirty="0"/>
              <a:t/>
            </a:r>
            <a:br>
              <a:rPr lang="en-US" sz="2400" dirty="0"/>
            </a:br>
            <a:endParaRPr lang="th-TH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A27FA11-AE37-2BE9-ACF6-B3E27043D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1526"/>
            <a:ext cx="10515600" cy="5405437"/>
          </a:xfrm>
        </p:spPr>
        <p:txBody>
          <a:bodyPr>
            <a:normAutofit/>
          </a:bodyPr>
          <a:lstStyle/>
          <a:p>
            <a:r>
              <a:rPr lang="en-US" sz="2400" b="1" u="sng" dirty="0"/>
              <a:t>More Formal     </a:t>
            </a:r>
          </a:p>
          <a:p>
            <a:r>
              <a:rPr lang="en-US" sz="2400" dirty="0"/>
              <a:t>I’d be happy to answer that.</a:t>
            </a:r>
          </a:p>
          <a:p>
            <a:endParaRPr lang="en-US" sz="2400" dirty="0"/>
          </a:p>
          <a:p>
            <a:r>
              <a:rPr lang="en-US" sz="2400" dirty="0"/>
              <a:t>I should be able to answer your question. </a:t>
            </a:r>
          </a:p>
          <a:p>
            <a:endParaRPr lang="en-US" sz="2400" dirty="0"/>
          </a:p>
          <a:p>
            <a:r>
              <a:rPr lang="en-US" sz="2400" dirty="0"/>
              <a:t>It’d be a pleasure to help you. </a:t>
            </a:r>
          </a:p>
          <a:p>
            <a:endParaRPr lang="en-US" sz="2400" dirty="0"/>
          </a:p>
          <a:p>
            <a:r>
              <a:rPr lang="en-US" sz="2400" dirty="0"/>
              <a:t>My appreciate.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I’m really glade to help you.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854767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FEFB15-7C4B-1841-A47F-E6897D692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1DE20D-CF5E-5F14-B903-6C26DEAE7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u="sng" dirty="0"/>
              <a:t>Thank you  </a:t>
            </a:r>
          </a:p>
          <a:p>
            <a:r>
              <a:rPr lang="en-US" sz="2400" b="1" u="sng" dirty="0"/>
              <a:t>It is used when a compliment is given  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16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You're a fantastic Thai singer! - </a:t>
            </a:r>
            <a:r>
              <a:rPr lang="en-US" sz="1600" b="0" i="1" dirty="0">
                <a:solidFill>
                  <a:srgbClr val="00B0F0"/>
                </a:solidFill>
                <a:effectLst/>
                <a:latin typeface="Georgia" panose="02040502050405020303" pitchFamily="18" charset="0"/>
              </a:rPr>
              <a:t>Thank you.</a:t>
            </a:r>
            <a:endParaRPr lang="en-US" sz="1600" b="0" i="0" dirty="0">
              <a:solidFill>
                <a:srgbClr val="00B0F0"/>
              </a:solidFill>
              <a:effectLst/>
              <a:latin typeface="Georgia" panose="02040502050405020303" pitchFamily="18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16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I really enjoyed dinner. It was very tasty. - </a:t>
            </a:r>
            <a:r>
              <a:rPr lang="en-US" sz="1600" b="0" i="1" dirty="0">
                <a:solidFill>
                  <a:srgbClr val="00B0F0"/>
                </a:solidFill>
                <a:effectLst/>
                <a:latin typeface="Georgia" panose="02040502050405020303" pitchFamily="18" charset="0"/>
              </a:rPr>
              <a:t>Thank you</a:t>
            </a:r>
            <a:r>
              <a:rPr lang="en-US" sz="16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, I'm glad you like it.</a:t>
            </a:r>
            <a:endParaRPr lang="en-US" sz="1600" b="0" i="0" dirty="0">
              <a:solidFill>
                <a:srgbClr val="282828"/>
              </a:solidFill>
              <a:effectLst/>
              <a:latin typeface="Georgia" panose="02040502050405020303" pitchFamily="18" charset="0"/>
            </a:endParaRPr>
          </a:p>
          <a:p>
            <a:pPr algn="l" fontAlgn="base"/>
            <a:r>
              <a:rPr lang="en-US" sz="2400" b="1" i="0" u="sng" dirty="0">
                <a:solidFill>
                  <a:srgbClr val="282828"/>
                </a:solidFill>
                <a:effectLst/>
                <a:cs typeface="CordiaUPC" panose="020B0304020202020204" pitchFamily="34" charset="-34"/>
              </a:rPr>
              <a:t>Thank You to Accept and Refuse Offers</a:t>
            </a:r>
          </a:p>
          <a:p>
            <a:pPr algn="l" fontAlgn="base"/>
            <a:r>
              <a:rPr lang="en-US" sz="16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Thank you</a:t>
            </a:r>
            <a:r>
              <a:rPr lang="en-US" sz="16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 is often used at the beginning of a reply to an offer. It can be used in both the positive and the negative form to either accept or refuse an offer.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16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Would you like something to drink? - </a:t>
            </a:r>
            <a:r>
              <a:rPr lang="en-US" sz="1600" b="0" i="1" dirty="0">
                <a:solidFill>
                  <a:srgbClr val="00B0F0"/>
                </a:solidFill>
                <a:effectLst/>
                <a:latin typeface="Georgia" panose="02040502050405020303" pitchFamily="18" charset="0"/>
              </a:rPr>
              <a:t>Thank you</a:t>
            </a:r>
            <a:r>
              <a:rPr lang="en-US" sz="16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. I'd like a cola, please.</a:t>
            </a:r>
            <a:endParaRPr lang="en-US" sz="1600" b="0" i="0" dirty="0">
              <a:solidFill>
                <a:srgbClr val="282828"/>
              </a:solidFill>
              <a:effectLst/>
              <a:latin typeface="Georgia" panose="02040502050405020303" pitchFamily="18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16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Do you want to join us at the concert tonight? - </a:t>
            </a:r>
            <a:r>
              <a:rPr lang="en-US" sz="1600" b="0" i="1" dirty="0">
                <a:solidFill>
                  <a:srgbClr val="00B0F0"/>
                </a:solidFill>
                <a:effectLst/>
                <a:latin typeface="Georgia" panose="02040502050405020303" pitchFamily="18" charset="0"/>
              </a:rPr>
              <a:t>No thank you. </a:t>
            </a:r>
            <a:r>
              <a:rPr lang="en-US" sz="16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I need to study!</a:t>
            </a:r>
            <a:endParaRPr lang="en-US" sz="1600" b="0" i="0" dirty="0">
              <a:solidFill>
                <a:srgbClr val="282828"/>
              </a:solidFill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2380017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B67C87-9727-DE78-8AA3-4E3BA925B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9263"/>
          </a:xfrm>
        </p:spPr>
        <p:txBody>
          <a:bodyPr>
            <a:normAutofit fontScale="90000"/>
          </a:bodyPr>
          <a:lstStyle/>
          <a:p>
            <a:r>
              <a:rPr lang="en-US" sz="2400" b="1" dirty="0"/>
              <a:t>Giving and Asking Information</a:t>
            </a:r>
            <a:r>
              <a:rPr lang="en-US" sz="2400" dirty="0"/>
              <a:t/>
            </a:r>
            <a:br>
              <a:rPr lang="en-US" sz="2400" dirty="0"/>
            </a:br>
            <a:endParaRPr lang="th-TH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5CF1A2-2037-7F45-8097-152AD16B8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6294" y="939800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However, you can say no in case you don’t have the information as request, and the sentences and some phrases will tell that you are unable to answer to that question.</a:t>
            </a:r>
          </a:p>
          <a:p>
            <a:endParaRPr lang="en-US" sz="2400" dirty="0"/>
          </a:p>
          <a:p>
            <a:r>
              <a:rPr lang="en-US" sz="2400" dirty="0"/>
              <a:t>Informal answer</a:t>
            </a:r>
          </a:p>
          <a:p>
            <a:endParaRPr lang="en-US" sz="2400" dirty="0"/>
          </a:p>
          <a:p>
            <a:r>
              <a:rPr lang="en-US" sz="2400" dirty="0"/>
              <a:t>Sorry, I can’t help you out. </a:t>
            </a:r>
          </a:p>
          <a:p>
            <a:endParaRPr lang="en-US" sz="2400" dirty="0"/>
          </a:p>
          <a:p>
            <a:r>
              <a:rPr lang="en-US" sz="2400" dirty="0"/>
              <a:t>Sorry, but I don’t know that.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That’s beyond me, sorry. 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1042223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A1FC68-7ADF-8441-62AD-017C881AE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34950"/>
          </a:xfrm>
        </p:spPr>
        <p:txBody>
          <a:bodyPr>
            <a:normAutofit fontScale="90000"/>
          </a:bodyPr>
          <a:lstStyle/>
          <a:p>
            <a:r>
              <a:rPr lang="en-US" sz="2400" b="1" dirty="0"/>
              <a:t>Giving and Asking Information</a:t>
            </a:r>
            <a:r>
              <a:rPr lang="en-US" sz="2400" dirty="0"/>
              <a:t/>
            </a:r>
            <a:br>
              <a:rPr lang="en-US" sz="2400" dirty="0"/>
            </a:br>
            <a:endParaRPr lang="th-TH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D1541B-437C-EE44-8D84-CCC940E16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7231"/>
            <a:ext cx="10515600" cy="5469732"/>
          </a:xfrm>
        </p:spPr>
        <p:txBody>
          <a:bodyPr>
            <a:normAutofit/>
          </a:bodyPr>
          <a:lstStyle/>
          <a:p>
            <a:r>
              <a:rPr lang="en-US" sz="2400" b="1" dirty="0"/>
              <a:t>More Formal  </a:t>
            </a:r>
          </a:p>
          <a:p>
            <a:r>
              <a:rPr lang="en-US" sz="16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I'm afraid I don't have the answer to that question</a:t>
            </a:r>
          </a:p>
          <a:p>
            <a:r>
              <a:rPr lang="en-US" sz="16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I'd like to help you. Unfortunately, I don't have that information / don't know.</a:t>
            </a:r>
          </a:p>
          <a:p>
            <a:r>
              <a:rPr lang="en-US" sz="2400" dirty="0"/>
              <a:t>Simple Situation</a:t>
            </a:r>
          </a:p>
          <a:p>
            <a:pPr algn="l" fontAlgn="base"/>
            <a:r>
              <a:rPr lang="en-US" sz="16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Brother:</a:t>
            </a:r>
            <a:r>
              <a:rPr lang="en-US" sz="16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 </a:t>
            </a:r>
            <a:r>
              <a:rPr lang="en-US" sz="1600" b="0" i="1" dirty="0">
                <a:solidFill>
                  <a:srgbClr val="00B0F0"/>
                </a:solidFill>
                <a:effectLst/>
                <a:latin typeface="Georgia" panose="02040502050405020303" pitchFamily="18" charset="0"/>
              </a:rPr>
              <a:t>When does the movie start?</a:t>
            </a:r>
            <a:r>
              <a:rPr lang="en-US" sz="16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/>
            </a:r>
            <a:br>
              <a:rPr lang="en-US" sz="16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</a:br>
            <a:r>
              <a:rPr lang="en-US" sz="16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Sister: </a:t>
            </a:r>
            <a:r>
              <a:rPr lang="en-US" sz="16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I think it's at 8.</a:t>
            </a:r>
            <a:r>
              <a:rPr lang="en-US" sz="16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/>
            </a:r>
            <a:br>
              <a:rPr lang="en-US" sz="16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</a:br>
            <a:r>
              <a:rPr lang="en-US" sz="16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Brother:</a:t>
            </a:r>
            <a:r>
              <a:rPr lang="en-US" sz="16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 Check, will you?</a:t>
            </a:r>
            <a:r>
              <a:rPr lang="en-US" sz="16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/>
            </a:r>
            <a:br>
              <a:rPr lang="en-US" sz="16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</a:br>
            <a:r>
              <a:rPr lang="en-US" sz="16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Sister:</a:t>
            </a:r>
            <a:r>
              <a:rPr lang="en-US" sz="16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 You're so lazy. Just a second.</a:t>
            </a:r>
            <a:r>
              <a:rPr lang="en-US" sz="16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/>
            </a:r>
            <a:br>
              <a:rPr lang="en-US" sz="16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</a:br>
            <a:r>
              <a:rPr lang="en-US" sz="16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Brother: </a:t>
            </a:r>
            <a:r>
              <a:rPr lang="en-US" sz="1600" b="0" i="1" dirty="0">
                <a:solidFill>
                  <a:srgbClr val="00B0F0"/>
                </a:solidFill>
                <a:effectLst/>
                <a:latin typeface="Georgia" panose="02040502050405020303" pitchFamily="18" charset="0"/>
              </a:rPr>
              <a:t>Thanks, sis</a:t>
            </a:r>
            <a:r>
              <a:rPr lang="en-US" sz="16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.</a:t>
            </a:r>
            <a:r>
              <a:rPr lang="en-US" sz="16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/>
            </a:r>
            <a:br>
              <a:rPr lang="en-US" sz="16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</a:br>
            <a:r>
              <a:rPr lang="en-US" sz="16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Sister:</a:t>
            </a:r>
            <a:r>
              <a:rPr lang="en-US" sz="16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 Yes, it starts at 8. Get off the couch sometimes!</a:t>
            </a:r>
            <a:endParaRPr lang="en-US" sz="1600" b="0" i="0" dirty="0">
              <a:solidFill>
                <a:srgbClr val="282828"/>
              </a:solidFill>
              <a:effectLst/>
              <a:latin typeface="Georgia" panose="02040502050405020303" pitchFamily="18" charset="0"/>
            </a:endParaRPr>
          </a:p>
          <a:p>
            <a:pPr algn="l" fontAlgn="base"/>
            <a:r>
              <a:rPr lang="en-US" sz="16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Customer:</a:t>
            </a:r>
            <a:r>
              <a:rPr lang="en-US" sz="16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 </a:t>
            </a:r>
            <a:r>
              <a:rPr lang="en-US" sz="1600" b="0" i="1" dirty="0">
                <a:solidFill>
                  <a:srgbClr val="00B0F0"/>
                </a:solidFill>
                <a:effectLst/>
                <a:latin typeface="Georgia" panose="02040502050405020303" pitchFamily="18" charset="0"/>
              </a:rPr>
              <a:t>Excuse me, can you tell me where I can find menswear</a:t>
            </a:r>
            <a:r>
              <a:rPr lang="en-US" sz="16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?</a:t>
            </a:r>
            <a:r>
              <a:rPr lang="en-US" sz="16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/>
            </a:r>
            <a:br>
              <a:rPr lang="en-US" sz="16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</a:br>
            <a:r>
              <a:rPr lang="en-US" sz="16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Shop Assistant:</a:t>
            </a:r>
            <a:r>
              <a:rPr lang="en-US" sz="16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 Sure. Menswear is on the second floor.</a:t>
            </a:r>
            <a:r>
              <a:rPr lang="en-US" sz="16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/>
            </a:r>
            <a:br>
              <a:rPr lang="en-US" sz="16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</a:br>
            <a:r>
              <a:rPr lang="en-US" sz="16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Customer:</a:t>
            </a:r>
            <a:r>
              <a:rPr lang="en-US" sz="16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 </a:t>
            </a:r>
            <a:r>
              <a:rPr lang="en-US" sz="1600" b="0" i="1" dirty="0">
                <a:solidFill>
                  <a:srgbClr val="00B0F0"/>
                </a:solidFill>
                <a:effectLst/>
                <a:latin typeface="Georgia" panose="02040502050405020303" pitchFamily="18" charset="0"/>
              </a:rPr>
              <a:t>Oh, also, could you tell me where sheets are.</a:t>
            </a:r>
            <a:r>
              <a:rPr lang="en-US" sz="16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/>
            </a:r>
            <a:br>
              <a:rPr lang="en-US" sz="16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</a:br>
            <a:r>
              <a:rPr lang="en-US" sz="16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Shop Assistant:</a:t>
            </a:r>
            <a:r>
              <a:rPr lang="en-US" sz="16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 No problem, sheets are on the third floor at the back.</a:t>
            </a:r>
            <a:r>
              <a:rPr lang="en-US" sz="16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/>
            </a:r>
            <a:br>
              <a:rPr lang="en-US" sz="16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</a:br>
            <a:r>
              <a:rPr lang="en-US" sz="16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Customer:</a:t>
            </a:r>
            <a:r>
              <a:rPr lang="en-US" sz="16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 </a:t>
            </a:r>
            <a:r>
              <a:rPr lang="en-US" sz="1600" b="0" i="1" dirty="0">
                <a:solidFill>
                  <a:srgbClr val="00B0F0"/>
                </a:solidFill>
                <a:effectLst/>
                <a:latin typeface="Georgia" panose="02040502050405020303" pitchFamily="18" charset="0"/>
              </a:rPr>
              <a:t>Thanks for your help</a:t>
            </a:r>
            <a:r>
              <a:rPr lang="en-US" sz="16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.</a:t>
            </a:r>
            <a:r>
              <a:rPr lang="en-US" sz="16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/>
            </a:r>
            <a:br>
              <a:rPr lang="en-US" sz="16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</a:br>
            <a:r>
              <a:rPr lang="en-US" sz="16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Shop Assistant:</a:t>
            </a:r>
            <a:r>
              <a:rPr lang="en-US" sz="16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 </a:t>
            </a:r>
            <a:r>
              <a:rPr lang="en-US" sz="1600" b="0" i="1" dirty="0">
                <a:solidFill>
                  <a:srgbClr val="00B0F0"/>
                </a:solidFill>
                <a:effectLst/>
                <a:latin typeface="Georgia" panose="02040502050405020303" pitchFamily="18" charset="0"/>
              </a:rPr>
              <a:t>My pleasure.</a:t>
            </a:r>
            <a:endParaRPr lang="en-US" sz="1600" b="0" i="0" dirty="0">
              <a:solidFill>
                <a:srgbClr val="00B0F0"/>
              </a:solidFill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1254724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0C8BBD-637D-74C0-87FC-EF0139320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0694"/>
          </a:xfrm>
        </p:spPr>
        <p:txBody>
          <a:bodyPr>
            <a:normAutofit fontScale="90000"/>
          </a:bodyPr>
          <a:lstStyle/>
          <a:p>
            <a:r>
              <a:rPr lang="en-US" sz="2400" b="1" dirty="0"/>
              <a:t>Giving and Asking Information</a:t>
            </a:r>
            <a:r>
              <a:rPr lang="en-US" sz="2400" dirty="0"/>
              <a:t/>
            </a:r>
            <a:br>
              <a:rPr lang="en-US" sz="2400" dirty="0"/>
            </a:br>
            <a:endParaRPr lang="th-TH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AB72E0-AF15-EED7-AD30-24B1CAC5E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More Complex or Formal Situation</a:t>
            </a:r>
          </a:p>
          <a:p>
            <a:r>
              <a:rPr lang="en-US" sz="20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Man:</a:t>
            </a:r>
            <a:r>
              <a:rPr lang="en-US" sz="20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 </a:t>
            </a:r>
            <a:r>
              <a:rPr lang="en-US" sz="2000" b="0" i="1" dirty="0">
                <a:solidFill>
                  <a:srgbClr val="00B0F0"/>
                </a:solidFill>
                <a:effectLst/>
                <a:latin typeface="Georgia" panose="02040502050405020303" pitchFamily="18" charset="0"/>
              </a:rPr>
              <a:t>Excuse me, would you mind answering some questions</a:t>
            </a:r>
            <a:r>
              <a:rPr lang="en-US" sz="20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?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Business Colleague:</a:t>
            </a:r>
            <a:r>
              <a:rPr lang="en-US" sz="20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 </a:t>
            </a:r>
            <a:r>
              <a:rPr lang="en-US" sz="2000" b="0" i="1" dirty="0">
                <a:solidFill>
                  <a:srgbClr val="00B0F0"/>
                </a:solidFill>
                <a:effectLst/>
                <a:latin typeface="Georgia" panose="02040502050405020303" pitchFamily="18" charset="0"/>
              </a:rPr>
              <a:t>I'd be happy to help.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Man:</a:t>
            </a:r>
            <a:r>
              <a:rPr lang="en-US" sz="20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 </a:t>
            </a:r>
            <a:r>
              <a:rPr lang="en-US" sz="2000" b="0" i="1" dirty="0">
                <a:solidFill>
                  <a:srgbClr val="00B0F0"/>
                </a:solidFill>
                <a:effectLst/>
                <a:latin typeface="Georgia" panose="02040502050405020303" pitchFamily="18" charset="0"/>
              </a:rPr>
              <a:t>I wonder if you could tell me when the project is going to begin.</a:t>
            </a:r>
            <a:r>
              <a:rPr lang="en-US" sz="2000" dirty="0">
                <a:solidFill>
                  <a:srgbClr val="00B0F0"/>
                </a:solidFill>
              </a:rPr>
              <a:t/>
            </a:r>
            <a:br>
              <a:rPr lang="en-US" sz="2000" dirty="0">
                <a:solidFill>
                  <a:srgbClr val="00B0F0"/>
                </a:solidFill>
              </a:rPr>
            </a:br>
            <a:r>
              <a:rPr lang="en-US" sz="20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Business Colleague:</a:t>
            </a:r>
            <a:r>
              <a:rPr lang="en-US" sz="20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 I believe we're beginning the project next month.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Man:</a:t>
            </a:r>
            <a:r>
              <a:rPr lang="en-US" sz="20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 and who will be responsible for the project.</a:t>
            </a:r>
            <a:r>
              <a:rPr lang="en-US" sz="2000" dirty="0">
                <a:solidFill>
                  <a:srgbClr val="00B0F0"/>
                </a:solidFill>
              </a:rPr>
              <a:t/>
            </a:r>
            <a:br>
              <a:rPr lang="en-US" sz="2000" dirty="0">
                <a:solidFill>
                  <a:srgbClr val="00B0F0"/>
                </a:solidFill>
              </a:rPr>
            </a:br>
            <a:r>
              <a:rPr lang="en-US" sz="2000" i="0" dirty="0">
                <a:effectLst/>
                <a:latin typeface="Georgia" panose="02040502050405020303" pitchFamily="18" charset="0"/>
              </a:rPr>
              <a:t>Business Colleague:</a:t>
            </a:r>
            <a:r>
              <a:rPr lang="en-US" sz="2000" i="1" dirty="0">
                <a:effectLst/>
                <a:latin typeface="Georgia" panose="02040502050405020303" pitchFamily="18" charset="0"/>
              </a:rPr>
              <a:t> I think Bob Smith is in charge of the project.</a:t>
            </a:r>
            <a:r>
              <a:rPr lang="en-US" sz="2000" dirty="0">
                <a:solidFill>
                  <a:srgbClr val="00B0F0"/>
                </a:solidFill>
              </a:rPr>
              <a:t/>
            </a:r>
            <a:br>
              <a:rPr lang="en-US" sz="2000" dirty="0">
                <a:solidFill>
                  <a:srgbClr val="00B0F0"/>
                </a:solidFill>
              </a:rPr>
            </a:br>
            <a:r>
              <a:rPr lang="en-US" sz="2000" b="0" i="0" dirty="0">
                <a:solidFill>
                  <a:srgbClr val="00B0F0"/>
                </a:solidFill>
                <a:effectLst/>
                <a:latin typeface="Georgia" panose="02040502050405020303" pitchFamily="18" charset="0"/>
              </a:rPr>
              <a:t>Man:</a:t>
            </a:r>
            <a:r>
              <a:rPr lang="en-US" sz="2000" b="0" i="1" dirty="0">
                <a:solidFill>
                  <a:srgbClr val="00B0F0"/>
                </a:solidFill>
                <a:effectLst/>
                <a:latin typeface="Georgia" panose="02040502050405020303" pitchFamily="18" charset="0"/>
              </a:rPr>
              <a:t> OK, finally, would you mind telling me how much the estimated cost will be?</a:t>
            </a:r>
            <a:r>
              <a:rPr lang="en-US" sz="2000" dirty="0">
                <a:solidFill>
                  <a:srgbClr val="00B0F0"/>
                </a:solidFill>
              </a:rPr>
              <a:t/>
            </a:r>
            <a:br>
              <a:rPr lang="en-US" sz="2000" dirty="0">
                <a:solidFill>
                  <a:srgbClr val="00B0F0"/>
                </a:solidFill>
              </a:rPr>
            </a:br>
            <a:r>
              <a:rPr lang="en-US" sz="20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Business Colleague:</a:t>
            </a:r>
            <a:r>
              <a:rPr lang="en-US" sz="20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 </a:t>
            </a:r>
            <a:r>
              <a:rPr lang="en-US" sz="2000" b="0" i="1" dirty="0">
                <a:solidFill>
                  <a:srgbClr val="00B0F0"/>
                </a:solidFill>
                <a:effectLst/>
                <a:latin typeface="Georgia" panose="02040502050405020303" pitchFamily="18" charset="0"/>
              </a:rPr>
              <a:t>I'm afraid I can't answer </a:t>
            </a:r>
            <a:r>
              <a:rPr lang="en-US" sz="20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that. Perhaps you should speak to my director.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Man:</a:t>
            </a:r>
            <a:r>
              <a:rPr lang="en-US" sz="20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 Thank you. I thought you might say that. I'll speak to Mr. Anders.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Business Colleague:</a:t>
            </a:r>
            <a:r>
              <a:rPr lang="en-US" sz="20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 </a:t>
            </a:r>
            <a:r>
              <a:rPr lang="en-US" sz="2000" b="0" i="1" dirty="0">
                <a:solidFill>
                  <a:srgbClr val="00B0F0"/>
                </a:solidFill>
                <a:effectLst/>
                <a:latin typeface="Georgia" panose="02040502050405020303" pitchFamily="18" charset="0"/>
              </a:rPr>
              <a:t>Yes, that would be best for that type of information</a:t>
            </a:r>
            <a:r>
              <a:rPr lang="en-US" sz="20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. Man: Thank you for helping out.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Business Colleague:</a:t>
            </a:r>
            <a:r>
              <a:rPr lang="en-US" sz="20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 My pleasure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1418600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384F3C-A14B-2E9E-AED9-98C9D37AF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27831"/>
          </a:xfrm>
        </p:spPr>
        <p:txBody>
          <a:bodyPr>
            <a:noAutofit/>
          </a:bodyPr>
          <a:lstStyle/>
          <a:p>
            <a:r>
              <a:rPr lang="en-US" sz="2400" b="1" dirty="0"/>
              <a:t>Giving and Asking Information</a:t>
            </a:r>
            <a:r>
              <a:rPr lang="en-US" sz="2400" dirty="0"/>
              <a:t/>
            </a:r>
            <a:br>
              <a:rPr lang="en-US" sz="2400" dirty="0"/>
            </a:br>
            <a:endParaRPr lang="th-TH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157270-3EA5-F6FC-49D6-7269072A0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u="sng" dirty="0"/>
              <a:t>You’re Welcome  </a:t>
            </a:r>
          </a:p>
          <a:p>
            <a:r>
              <a:rPr lang="en-US" sz="16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The phrase </a:t>
            </a:r>
            <a:r>
              <a:rPr lang="en-US" sz="16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you're welcome </a:t>
            </a:r>
            <a:r>
              <a:rPr lang="en-US" sz="16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is the most common response when someone thanks you for something.       </a:t>
            </a:r>
          </a:p>
          <a:p>
            <a:r>
              <a:rPr lang="en-US" sz="2400" b="1" u="sng" dirty="0">
                <a:solidFill>
                  <a:srgbClr val="2828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Formal   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Don't mention it.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Not at all.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My pleasure.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I'm glad to have been of help.</a:t>
            </a:r>
          </a:p>
          <a:p>
            <a:pPr marL="0" indent="0">
              <a:buNone/>
            </a:pPr>
            <a:r>
              <a:rPr lang="en-US" sz="2400" b="1" u="sng" dirty="0">
                <a:latin typeface="Calibri" panose="020F0502020204030204" pitchFamily="34" charset="0"/>
              </a:rPr>
              <a:t>Informal   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No problem.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Sure.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Certainly. </a:t>
            </a:r>
          </a:p>
          <a:p>
            <a:pPr marL="0" indent="0">
              <a:buNone/>
            </a:pPr>
            <a:endParaRPr lang="th-TH" sz="2400" b="1" u="sng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769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CC65DB-6378-A406-8473-520DD4E9D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E598EA-89AC-8281-5119-E437FDBEC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“Can” in a direct sentence in informal situations. </a:t>
            </a:r>
          </a:p>
          <a:p>
            <a:r>
              <a:rPr lang="en-US" sz="2400" dirty="0"/>
              <a:t>The sentence “may I have” is preferable used in U.S.A. But in U.K., Can I have is used. 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400" dirty="0"/>
              <a:t>In both countries, with “can” in order to make it more polite, it changed to be “could”</a:t>
            </a:r>
            <a:br>
              <a:rPr lang="en-US" sz="2400" dirty="0"/>
            </a:br>
            <a:r>
              <a:rPr lang="en-US" sz="24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Excuse me, could you help me pick this up?</a:t>
            </a:r>
            <a:endParaRPr lang="en-US" sz="2400" b="0" i="0" dirty="0">
              <a:solidFill>
                <a:srgbClr val="282828"/>
              </a:solidFill>
              <a:effectLst/>
              <a:latin typeface="Georgia" panose="02040502050405020303" pitchFamily="18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4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Pardon me, could you help me?</a:t>
            </a:r>
            <a:endParaRPr lang="en-US" sz="2400" b="0" i="0" dirty="0">
              <a:solidFill>
                <a:srgbClr val="282828"/>
              </a:solidFill>
              <a:effectLst/>
              <a:latin typeface="Georgia" panose="02040502050405020303" pitchFamily="18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4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Pardon me, could you give me a hand?</a:t>
            </a:r>
            <a:endParaRPr lang="en-US" sz="2400" b="0" i="0" dirty="0">
              <a:solidFill>
                <a:srgbClr val="282828"/>
              </a:solidFill>
              <a:effectLst/>
              <a:latin typeface="Georgia" panose="02040502050405020303" pitchFamily="18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4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Could you explain this to me?</a:t>
            </a:r>
            <a:endParaRPr lang="en-US" sz="2400" b="0" i="0" dirty="0">
              <a:solidFill>
                <a:srgbClr val="282828"/>
              </a:solidFill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967200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37EB05-6738-43D4-F60E-6B407A383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15911"/>
          </a:xfrm>
        </p:spPr>
        <p:txBody>
          <a:bodyPr>
            <a:normAutofit fontScale="90000"/>
          </a:bodyPr>
          <a:lstStyle/>
          <a:p>
            <a:r>
              <a:rPr lang="en-US" sz="2400" b="1" dirty="0"/>
              <a:t>Giving and Asking Information</a:t>
            </a:r>
            <a:r>
              <a:rPr lang="en-US" sz="2400" dirty="0"/>
              <a:t/>
            </a:r>
            <a:br>
              <a:rPr lang="en-US" sz="2400" dirty="0"/>
            </a:br>
            <a:endParaRPr lang="th-TH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58CC65-7383-68BF-2D67-9C8238141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"Would" can also be used to make questions more polite:  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16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Would you lend me a hand with the wash?</a:t>
            </a: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solidFill>
                <a:srgbClr val="282828"/>
              </a:solidFill>
              <a:effectLst/>
              <a:latin typeface="Georgia" panose="02040502050405020303" pitchFamily="18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16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Would you mind if I sat here? No. </a:t>
            </a: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solidFill>
                <a:srgbClr val="282828"/>
              </a:solidFill>
              <a:effectLst/>
              <a:latin typeface="Georgia" panose="02040502050405020303" pitchFamily="18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16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Would you let me borrow your pencil?</a:t>
            </a:r>
          </a:p>
          <a:p>
            <a:pPr marL="0" indent="0" algn="l" fontAlgn="base">
              <a:buNone/>
            </a:pPr>
            <a:endParaRPr lang="en-US" sz="1600" b="0" i="0" dirty="0">
              <a:solidFill>
                <a:srgbClr val="282828"/>
              </a:solidFill>
              <a:effectLst/>
              <a:latin typeface="Georgia" panose="02040502050405020303" pitchFamily="18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16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Would you like something to eat?</a:t>
            </a:r>
            <a:endParaRPr lang="en-US" sz="1600" b="0" i="0" dirty="0">
              <a:solidFill>
                <a:srgbClr val="282828"/>
              </a:solidFill>
              <a:effectLst/>
              <a:latin typeface="Georgia" panose="02040502050405020303" pitchFamily="18" charset="0"/>
            </a:endParaRPr>
          </a:p>
          <a:p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781659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65EFBD-5234-FC0D-88A3-09AFC544F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5"/>
            <a:ext cx="10515600" cy="520702"/>
          </a:xfrm>
        </p:spPr>
        <p:txBody>
          <a:bodyPr>
            <a:normAutofit fontScale="90000"/>
          </a:bodyPr>
          <a:lstStyle/>
          <a:p>
            <a:pPr fontAlgn="base"/>
            <a:r>
              <a:rPr lang="en-US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/>
            </a:r>
            <a:br>
              <a:rPr lang="en-US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</a:br>
            <a:endParaRPr lang="th-T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0CEE28-42A3-D72C-3404-3BB97624F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7238"/>
            <a:ext cx="10515600" cy="5419725"/>
          </a:xfrm>
        </p:spPr>
        <p:txBody>
          <a:bodyPr>
            <a:normAutofit/>
          </a:bodyPr>
          <a:lstStyle/>
          <a:p>
            <a:r>
              <a:rPr lang="en-US" sz="2400" dirty="0"/>
              <a:t>In order to make it more polite, you can add “please” at the end of the question. 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16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Could you fill in this form, please?</a:t>
            </a: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solidFill>
                <a:srgbClr val="282828"/>
              </a:solidFill>
              <a:effectLst/>
              <a:latin typeface="Georgia" panose="02040502050405020303" pitchFamily="18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16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Could you help me, please?</a:t>
            </a:r>
          </a:p>
          <a:p>
            <a:pPr marL="0" indent="0" algn="l" fontAlgn="base">
              <a:buNone/>
            </a:pPr>
            <a:endParaRPr lang="en-US" sz="1600" b="0" i="0" dirty="0">
              <a:solidFill>
                <a:srgbClr val="282828"/>
              </a:solidFill>
              <a:effectLst/>
              <a:latin typeface="Georgia" panose="02040502050405020303" pitchFamily="18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16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Can I have more soup, please?</a:t>
            </a:r>
            <a:endParaRPr lang="en-US" sz="1600" b="0" i="0" dirty="0">
              <a:solidFill>
                <a:srgbClr val="282828"/>
              </a:solidFill>
              <a:effectLst/>
              <a:latin typeface="Georgia" panose="02040502050405020303" pitchFamily="18" charset="0"/>
            </a:endParaRPr>
          </a:p>
          <a:p>
            <a:r>
              <a:rPr lang="en-US" sz="2400" dirty="0"/>
              <a:t>And when you want to ask for permission, you can use the word “May”  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16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May I come in, please?</a:t>
            </a: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solidFill>
                <a:srgbClr val="282828"/>
              </a:solidFill>
              <a:effectLst/>
              <a:latin typeface="Georgia" panose="02040502050405020303" pitchFamily="18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16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May I use the telephone?</a:t>
            </a: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solidFill>
                <a:srgbClr val="282828"/>
              </a:solidFill>
              <a:effectLst/>
              <a:latin typeface="Georgia" panose="02040502050405020303" pitchFamily="18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16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May we help you this evening?</a:t>
            </a: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solidFill>
                <a:srgbClr val="282828"/>
              </a:solidFill>
              <a:effectLst/>
              <a:latin typeface="Georgia" panose="02040502050405020303" pitchFamily="18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16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May we make a suggestion?</a:t>
            </a:r>
            <a:endParaRPr lang="en-US" sz="1600" b="0" i="0" dirty="0">
              <a:solidFill>
                <a:srgbClr val="282828"/>
              </a:solidFill>
              <a:effectLst/>
              <a:latin typeface="Georgia" panose="02040502050405020303" pitchFamily="18" charset="0"/>
            </a:endParaRPr>
          </a:p>
          <a:p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2958188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556F7F-DE70-B7A9-FD5F-C7C7D2E8D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70681"/>
          </a:xfrm>
        </p:spPr>
        <p:txBody>
          <a:bodyPr>
            <a:normAutofit fontScale="90000"/>
          </a:bodyPr>
          <a:lstStyle/>
          <a:p>
            <a:endParaRPr lang="th-T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ED293DD-EC2A-BC30-398E-249FC3D84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1225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b="1" i="1" u="sng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Please</a:t>
            </a:r>
            <a:r>
              <a:rPr lang="en-US" sz="2400" b="1" i="0" u="sng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 </a:t>
            </a:r>
            <a:r>
              <a:rPr lang="en-US" sz="2400" b="0" i="0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can be used when giving instructions to make the order more polite.  It is used in spoken English, and it start with imperative sentence. 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4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Please sit down.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2400" b="0" i="0" dirty="0">
              <a:solidFill>
                <a:srgbClr val="282828"/>
              </a:solidFill>
              <a:effectLst/>
              <a:latin typeface="Georgia" panose="02040502050405020303" pitchFamily="18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4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Pay attention, please.</a:t>
            </a:r>
          </a:p>
          <a:p>
            <a:pPr marL="0" indent="0" algn="l" fontAlgn="base">
              <a:buNone/>
            </a:pPr>
            <a:endParaRPr lang="en-US" sz="2400" b="0" i="0" dirty="0">
              <a:solidFill>
                <a:srgbClr val="282828"/>
              </a:solidFill>
              <a:effectLst/>
              <a:latin typeface="Georgia" panose="02040502050405020303" pitchFamily="18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4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Please fill in this form.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2400" i="1" dirty="0">
              <a:solidFill>
                <a:srgbClr val="282828"/>
              </a:solidFill>
              <a:latin typeface="Georgia" panose="02040502050405020303" pitchFamily="18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4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Note: imperative sentence always starts with verb 1</a:t>
            </a:r>
            <a:endParaRPr lang="en-US" sz="2400" b="0" i="0" dirty="0">
              <a:solidFill>
                <a:srgbClr val="282828"/>
              </a:solidFill>
              <a:effectLst/>
              <a:latin typeface="Georgia" panose="02040502050405020303" pitchFamily="18" charset="0"/>
            </a:endParaRPr>
          </a:p>
          <a:p>
            <a:endParaRPr lang="en-US" sz="2400" b="0" i="0" dirty="0">
              <a:solidFill>
                <a:srgbClr val="282828"/>
              </a:solidFill>
              <a:effectLst/>
              <a:latin typeface="Georgia" panose="02040502050405020303" pitchFamily="18" charset="0"/>
            </a:endParaRPr>
          </a:p>
          <a:p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43980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C872CF-98DD-A1AD-7626-F5A274C6B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2270"/>
            <a:ext cx="10515600" cy="470694"/>
          </a:xfrm>
        </p:spPr>
        <p:txBody>
          <a:bodyPr>
            <a:normAutofit fontScale="90000"/>
          </a:bodyPr>
          <a:lstStyle/>
          <a:p>
            <a:r>
              <a:rPr lang="en-US" sz="2700" b="1" dirty="0"/>
              <a:t>Giving and Asking Information</a:t>
            </a:r>
            <a:r>
              <a:rPr lang="en-US" sz="2800" dirty="0"/>
              <a:t/>
            </a:r>
            <a:br>
              <a:rPr lang="en-US" sz="2800" dirty="0"/>
            </a:br>
            <a:endParaRPr lang="th-TH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D2F428-8089-3CCD-A871-6816DACAE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7238"/>
            <a:ext cx="10515600" cy="5419725"/>
          </a:xfrm>
        </p:spPr>
        <p:txBody>
          <a:bodyPr/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Very informal Structures</a:t>
            </a:r>
          </a:p>
          <a:p>
            <a:r>
              <a:rPr lang="en-US" sz="2400" dirty="0"/>
              <a:t>Structure: </a:t>
            </a:r>
            <a:r>
              <a:rPr lang="en-US" sz="2400" dirty="0" err="1"/>
              <a:t>Wh</a:t>
            </a:r>
            <a:r>
              <a:rPr lang="en-US" sz="2400" dirty="0"/>
              <a:t>?, How+ Helping verb+ Subject+ verb?</a:t>
            </a:r>
          </a:p>
          <a:p>
            <a:r>
              <a:rPr lang="en-US" sz="2400" dirty="0"/>
              <a:t>Excuse me, where can I fine the bus stop?</a:t>
            </a:r>
          </a:p>
          <a:p>
            <a:r>
              <a:rPr lang="en-US" sz="2400" dirty="0"/>
              <a:t>Where do you live?</a:t>
            </a:r>
          </a:p>
          <a:p>
            <a:r>
              <a:rPr lang="en-US" sz="2400" dirty="0"/>
              <a:t>When will you go?</a:t>
            </a:r>
          </a:p>
          <a:p>
            <a:r>
              <a:rPr lang="en-US" sz="2400" dirty="0"/>
              <a:t>How can I go there?</a:t>
            </a:r>
          </a:p>
          <a:p>
            <a:r>
              <a:rPr lang="en-US" sz="2400" dirty="0"/>
              <a:t>Where do you prefer?</a:t>
            </a:r>
          </a:p>
          <a:p>
            <a:r>
              <a:rPr lang="en-US" sz="2400" dirty="0"/>
              <a:t>Whom do you work for?</a:t>
            </a:r>
          </a:p>
          <a:p>
            <a:r>
              <a:rPr lang="en-US" sz="2400" dirty="0"/>
              <a:t>What do you mean?</a:t>
            </a:r>
          </a:p>
          <a:p>
            <a:r>
              <a:rPr lang="en-US" sz="2400" dirty="0"/>
              <a:t>Why do you want to go to Chiang Mai?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3566820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0008DF-8AEF-90F4-31E3-3A013657F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en-US" sz="2400" b="1" dirty="0"/>
              <a:t>Giving and Asking Information</a:t>
            </a:r>
            <a:r>
              <a:rPr lang="en-US" sz="4400" dirty="0"/>
              <a:t/>
            </a:r>
            <a:br>
              <a:rPr lang="en-US" sz="4400" dirty="0"/>
            </a:br>
            <a:endParaRPr lang="th-T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6D324E-2BFD-BFE4-D528-8445729FB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u="sng" dirty="0"/>
              <a:t>More Formal Structures  </a:t>
            </a:r>
          </a:p>
          <a:p>
            <a:pPr marL="0" indent="0">
              <a:buNone/>
            </a:pPr>
            <a:r>
              <a:rPr lang="en-US" sz="2400" dirty="0"/>
              <a:t>This forms are used in everyday questions in stores, with colleagues at work place, and in other informal situations. </a:t>
            </a:r>
          </a:p>
          <a:p>
            <a:pPr marL="0" indent="0">
              <a:buNone/>
            </a:pPr>
            <a:r>
              <a:rPr lang="en-US" sz="2400" b="1" u="sng" dirty="0"/>
              <a:t>Structures</a:t>
            </a:r>
            <a:r>
              <a:rPr lang="en-US" sz="2400" dirty="0"/>
              <a:t>: Pardon me/Excuse me+ Can/could you tell me +</a:t>
            </a:r>
            <a:r>
              <a:rPr lang="en-US" sz="2400" dirty="0" err="1"/>
              <a:t>wh</a:t>
            </a:r>
            <a:r>
              <a:rPr lang="en-US" sz="2400" dirty="0"/>
              <a:t>?, how+ Subject+ verb?  </a:t>
            </a:r>
          </a:p>
          <a:p>
            <a:pPr marL="0" indent="0">
              <a:buNone/>
            </a:pPr>
            <a:r>
              <a:rPr lang="en-US" sz="2400" dirty="0"/>
              <a:t>Can you tell me when the train arrives?</a:t>
            </a:r>
          </a:p>
          <a:p>
            <a:pPr marL="0" indent="0">
              <a:buNone/>
            </a:pPr>
            <a:r>
              <a:rPr lang="en-US" sz="2400" dirty="0"/>
              <a:t>Pardon me, could you tell me how I can buy the cable car around here?   </a:t>
            </a:r>
          </a:p>
          <a:p>
            <a:pPr marL="0" indent="0">
              <a:buNone/>
            </a:pPr>
            <a:r>
              <a:rPr lang="en-US" sz="2400" dirty="0"/>
              <a:t>Excuse me, could you tell me where is the post office?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155554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BA960D-E49B-7D34-66E5-B97E79E6B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2131"/>
          </a:xfrm>
        </p:spPr>
        <p:txBody>
          <a:bodyPr>
            <a:noAutofit/>
          </a:bodyPr>
          <a:lstStyle/>
          <a:p>
            <a:r>
              <a:rPr lang="en-US" sz="2400" b="1" dirty="0"/>
              <a:t>Giving and Asking Information</a:t>
            </a:r>
            <a:r>
              <a:rPr lang="en-US" sz="2400" dirty="0"/>
              <a:t/>
            </a:r>
            <a:br>
              <a:rPr lang="en-US" sz="2400" dirty="0"/>
            </a:br>
            <a:endParaRPr lang="th-TH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A7AB4D-473B-F86A-FEBA-24176C674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4388"/>
            <a:ext cx="10515600" cy="5362575"/>
          </a:xfrm>
        </p:spPr>
        <p:txBody>
          <a:bodyPr>
            <a:normAutofit/>
          </a:bodyPr>
          <a:lstStyle/>
          <a:p>
            <a:r>
              <a:rPr lang="en-US" sz="2400" b="1" u="sng" dirty="0"/>
              <a:t>Formal and more complicated questions  </a:t>
            </a:r>
          </a:p>
          <a:p>
            <a:r>
              <a:rPr lang="en-US" sz="2400" b="1" u="sng" dirty="0"/>
              <a:t>Use this form when you need more </a:t>
            </a:r>
            <a:r>
              <a:rPr lang="en-US" sz="2400" b="1" u="sng" dirty="0" err="1"/>
              <a:t>informations</a:t>
            </a:r>
            <a:r>
              <a:rPr lang="en-US" sz="2400" b="1" u="sng" dirty="0"/>
              <a:t> from other. </a:t>
            </a:r>
          </a:p>
          <a:p>
            <a:r>
              <a:rPr lang="en-US" sz="2400" b="1" u="sng" dirty="0"/>
              <a:t>Structure: I wonder if you </a:t>
            </a:r>
            <a:r>
              <a:rPr lang="en-US" sz="2400" b="1" u="sng" dirty="0" err="1"/>
              <a:t>could+tell</a:t>
            </a:r>
            <a:r>
              <a:rPr lang="en-US" sz="2400" b="1" u="sng" dirty="0"/>
              <a:t> me/explain/provide information on……..    </a:t>
            </a:r>
          </a:p>
          <a:p>
            <a:r>
              <a:rPr lang="en-US" sz="2400" dirty="0"/>
              <a:t>I wonder if you could explain how health insurance is handled at your company.  </a:t>
            </a:r>
          </a:p>
          <a:p>
            <a:r>
              <a:rPr lang="en-US" sz="2400" dirty="0"/>
              <a:t>I wonder if you provide me information on your experiences. </a:t>
            </a:r>
          </a:p>
          <a:p>
            <a:r>
              <a:rPr lang="en-US" sz="2400" b="1" u="sng" dirty="0"/>
              <a:t>Structure: would you </a:t>
            </a:r>
            <a:r>
              <a:rPr lang="en-US" sz="2400" b="1" u="sng" dirty="0" err="1"/>
              <a:t>mind+verb+ing</a:t>
            </a:r>
            <a:r>
              <a:rPr lang="en-US" sz="2400" b="1" u="sng" dirty="0"/>
              <a:t>   </a:t>
            </a:r>
          </a:p>
          <a:p>
            <a:r>
              <a:rPr lang="en-US" sz="2400" dirty="0"/>
              <a:t>Would you </a:t>
            </a:r>
            <a:r>
              <a:rPr lang="en-US" sz="2400" dirty="0">
                <a:solidFill>
                  <a:srgbClr val="FF0000"/>
                </a:solidFill>
              </a:rPr>
              <a:t>mind telling </a:t>
            </a:r>
            <a:r>
              <a:rPr lang="en-US" sz="2400" dirty="0"/>
              <a:t>me a little bit more about </a:t>
            </a:r>
            <a:r>
              <a:rPr lang="en-US" sz="2400" dirty="0" err="1"/>
              <a:t>yoursefe</a:t>
            </a:r>
            <a:r>
              <a:rPr lang="en-US" sz="2400" dirty="0"/>
              <a:t>?</a:t>
            </a:r>
          </a:p>
          <a:p>
            <a:r>
              <a:rPr lang="en-US" sz="2400" dirty="0"/>
              <a:t>Answer: absolutely </a:t>
            </a:r>
            <a:r>
              <a:rPr lang="en-US" sz="2400" dirty="0">
                <a:solidFill>
                  <a:srgbClr val="FF0000"/>
                </a:solidFill>
              </a:rPr>
              <a:t>not</a:t>
            </a:r>
            <a:r>
              <a:rPr lang="en-US" sz="2400" dirty="0"/>
              <a:t>. 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4130580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557231-388E-F32C-7B43-33BFFAD0B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906" y="93664"/>
            <a:ext cx="10515600" cy="520700"/>
          </a:xfrm>
        </p:spPr>
        <p:txBody>
          <a:bodyPr>
            <a:noAutofit/>
          </a:bodyPr>
          <a:lstStyle/>
          <a:p>
            <a:r>
              <a:rPr lang="en-US" sz="2400" b="1" dirty="0"/>
              <a:t>Giving and Asking Information</a:t>
            </a:r>
            <a:r>
              <a:rPr lang="en-US" sz="2400" dirty="0"/>
              <a:t/>
            </a:r>
            <a:br>
              <a:rPr lang="en-US" sz="2400" dirty="0"/>
            </a:br>
            <a:endParaRPr lang="th-TH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A58B06-333F-606C-28FE-40AFBF341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463" y="718344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b="1" u="sng" dirty="0"/>
              <a:t>Reply to a Request for information. </a:t>
            </a:r>
          </a:p>
          <a:p>
            <a:r>
              <a:rPr lang="en-US" sz="2400" b="1" u="sng" dirty="0"/>
              <a:t>Informal</a:t>
            </a:r>
            <a:r>
              <a:rPr lang="en-US" sz="2400" dirty="0"/>
              <a:t> </a:t>
            </a:r>
          </a:p>
          <a:p>
            <a:r>
              <a:rPr lang="en-US" sz="2400" dirty="0"/>
              <a:t>Sure</a:t>
            </a:r>
          </a:p>
          <a:p>
            <a:r>
              <a:rPr lang="en-US" sz="2400" dirty="0"/>
              <a:t>Yes, sure</a:t>
            </a:r>
          </a:p>
          <a:p>
            <a:r>
              <a:rPr lang="en-US" sz="2400" dirty="0"/>
              <a:t>No problem</a:t>
            </a:r>
          </a:p>
          <a:p>
            <a:r>
              <a:rPr lang="en-US" sz="2400" dirty="0"/>
              <a:t>Let me see. </a:t>
            </a:r>
          </a:p>
          <a:p>
            <a:r>
              <a:rPr lang="en-US" sz="2400" dirty="0"/>
              <a:t>Certainly not ( would you mind?)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3828203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728</Words>
  <Application>Microsoft Office PowerPoint</Application>
  <PresentationFormat>Custom</PresentationFormat>
  <Paragraphs>134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Unit 1 Language for traveling</vt:lpstr>
      <vt:lpstr>PowerPoint Presentation</vt:lpstr>
      <vt:lpstr>Giving and Asking Information </vt:lpstr>
      <vt:lpstr> </vt:lpstr>
      <vt:lpstr>PowerPoint Presentation</vt:lpstr>
      <vt:lpstr>Giving and Asking Information </vt:lpstr>
      <vt:lpstr>Giving and Asking Information </vt:lpstr>
      <vt:lpstr>Giving and Asking Information </vt:lpstr>
      <vt:lpstr>Giving and Asking Information </vt:lpstr>
      <vt:lpstr>Giving and Asking Information </vt:lpstr>
      <vt:lpstr>PowerPoint Presentation</vt:lpstr>
      <vt:lpstr>Giving and Asking Information </vt:lpstr>
      <vt:lpstr>Giving and Asking Information </vt:lpstr>
      <vt:lpstr>Giving and Asking Information </vt:lpstr>
      <vt:lpstr>Giving and Asking Information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Language for traveling</dc:title>
  <dc:creator>kamonnut thippawan</dc:creator>
  <cp:lastModifiedBy>HP</cp:lastModifiedBy>
  <cp:revision>21</cp:revision>
  <dcterms:created xsi:type="dcterms:W3CDTF">2022-12-05T13:42:51Z</dcterms:created>
  <dcterms:modified xsi:type="dcterms:W3CDTF">2023-04-23T12:50:56Z</dcterms:modified>
</cp:coreProperties>
</file>