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4AE4-4174-490F-9DF7-1EE756C4FC39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5252-2D9F-4801-9F43-040345B55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4AE4-4174-490F-9DF7-1EE756C4FC39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5252-2D9F-4801-9F43-040345B55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4AE4-4174-490F-9DF7-1EE756C4FC39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5252-2D9F-4801-9F43-040345B55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4AE4-4174-490F-9DF7-1EE756C4FC39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5252-2D9F-4801-9F43-040345B55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4AE4-4174-490F-9DF7-1EE756C4FC39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5252-2D9F-4801-9F43-040345B55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4AE4-4174-490F-9DF7-1EE756C4FC39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5252-2D9F-4801-9F43-040345B55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4AE4-4174-490F-9DF7-1EE756C4FC39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5252-2D9F-4801-9F43-040345B55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4AE4-4174-490F-9DF7-1EE756C4FC39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5252-2D9F-4801-9F43-040345B55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4AE4-4174-490F-9DF7-1EE756C4FC39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5252-2D9F-4801-9F43-040345B55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4AE4-4174-490F-9DF7-1EE756C4FC39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5252-2D9F-4801-9F43-040345B55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4AE4-4174-490F-9DF7-1EE756C4FC39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5252-2D9F-4801-9F43-040345B55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4AE4-4174-490F-9DF7-1EE756C4FC39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55252-2D9F-4801-9F43-040345B55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illsyouneed.com/ips/nonverbal-communication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4176464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Noteworthy Light"/>
                <a:cs typeface="Noteworthy Light"/>
              </a:rPr>
              <a:t/>
            </a:r>
            <a:br>
              <a:rPr lang="en-US" b="1" dirty="0" smtClean="0">
                <a:latin typeface="Noteworthy Light"/>
                <a:cs typeface="Noteworthy Light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Noteworthy Light"/>
              </a:rPr>
              <a:t>SOCIAL SKILL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ter Gothic Std" pitchFamily="49" charset="0"/>
              <a:cs typeface="Noteworthy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8512" y="0"/>
            <a:ext cx="4572000" cy="6858000"/>
          </a:xfrm>
          <a:prstGeom prst="rect">
            <a:avLst/>
          </a:prstGeom>
        </p:spPr>
      </p:pic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251520" y="5611688"/>
            <a:ext cx="4104456" cy="913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Jellyka - Nathaniel a Mystery" pitchFamily="2" charset="0"/>
                <a:ea typeface="+mn-ea"/>
                <a:cs typeface="+mn-cs"/>
              </a:rPr>
              <a:t>A.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Jellyka - Nathaniel a Mystery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Jellyka - Nathaniel a Mystery" pitchFamily="2" charset="0"/>
                <a:ea typeface="+mn-ea"/>
                <a:cs typeface="+mn-cs"/>
              </a:rPr>
              <a:t>Kanyapilai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Jellyka - Nathaniel a Mystery" pitchFamily="2" charset="0"/>
                <a:ea typeface="+mn-ea"/>
                <a:cs typeface="+mn-cs"/>
              </a:rPr>
              <a:t> K.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2547_Dexboefriend" pitchFamily="2" charset="0"/>
              <a:ea typeface="+mn-ea"/>
              <a:cs typeface="2547_Dexboefriend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204" t="1891" r="2026" b="1340"/>
          <a:stretch/>
        </p:blipFill>
        <p:spPr>
          <a:xfrm>
            <a:off x="4427984" y="352527"/>
            <a:ext cx="4679641" cy="6244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0"/>
            <a:ext cx="46104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-99392"/>
            <a:ext cx="2987824" cy="1143000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latin typeface="NSimSun" pitchFamily="49" charset="-122"/>
                <a:ea typeface="NSimSun" pitchFamily="49" charset="-122"/>
                <a:cs typeface="Noteworthy Light"/>
              </a:rPr>
              <a:t>Table setting</a:t>
            </a:r>
            <a:endParaRPr lang="en-US" sz="2800" b="1" i="1" dirty="0">
              <a:solidFill>
                <a:schemeClr val="accent3">
                  <a:lumMod val="50000"/>
                </a:schemeClr>
              </a:solidFill>
              <a:latin typeface="NSimSun" pitchFamily="49" charset="-122"/>
              <a:ea typeface="NSimSun" pitchFamily="49" charset="-122"/>
              <a:cs typeface="Noteworthy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35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00000"/>
                </a:solidFill>
                <a:latin typeface="Noteworthy Light"/>
                <a:cs typeface="Noteworthy Light"/>
              </a:rPr>
              <a:t>Table Etiquette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547" y="1556792"/>
            <a:ext cx="8440917" cy="43924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4642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8100392" cy="421528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800000"/>
                </a:solidFill>
                <a:latin typeface="Noteworthy Light"/>
                <a:cs typeface="Noteworthy Light"/>
              </a:rPr>
              <a:t>Table Etiquette</a:t>
            </a:r>
          </a:p>
        </p:txBody>
      </p:sp>
    </p:spTree>
    <p:extLst>
      <p:ext uri="{BB962C8B-B14F-4D97-AF65-F5344CB8AC3E}">
        <p14:creationId xmlns="" xmlns:p14="http://schemas.microsoft.com/office/powerpoint/2010/main" val="4117213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548680"/>
            <a:ext cx="7674209" cy="55446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2571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7632848" cy="60636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5536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ellyka - Nathaniel a Mystery" pitchFamily="2" charset="0"/>
              </a:rPr>
              <a:t>Outline</a:t>
            </a:r>
            <a:endParaRPr lang="th-TH" dirty="0">
              <a:solidFill>
                <a:schemeClr val="accent3">
                  <a:lumMod val="50000"/>
                </a:schemeClr>
              </a:solidFill>
              <a:latin typeface="Noteworthy Light"/>
              <a:cs typeface="Noteworthy Light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NSimSun" pitchFamily="49" charset="-122"/>
                <a:ea typeface="NSimSun" pitchFamily="49" charset="-122"/>
                <a:cs typeface="Noteworthy Light"/>
              </a:rPr>
              <a:t>D</a:t>
            </a:r>
            <a:r>
              <a:rPr lang="en-US" sz="2800" b="1" dirty="0" smtClean="0">
                <a:latin typeface="NSimSun" pitchFamily="49" charset="-122"/>
                <a:ea typeface="NSimSun" pitchFamily="49" charset="-122"/>
                <a:cs typeface="Noteworthy Light"/>
              </a:rPr>
              <a:t>efinition </a:t>
            </a:r>
            <a:r>
              <a:rPr lang="en-US" sz="2800" b="1" dirty="0">
                <a:latin typeface="NSimSun" pitchFamily="49" charset="-122"/>
                <a:ea typeface="NSimSun" pitchFamily="49" charset="-122"/>
                <a:cs typeface="Noteworthy Light"/>
              </a:rPr>
              <a:t>of </a:t>
            </a:r>
            <a:r>
              <a:rPr lang="en-US" sz="2800" b="1" dirty="0" smtClean="0">
                <a:latin typeface="NSimSun" pitchFamily="49" charset="-122"/>
                <a:ea typeface="NSimSun" pitchFamily="49" charset="-122"/>
                <a:cs typeface="Noteworthy Light"/>
              </a:rPr>
              <a:t>Social Skills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NSimSun" pitchFamily="49" charset="-122"/>
                <a:ea typeface="NSimSun" pitchFamily="49" charset="-122"/>
                <a:cs typeface="Noteworthy Light"/>
              </a:rPr>
              <a:t>Characteristics of Social Skills</a:t>
            </a:r>
            <a:r>
              <a:rPr lang="en-US" sz="2800" b="1" dirty="0" smtClean="0">
                <a:latin typeface="NSimSun" pitchFamily="49" charset="-122"/>
                <a:ea typeface="NSimSun" pitchFamily="49" charset="-122"/>
                <a:cs typeface="Noteworthy Light"/>
              </a:rPr>
              <a:t> </a:t>
            </a:r>
            <a:endParaRPr lang="en-US" sz="2800" b="1" dirty="0">
              <a:latin typeface="NSimSun" pitchFamily="49" charset="-122"/>
              <a:ea typeface="NSimSun" pitchFamily="49" charset="-122"/>
              <a:cs typeface="Noteworthy Light"/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NSimSun" pitchFamily="49" charset="-122"/>
                <a:ea typeface="NSimSun" pitchFamily="49" charset="-122"/>
                <a:cs typeface="Noteworthy Light"/>
              </a:rPr>
              <a:t>Advantages of well developed social </a:t>
            </a:r>
            <a:r>
              <a:rPr lang="en-US" sz="2800" b="1" dirty="0" smtClean="0">
                <a:latin typeface="NSimSun" pitchFamily="49" charset="-122"/>
                <a:ea typeface="NSimSun" pitchFamily="49" charset="-122"/>
                <a:cs typeface="Noteworthy Light"/>
              </a:rPr>
              <a:t>skills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latin typeface="NSimSun" pitchFamily="49" charset="-122"/>
                <a:ea typeface="NSimSun" pitchFamily="49" charset="-122"/>
                <a:cs typeface="Noteworthy Light"/>
              </a:rPr>
              <a:t>Table </a:t>
            </a:r>
            <a:r>
              <a:rPr lang="en-US" sz="2800" b="1" dirty="0">
                <a:latin typeface="NSimSun" pitchFamily="49" charset="-122"/>
                <a:ea typeface="NSimSun" pitchFamily="49" charset="-122"/>
                <a:cs typeface="Noteworthy Light"/>
              </a:rPr>
              <a:t>manner </a:t>
            </a:r>
            <a:r>
              <a:rPr lang="th-TH" sz="2800" b="1" dirty="0">
                <a:latin typeface="NSimSun" pitchFamily="49" charset="-122"/>
                <a:ea typeface="NSimSun" pitchFamily="49" charset="-122"/>
                <a:cs typeface="Noteworthy Light"/>
              </a:rPr>
              <a:t>	</a:t>
            </a:r>
          </a:p>
          <a:p>
            <a:pPr>
              <a:buFont typeface="Wingdings" pitchFamily="2" charset="2"/>
              <a:buChar char="v"/>
            </a:pPr>
            <a:endParaRPr lang="th-TH" sz="2800" b="1" dirty="0">
              <a:latin typeface="NSimSun" pitchFamily="49" charset="-122"/>
              <a:ea typeface="NSimSun" pitchFamily="49" charset="-122"/>
              <a:cs typeface="Noteworthy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5415" y="0"/>
            <a:ext cx="509509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46449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What are social skills? </a:t>
            </a:r>
            <a:endParaRPr lang="th-TH" b="1" dirty="0">
              <a:solidFill>
                <a:srgbClr val="8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1520" y="1600200"/>
            <a:ext cx="43308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NSimSun" pitchFamily="49" charset="-122"/>
                <a:ea typeface="NSimSun" pitchFamily="49" charset="-122"/>
                <a:cs typeface="Noteworthy Light"/>
              </a:rPr>
              <a:t>    </a:t>
            </a:r>
          </a:p>
          <a:p>
            <a:pPr marL="0" indent="0">
              <a:buNone/>
            </a:pPr>
            <a:r>
              <a:rPr lang="en-US" sz="2800" b="1" dirty="0">
                <a:latin typeface="NSimSun" pitchFamily="49" charset="-122"/>
                <a:ea typeface="NSimSun" pitchFamily="49" charset="-122"/>
                <a:cs typeface="Noteworthy Light"/>
              </a:rPr>
              <a:t>	</a:t>
            </a:r>
            <a:r>
              <a:rPr lang="en-US" sz="2800" b="1" dirty="0" smtClean="0">
                <a:latin typeface="NSimSun" pitchFamily="49" charset="-122"/>
                <a:ea typeface="NSimSun" pitchFamily="49" charset="-122"/>
                <a:cs typeface="Noteworthy Light"/>
              </a:rPr>
              <a:t>Social </a:t>
            </a:r>
            <a:r>
              <a:rPr lang="en-US" sz="2800" b="1" dirty="0">
                <a:latin typeface="NSimSun" pitchFamily="49" charset="-122"/>
                <a:ea typeface="NSimSun" pitchFamily="49" charset="-122"/>
                <a:cs typeface="Noteworthy Light"/>
              </a:rPr>
              <a:t>skills are the skills we use to communicate and interact with each other, both verbally and non-verbally, through gestures, body language and our personal appearance</a:t>
            </a:r>
            <a:r>
              <a:rPr lang="en-US" sz="2800" b="1" dirty="0" smtClean="0">
                <a:latin typeface="NSimSun" pitchFamily="49" charset="-122"/>
                <a:ea typeface="NSimSun" pitchFamily="49" charset="-122"/>
                <a:cs typeface="Noteworthy Light"/>
              </a:rPr>
              <a:t>.</a:t>
            </a:r>
            <a:endParaRPr lang="en-US" sz="2800" b="1" dirty="0">
              <a:latin typeface="NSimSun" pitchFamily="49" charset="-122"/>
              <a:ea typeface="NSimSun" pitchFamily="49" charset="-122"/>
              <a:cs typeface="Noteworthy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4528" y="0"/>
            <a:ext cx="45079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What </a:t>
            </a:r>
            <a:r>
              <a:rPr lang="en-US" b="1" dirty="0" smtClean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are </a:t>
            </a:r>
            <a:r>
              <a:rPr lang="en-US" b="1" dirty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social </a:t>
            </a:r>
            <a:r>
              <a:rPr lang="en-US" b="1" dirty="0" smtClean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skills? </a:t>
            </a:r>
            <a:endParaRPr lang="en-US" b="1" dirty="0">
              <a:solidFill>
                <a:srgbClr val="8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NSimSun" pitchFamily="49" charset="-122"/>
                <a:ea typeface="NSimSun" pitchFamily="49" charset="-122"/>
                <a:cs typeface="Noteworthy Light"/>
              </a:rPr>
              <a:t>	Human </a:t>
            </a:r>
            <a:r>
              <a:rPr lang="en-US" b="1" dirty="0">
                <a:latin typeface="NSimSun" pitchFamily="49" charset="-122"/>
                <a:ea typeface="NSimSun" pitchFamily="49" charset="-122"/>
                <a:cs typeface="Noteworthy Light"/>
              </a:rPr>
              <a:t>beings are sociable creatures and we have developed many ways to communicate our messages, thoughts and feelings with others. </a:t>
            </a:r>
            <a:endParaRPr lang="en-US" b="1" dirty="0" smtClean="0">
              <a:latin typeface="NSimSun" pitchFamily="49" charset="-122"/>
              <a:ea typeface="NSimSun" pitchFamily="49" charset="-122"/>
              <a:cs typeface="Noteworthy Light"/>
            </a:endParaRPr>
          </a:p>
          <a:p>
            <a:pPr marL="0" indent="0">
              <a:buNone/>
            </a:pPr>
            <a:r>
              <a:rPr lang="en-US" b="1" dirty="0" smtClean="0">
                <a:latin typeface="NSimSun" pitchFamily="49" charset="-122"/>
                <a:ea typeface="NSimSun" pitchFamily="49" charset="-122"/>
                <a:cs typeface="Noteworthy Light"/>
              </a:rPr>
              <a:t>	What </a:t>
            </a:r>
            <a:r>
              <a:rPr lang="en-US" b="1" dirty="0">
                <a:latin typeface="NSimSun" pitchFamily="49" charset="-122"/>
                <a:ea typeface="NSimSun" pitchFamily="49" charset="-122"/>
                <a:cs typeface="Noteworthy Light"/>
              </a:rPr>
              <a:t>is said is influenced by </a:t>
            </a:r>
            <a:r>
              <a:rPr lang="en-US" b="1" dirty="0" smtClean="0">
                <a:latin typeface="NSimSun" pitchFamily="49" charset="-122"/>
                <a:ea typeface="NSimSun" pitchFamily="49" charset="-122"/>
                <a:cs typeface="Noteworthy Light"/>
              </a:rPr>
              <a:t>both verbal </a:t>
            </a:r>
            <a:r>
              <a:rPr lang="en-US" b="1" dirty="0">
                <a:latin typeface="NSimSun" pitchFamily="49" charset="-122"/>
                <a:ea typeface="NSimSun" pitchFamily="49" charset="-122"/>
                <a:cs typeface="Noteworthy Light"/>
              </a:rPr>
              <a:t>language and the way we use it - tone of voice, volume of speech and the words we choose - as well as by more subtle messages such as body language, gestures and other non-verbal communication methods.</a:t>
            </a:r>
            <a:endParaRPr lang="en-US" b="1" dirty="0">
              <a:latin typeface="NSimSun" pitchFamily="49" charset="-122"/>
              <a:ea typeface="NSimSun" pitchFamily="49" charset="-122"/>
              <a:cs typeface="Noteworthy Light"/>
              <a:hlinkClick r:id="rId2"/>
            </a:endParaRPr>
          </a:p>
          <a:p>
            <a:endParaRPr lang="en-US" b="1" dirty="0">
              <a:latin typeface="NSimSun" pitchFamily="49" charset="-122"/>
              <a:ea typeface="NSimSun" pitchFamily="49" charset="-122"/>
              <a:cs typeface="Noteworthy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719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1148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Characteristics of Social </a:t>
            </a:r>
            <a:r>
              <a:rPr lang="en-US" sz="3200" b="1" dirty="0" smtClean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Skills</a:t>
            </a:r>
            <a:endParaRPr lang="en-US" sz="3200" dirty="0">
              <a:solidFill>
                <a:srgbClr val="8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556792"/>
            <a:ext cx="4392488" cy="52578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NSimSun" pitchFamily="49" charset="-122"/>
                <a:ea typeface="NSimSun" pitchFamily="49" charset="-122"/>
                <a:cs typeface="Noteworthy Light"/>
              </a:rPr>
              <a:t>Social </a:t>
            </a:r>
            <a:r>
              <a:rPr lang="en-US" sz="2000" b="1" dirty="0">
                <a:latin typeface="NSimSun" pitchFamily="49" charset="-122"/>
                <a:ea typeface="NSimSun" pitchFamily="49" charset="-122"/>
                <a:cs typeface="Noteworthy Light"/>
              </a:rPr>
              <a:t>skills are goal-directed</a:t>
            </a:r>
            <a:r>
              <a:rPr lang="en-US" sz="2000" b="1" dirty="0" smtClean="0">
                <a:latin typeface="NSimSun" pitchFamily="49" charset="-122"/>
                <a:ea typeface="NSimSun" pitchFamily="49" charset="-122"/>
                <a:cs typeface="Noteworthy Light"/>
              </a:rPr>
              <a:t>.</a:t>
            </a:r>
          </a:p>
          <a:p>
            <a:endParaRPr lang="en-US" sz="2000" b="1" dirty="0">
              <a:latin typeface="NSimSun" pitchFamily="49" charset="-122"/>
              <a:ea typeface="NSimSun" pitchFamily="49" charset="-122"/>
              <a:cs typeface="Noteworthy Light"/>
            </a:endParaRPr>
          </a:p>
          <a:p>
            <a:r>
              <a:rPr lang="en-US" sz="2000" b="1" dirty="0">
                <a:latin typeface="NSimSun" pitchFamily="49" charset="-122"/>
                <a:ea typeface="NSimSun" pitchFamily="49" charset="-122"/>
                <a:cs typeface="Noteworthy Light"/>
              </a:rPr>
              <a:t>Socially skilled </a:t>
            </a:r>
            <a:r>
              <a:rPr lang="en-US" sz="2000" b="1" dirty="0" smtClean="0">
                <a:latin typeface="NSimSun" pitchFamily="49" charset="-122"/>
                <a:ea typeface="NSimSun" pitchFamily="49" charset="-122"/>
                <a:cs typeface="Noteworthy Light"/>
              </a:rPr>
              <a:t>behaviors </a:t>
            </a:r>
            <a:r>
              <a:rPr lang="en-US" sz="2000" b="1" dirty="0">
                <a:latin typeface="NSimSun" pitchFamily="49" charset="-122"/>
                <a:ea typeface="NSimSun" pitchFamily="49" charset="-122"/>
                <a:cs typeface="Noteworthy Light"/>
              </a:rPr>
              <a:t>are interrelated in the sense that one person may use more than one kind of </a:t>
            </a:r>
            <a:r>
              <a:rPr lang="en-US" sz="2000" b="1" dirty="0" smtClean="0">
                <a:latin typeface="NSimSun" pitchFamily="49" charset="-122"/>
                <a:ea typeface="NSimSun" pitchFamily="49" charset="-122"/>
                <a:cs typeface="Noteworthy Light"/>
              </a:rPr>
              <a:t>behavior </a:t>
            </a:r>
            <a:r>
              <a:rPr lang="en-US" sz="2000" b="1" dirty="0">
                <a:latin typeface="NSimSun" pitchFamily="49" charset="-122"/>
                <a:ea typeface="NSimSun" pitchFamily="49" charset="-122"/>
                <a:cs typeface="Noteworthy Light"/>
              </a:rPr>
              <a:t>at the same time, for the same goal</a:t>
            </a:r>
            <a:r>
              <a:rPr lang="en-US" sz="2000" b="1" dirty="0" smtClean="0">
                <a:latin typeface="NSimSun" pitchFamily="49" charset="-122"/>
                <a:ea typeface="NSimSun" pitchFamily="49" charset="-122"/>
                <a:cs typeface="Noteworthy Light"/>
              </a:rPr>
              <a:t>.</a:t>
            </a:r>
          </a:p>
          <a:p>
            <a:endParaRPr lang="en-US" sz="2000" b="1" dirty="0">
              <a:latin typeface="NSimSun" pitchFamily="49" charset="-122"/>
              <a:ea typeface="NSimSun" pitchFamily="49" charset="-122"/>
              <a:cs typeface="Noteworthy Light"/>
            </a:endParaRPr>
          </a:p>
          <a:p>
            <a:r>
              <a:rPr lang="en-US" sz="2000" b="1" dirty="0">
                <a:latin typeface="NSimSun" pitchFamily="49" charset="-122"/>
                <a:ea typeface="NSimSun" pitchFamily="49" charset="-122"/>
                <a:cs typeface="Noteworthy Light"/>
              </a:rPr>
              <a:t>Social skills should be appropriate to the situation of communication. Different social skills will be used for professional and personal communication</a:t>
            </a:r>
            <a:r>
              <a:rPr lang="en-US" sz="2000" b="1" dirty="0" smtClean="0">
                <a:latin typeface="NSimSun" pitchFamily="49" charset="-122"/>
                <a:ea typeface="NSimSun" pitchFamily="49" charset="-122"/>
                <a:cs typeface="Noteworthy Light"/>
              </a:rPr>
              <a:t>.</a:t>
            </a:r>
            <a:endParaRPr lang="en-US" sz="2000" b="1" dirty="0">
              <a:latin typeface="NSimSun" pitchFamily="49" charset="-122"/>
              <a:ea typeface="NSimSun" pitchFamily="49" charset="-122"/>
              <a:cs typeface="Noteworthy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2236" y="260648"/>
            <a:ext cx="4722045" cy="63550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41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4330824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Characteristics of Social </a:t>
            </a:r>
            <a:r>
              <a:rPr lang="en-US" sz="3200" b="1" dirty="0" smtClean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Skills</a:t>
            </a:r>
            <a:endParaRPr lang="en-US" sz="3200" dirty="0">
              <a:solidFill>
                <a:srgbClr val="8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506916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>
                <a:latin typeface="NSimSun" pitchFamily="49" charset="-122"/>
                <a:ea typeface="NSimSun" pitchFamily="49" charset="-122"/>
                <a:cs typeface="Noteworthy Light"/>
              </a:rPr>
              <a:t>Social </a:t>
            </a:r>
            <a:r>
              <a:rPr lang="en-US" b="1" dirty="0">
                <a:latin typeface="NSimSun" pitchFamily="49" charset="-122"/>
                <a:ea typeface="NSimSun" pitchFamily="49" charset="-122"/>
                <a:cs typeface="Noteworthy Light"/>
              </a:rPr>
              <a:t>skills can be identified as certain types of </a:t>
            </a:r>
            <a:r>
              <a:rPr lang="en-US" b="1" dirty="0" smtClean="0">
                <a:latin typeface="NSimSun" pitchFamily="49" charset="-122"/>
                <a:ea typeface="NSimSun" pitchFamily="49" charset="-122"/>
                <a:cs typeface="Noteworthy Light"/>
              </a:rPr>
              <a:t>behavior </a:t>
            </a:r>
            <a:r>
              <a:rPr lang="en-US" b="1" dirty="0">
                <a:latin typeface="NSimSun" pitchFamily="49" charset="-122"/>
                <a:ea typeface="NSimSun" pitchFamily="49" charset="-122"/>
                <a:cs typeface="Noteworthy Light"/>
              </a:rPr>
              <a:t>whereby an individual can be judged </a:t>
            </a:r>
            <a:r>
              <a:rPr lang="en-US" b="1" dirty="0" smtClean="0">
                <a:latin typeface="NSimSun" pitchFamily="49" charset="-122"/>
                <a:ea typeface="NSimSun" pitchFamily="49" charset="-122"/>
                <a:cs typeface="Noteworthy Light"/>
              </a:rPr>
              <a:t>on how </a:t>
            </a:r>
            <a:r>
              <a:rPr lang="en-US" b="1" dirty="0">
                <a:latin typeface="NSimSun" pitchFamily="49" charset="-122"/>
                <a:ea typeface="NSimSun" pitchFamily="49" charset="-122"/>
                <a:cs typeface="Noteworthy Light"/>
              </a:rPr>
              <a:t>socially skilled they are</a:t>
            </a:r>
            <a:r>
              <a:rPr lang="en-US" b="1" dirty="0" smtClean="0">
                <a:latin typeface="NSimSun" pitchFamily="49" charset="-122"/>
                <a:ea typeface="NSimSun" pitchFamily="49" charset="-122"/>
                <a:cs typeface="Noteworthy Light"/>
              </a:rPr>
              <a:t>.</a:t>
            </a:r>
          </a:p>
          <a:p>
            <a:endParaRPr lang="en-US" b="1" dirty="0">
              <a:latin typeface="NSimSun" pitchFamily="49" charset="-122"/>
              <a:ea typeface="NSimSun" pitchFamily="49" charset="-122"/>
              <a:cs typeface="Noteworthy Light"/>
            </a:endParaRPr>
          </a:p>
          <a:p>
            <a:r>
              <a:rPr lang="en-US" b="1" dirty="0">
                <a:latin typeface="NSimSun" pitchFamily="49" charset="-122"/>
                <a:ea typeface="NSimSun" pitchFamily="49" charset="-122"/>
                <a:cs typeface="Noteworthy Light"/>
              </a:rPr>
              <a:t>Social skills can be taught, practiced and learned</a:t>
            </a:r>
            <a:r>
              <a:rPr lang="en-US" b="1" dirty="0" smtClean="0">
                <a:latin typeface="NSimSun" pitchFamily="49" charset="-122"/>
                <a:ea typeface="NSimSun" pitchFamily="49" charset="-122"/>
                <a:cs typeface="Noteworthy Light"/>
              </a:rPr>
              <a:t>.</a:t>
            </a:r>
          </a:p>
          <a:p>
            <a:endParaRPr lang="en-US" b="1" dirty="0">
              <a:latin typeface="NSimSun" pitchFamily="49" charset="-122"/>
              <a:ea typeface="NSimSun" pitchFamily="49" charset="-122"/>
              <a:cs typeface="Noteworthy Light"/>
            </a:endParaRPr>
          </a:p>
          <a:p>
            <a:r>
              <a:rPr lang="en-US" b="1" dirty="0">
                <a:latin typeface="NSimSun" pitchFamily="49" charset="-122"/>
                <a:ea typeface="NSimSun" pitchFamily="49" charset="-122"/>
                <a:cs typeface="Noteworthy Light"/>
              </a:rPr>
              <a:t>Social skills should be under the cognitive control of the individual - learning them involves learning when to use particular </a:t>
            </a:r>
            <a:r>
              <a:rPr lang="en-US" b="1" dirty="0" smtClean="0">
                <a:latin typeface="NSimSun" pitchFamily="49" charset="-122"/>
                <a:ea typeface="NSimSun" pitchFamily="49" charset="-122"/>
                <a:cs typeface="Noteworthy Light"/>
              </a:rPr>
              <a:t>behaviors, </a:t>
            </a:r>
            <a:r>
              <a:rPr lang="en-US" b="1" dirty="0">
                <a:latin typeface="NSimSun" pitchFamily="49" charset="-122"/>
                <a:ea typeface="NSimSun" pitchFamily="49" charset="-122"/>
                <a:cs typeface="Noteworthy Light"/>
              </a:rPr>
              <a:t>as well as what </a:t>
            </a:r>
            <a:r>
              <a:rPr lang="en-US" b="1" dirty="0" smtClean="0">
                <a:latin typeface="NSimSun" pitchFamily="49" charset="-122"/>
                <a:ea typeface="NSimSun" pitchFamily="49" charset="-122"/>
                <a:cs typeface="Noteworthy Light"/>
              </a:rPr>
              <a:t>behaviors </a:t>
            </a:r>
            <a:r>
              <a:rPr lang="en-US" b="1" dirty="0">
                <a:latin typeface="NSimSun" pitchFamily="49" charset="-122"/>
                <a:ea typeface="NSimSun" pitchFamily="49" charset="-122"/>
                <a:cs typeface="Noteworthy Light"/>
              </a:rPr>
              <a:t>to use, or how to use them</a:t>
            </a:r>
            <a:r>
              <a:rPr lang="en-US" b="1" dirty="0" smtClean="0">
                <a:latin typeface="NSimSun" pitchFamily="49" charset="-122"/>
                <a:ea typeface="NSimSun" pitchFamily="49" charset="-122"/>
                <a:cs typeface="Noteworthy Light"/>
              </a:rPr>
              <a:t>.</a:t>
            </a:r>
            <a:endParaRPr lang="en-US" b="1" dirty="0">
              <a:latin typeface="NSimSun" pitchFamily="49" charset="-122"/>
              <a:ea typeface="NSimSun" pitchFamily="49" charset="-122"/>
              <a:cs typeface="Noteworthy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7384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895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A</a:t>
            </a:r>
            <a:r>
              <a:rPr lang="en-US" sz="2800" b="1" dirty="0" smtClean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dvantages of well </a:t>
            </a:r>
            <a:r>
              <a:rPr lang="en-US" sz="2800" b="1" dirty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developed social skills</a:t>
            </a:r>
            <a:endParaRPr lang="th-TH" sz="2800" dirty="0">
              <a:solidFill>
                <a:srgbClr val="8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79512" y="1711349"/>
            <a:ext cx="4176464" cy="488600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>
                <a:solidFill>
                  <a:srgbClr val="008000"/>
                </a:solidFill>
                <a:latin typeface="NSimSun" pitchFamily="49" charset="-122"/>
                <a:ea typeface="NSimSun" pitchFamily="49" charset="-122"/>
                <a:cs typeface="Noteworthy Light"/>
              </a:rPr>
              <a:t>More and Better </a:t>
            </a:r>
            <a:r>
              <a:rPr lang="en-US" b="1" dirty="0" smtClean="0">
                <a:solidFill>
                  <a:srgbClr val="008000"/>
                </a:solidFill>
                <a:latin typeface="NSimSun" pitchFamily="49" charset="-122"/>
                <a:ea typeface="NSimSun" pitchFamily="49" charset="-122"/>
                <a:cs typeface="Noteworthy Light"/>
              </a:rPr>
              <a:t>Relationships</a:t>
            </a:r>
          </a:p>
          <a:p>
            <a:pPr marL="0" indent="0">
              <a:buNone/>
            </a:pPr>
            <a:r>
              <a:rPr lang="en-US" b="1" dirty="0" smtClean="0">
                <a:latin typeface="NSimSun" pitchFamily="49" charset="-122"/>
                <a:ea typeface="NSimSun" pitchFamily="49" charset="-122"/>
                <a:cs typeface="Noteworthy Light"/>
              </a:rPr>
              <a:t>	</a:t>
            </a:r>
            <a:r>
              <a:rPr lang="en-US" dirty="0" smtClean="0">
                <a:latin typeface="NSimSun" pitchFamily="49" charset="-122"/>
                <a:ea typeface="NSimSun" pitchFamily="49" charset="-122"/>
                <a:cs typeface="Noteworthy Light"/>
              </a:rPr>
              <a:t>Identifying </a:t>
            </a:r>
            <a:r>
              <a:rPr lang="en-US" dirty="0">
                <a:latin typeface="NSimSun" pitchFamily="49" charset="-122"/>
                <a:ea typeface="NSimSun" pitchFamily="49" charset="-122"/>
                <a:cs typeface="Noteworthy Light"/>
              </a:rPr>
              <a:t>well with individuals leads to more relationships and, at times, friendships.</a:t>
            </a:r>
          </a:p>
          <a:p>
            <a:r>
              <a:rPr lang="en-US" b="1" dirty="0" smtClean="0">
                <a:solidFill>
                  <a:srgbClr val="008000"/>
                </a:solidFill>
                <a:latin typeface="NSimSun" pitchFamily="49" charset="-122"/>
                <a:ea typeface="NSimSun" pitchFamily="49" charset="-122"/>
                <a:cs typeface="Noteworthy Light"/>
              </a:rPr>
              <a:t>Better Communication</a:t>
            </a:r>
          </a:p>
          <a:p>
            <a:pPr marL="0" indent="0">
              <a:buNone/>
            </a:pPr>
            <a:r>
              <a:rPr lang="en-US" b="1" dirty="0">
                <a:latin typeface="NSimSun" pitchFamily="49" charset="-122"/>
                <a:ea typeface="NSimSun" pitchFamily="49" charset="-122"/>
                <a:cs typeface="Noteworthy Light"/>
              </a:rPr>
              <a:t>	</a:t>
            </a:r>
            <a:r>
              <a:rPr lang="en-US" dirty="0">
                <a:latin typeface="NSimSun" pitchFamily="49" charset="-122"/>
                <a:ea typeface="NSimSun" pitchFamily="49" charset="-122"/>
                <a:cs typeface="Noteworthy Light"/>
              </a:rPr>
              <a:t>Relating with people and being able to work in large groups naturally develops one's communications skills</a:t>
            </a:r>
            <a:r>
              <a:rPr lang="en-US" dirty="0" smtClean="0">
                <a:latin typeface="NSimSun" pitchFamily="49" charset="-122"/>
                <a:ea typeface="NSimSun" pitchFamily="49" charset="-122"/>
                <a:cs typeface="Noteworthy Light"/>
              </a:rPr>
              <a:t>.</a:t>
            </a:r>
            <a:endParaRPr lang="en-US" dirty="0">
              <a:latin typeface="NSimSun" pitchFamily="49" charset="-122"/>
              <a:ea typeface="NSimSun" pitchFamily="49" charset="-122"/>
              <a:cs typeface="Noteworthy Light"/>
            </a:endParaRPr>
          </a:p>
          <a:p>
            <a:r>
              <a:rPr lang="en-US" b="1" dirty="0" smtClean="0">
                <a:solidFill>
                  <a:srgbClr val="008000"/>
                </a:solidFill>
                <a:latin typeface="NSimSun" pitchFamily="49" charset="-122"/>
                <a:ea typeface="NSimSun" pitchFamily="49" charset="-122"/>
                <a:cs typeface="Noteworthy Light"/>
              </a:rPr>
              <a:t>Greater Efficiency</a:t>
            </a:r>
          </a:p>
          <a:p>
            <a:pPr marL="0" indent="0">
              <a:buNone/>
            </a:pPr>
            <a:r>
              <a:rPr lang="en-US" b="1" dirty="0" smtClean="0">
                <a:latin typeface="NSimSun" pitchFamily="49" charset="-122"/>
                <a:ea typeface="NSimSun" pitchFamily="49" charset="-122"/>
                <a:cs typeface="Noteworthy Light"/>
              </a:rPr>
              <a:t>	</a:t>
            </a:r>
            <a:r>
              <a:rPr lang="en-US" dirty="0" smtClean="0">
                <a:latin typeface="NSimSun" pitchFamily="49" charset="-122"/>
                <a:ea typeface="NSimSun" pitchFamily="49" charset="-122"/>
                <a:cs typeface="Noteworthy Light"/>
              </a:rPr>
              <a:t>If </a:t>
            </a:r>
            <a:r>
              <a:rPr lang="en-US" dirty="0">
                <a:latin typeface="NSimSun" pitchFamily="49" charset="-122"/>
                <a:ea typeface="NSimSun" pitchFamily="49" charset="-122"/>
                <a:cs typeface="Noteworthy Light"/>
              </a:rPr>
              <a:t>you are good with people, you can more easily avoid being with the people you do not like as much as others</a:t>
            </a:r>
            <a:r>
              <a:rPr lang="en-US" dirty="0" smtClean="0">
                <a:latin typeface="NSimSun" pitchFamily="49" charset="-122"/>
                <a:ea typeface="NSimSun" pitchFamily="49" charset="-122"/>
                <a:cs typeface="Noteworthy Light"/>
              </a:rPr>
              <a:t>.</a:t>
            </a:r>
            <a:endParaRPr lang="th-TH" dirty="0">
              <a:latin typeface="NSimSun" pitchFamily="49" charset="-122"/>
              <a:ea typeface="NSimSun" pitchFamily="49" charset="-122"/>
              <a:cs typeface="Noteworthy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3693" y="0"/>
            <a:ext cx="46953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783357"/>
            <a:ext cx="3970784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NSimSun" pitchFamily="49" charset="-122"/>
                <a:ea typeface="NSimSun" pitchFamily="49" charset="-122"/>
                <a:cs typeface="Noteworthy Light"/>
              </a:rPr>
              <a:t>Advancing </a:t>
            </a:r>
            <a:r>
              <a:rPr lang="en-US" b="1" dirty="0">
                <a:solidFill>
                  <a:srgbClr val="008000"/>
                </a:solidFill>
                <a:latin typeface="NSimSun" pitchFamily="49" charset="-122"/>
                <a:ea typeface="NSimSun" pitchFamily="49" charset="-122"/>
                <a:cs typeface="Noteworthy Light"/>
              </a:rPr>
              <a:t>Career </a:t>
            </a:r>
            <a:r>
              <a:rPr lang="en-US" b="1" dirty="0" smtClean="0">
                <a:solidFill>
                  <a:srgbClr val="008000"/>
                </a:solidFill>
                <a:latin typeface="NSimSun" pitchFamily="49" charset="-122"/>
                <a:ea typeface="NSimSun" pitchFamily="49" charset="-122"/>
                <a:cs typeface="Noteworthy Light"/>
              </a:rPr>
              <a:t>Prospects</a:t>
            </a:r>
          </a:p>
          <a:p>
            <a:pPr marL="0" indent="0">
              <a:buNone/>
            </a:pPr>
            <a:r>
              <a:rPr lang="en-US" b="1" dirty="0" smtClean="0">
                <a:latin typeface="NSimSun" pitchFamily="49" charset="-122"/>
                <a:ea typeface="NSimSun" pitchFamily="49" charset="-122"/>
                <a:cs typeface="Noteworthy Light"/>
              </a:rPr>
              <a:t>	</a:t>
            </a:r>
            <a:r>
              <a:rPr lang="en-US" dirty="0" smtClean="0">
                <a:latin typeface="NSimSun" pitchFamily="49" charset="-122"/>
                <a:ea typeface="NSimSun" pitchFamily="49" charset="-122"/>
                <a:cs typeface="Noteworthy Light"/>
              </a:rPr>
              <a:t>Most </a:t>
            </a:r>
            <a:r>
              <a:rPr lang="en-US" dirty="0">
                <a:latin typeface="NSimSun" pitchFamily="49" charset="-122"/>
                <a:ea typeface="NSimSun" pitchFamily="49" charset="-122"/>
                <a:cs typeface="Noteworthy Light"/>
              </a:rPr>
              <a:t>worthwhile jobs have </a:t>
            </a:r>
            <a:r>
              <a:rPr lang="en-US" dirty="0" smtClean="0">
                <a:latin typeface="NSimSun" pitchFamily="49" charset="-122"/>
                <a:ea typeface="NSimSun" pitchFamily="49" charset="-122"/>
                <a:cs typeface="Noteworthy Light"/>
              </a:rPr>
              <a:t>a people </a:t>
            </a:r>
            <a:r>
              <a:rPr lang="en-US" dirty="0">
                <a:latin typeface="NSimSun" pitchFamily="49" charset="-122"/>
                <a:ea typeface="NSimSun" pitchFamily="49" charset="-122"/>
                <a:cs typeface="Noteworthy Light"/>
              </a:rPr>
              <a:t>component' and the most lucrative positions often involve a large amount of time spent interacting with employees, media and colleagues.</a:t>
            </a:r>
          </a:p>
          <a:p>
            <a:r>
              <a:rPr lang="en-US" b="1" dirty="0" smtClean="0">
                <a:solidFill>
                  <a:srgbClr val="008000"/>
                </a:solidFill>
                <a:latin typeface="NSimSun" pitchFamily="49" charset="-122"/>
                <a:ea typeface="NSimSun" pitchFamily="49" charset="-122"/>
                <a:cs typeface="Noteworthy Light"/>
              </a:rPr>
              <a:t>Increased </a:t>
            </a:r>
            <a:r>
              <a:rPr lang="en-US" b="1" dirty="0">
                <a:solidFill>
                  <a:srgbClr val="008000"/>
                </a:solidFill>
                <a:latin typeface="NSimSun" pitchFamily="49" charset="-122"/>
                <a:ea typeface="NSimSun" pitchFamily="49" charset="-122"/>
                <a:cs typeface="Noteworthy Light"/>
              </a:rPr>
              <a:t>Overall </a:t>
            </a:r>
            <a:r>
              <a:rPr lang="en-US" b="1" dirty="0" smtClean="0">
                <a:solidFill>
                  <a:srgbClr val="008000"/>
                </a:solidFill>
                <a:latin typeface="NSimSun" pitchFamily="49" charset="-122"/>
                <a:ea typeface="NSimSun" pitchFamily="49" charset="-122"/>
                <a:cs typeface="Noteworthy Light"/>
              </a:rPr>
              <a:t>Happiness</a:t>
            </a:r>
          </a:p>
          <a:p>
            <a:pPr marL="0" indent="0">
              <a:buNone/>
            </a:pPr>
            <a:r>
              <a:rPr lang="en-US" b="1" dirty="0">
                <a:latin typeface="NSimSun" pitchFamily="49" charset="-122"/>
                <a:ea typeface="NSimSun" pitchFamily="49" charset="-122"/>
                <a:cs typeface="Noteworthy Light"/>
              </a:rPr>
              <a:t>	</a:t>
            </a:r>
            <a:r>
              <a:rPr lang="en-US" dirty="0" smtClean="0">
                <a:latin typeface="NSimSun" pitchFamily="49" charset="-122"/>
                <a:ea typeface="NSimSun" pitchFamily="49" charset="-122"/>
                <a:cs typeface="Noteworthy Light"/>
              </a:rPr>
              <a:t>Getting </a:t>
            </a:r>
            <a:r>
              <a:rPr lang="en-US" dirty="0">
                <a:latin typeface="NSimSun" pitchFamily="49" charset="-122"/>
                <a:ea typeface="NSimSun" pitchFamily="49" charset="-122"/>
                <a:cs typeface="Noteworthy Light"/>
              </a:rPr>
              <a:t>along and understanding people will help to open many personal and career-related doors. </a:t>
            </a: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258816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A</a:t>
            </a:r>
            <a:r>
              <a:rPr lang="en-US" sz="3200" b="1" dirty="0" smtClean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dvantages of well </a:t>
            </a:r>
            <a:r>
              <a:rPr lang="en-US" sz="3200" b="1" dirty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developed social skills</a:t>
            </a:r>
            <a:endParaRPr lang="th-TH" sz="3200" dirty="0">
              <a:solidFill>
                <a:srgbClr val="800000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60648"/>
            <a:ext cx="4409595" cy="6179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6860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Table manner</a:t>
            </a:r>
            <a:endParaRPr lang="th-TH" b="1" dirty="0">
              <a:solidFill>
                <a:srgbClr val="8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1520" y="1484784"/>
            <a:ext cx="4248472" cy="4925144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latin typeface="NSimSun" pitchFamily="49" charset="-122"/>
                <a:ea typeface="NSimSun" pitchFamily="49" charset="-122"/>
                <a:cs typeface="Noteworthy Light"/>
              </a:rPr>
              <a:t>Wash hands before eating</a:t>
            </a:r>
          </a:p>
          <a:p>
            <a:r>
              <a:rPr lang="en-US" sz="1800" b="1" dirty="0" smtClean="0">
                <a:latin typeface="NSimSun" pitchFamily="49" charset="-122"/>
                <a:ea typeface="NSimSun" pitchFamily="49" charset="-122"/>
                <a:cs typeface="Noteworthy Light"/>
              </a:rPr>
              <a:t>Wear clean clothes to the table</a:t>
            </a:r>
          </a:p>
          <a:p>
            <a:r>
              <a:rPr lang="en-US" sz="1800" b="1" dirty="0" smtClean="0">
                <a:latin typeface="NSimSun" pitchFamily="49" charset="-122"/>
                <a:ea typeface="NSimSun" pitchFamily="49" charset="-122"/>
                <a:cs typeface="Noteworthy Light"/>
              </a:rPr>
              <a:t>Place napkin in your lap</a:t>
            </a:r>
          </a:p>
          <a:p>
            <a:r>
              <a:rPr lang="en-US" sz="1800" b="1" dirty="0" smtClean="0">
                <a:latin typeface="NSimSun" pitchFamily="49" charset="-122"/>
                <a:ea typeface="NSimSun" pitchFamily="49" charset="-122"/>
                <a:cs typeface="Noteworthy Light"/>
              </a:rPr>
              <a:t>Stay at the table until finished</a:t>
            </a:r>
          </a:p>
          <a:p>
            <a:r>
              <a:rPr lang="en-US" sz="1800" b="1" dirty="0" smtClean="0">
                <a:latin typeface="NSimSun" pitchFamily="49" charset="-122"/>
                <a:ea typeface="NSimSun" pitchFamily="49" charset="-122"/>
                <a:cs typeface="Noteworthy Light"/>
              </a:rPr>
              <a:t>Lean over your plate</a:t>
            </a:r>
          </a:p>
          <a:p>
            <a:r>
              <a:rPr lang="en-US" sz="1800" b="1" dirty="0" smtClean="0">
                <a:latin typeface="NSimSun" pitchFamily="49" charset="-122"/>
                <a:ea typeface="NSimSun" pitchFamily="49" charset="-122"/>
                <a:cs typeface="Noteworthy Light"/>
              </a:rPr>
              <a:t>Chew with your mouth closed</a:t>
            </a:r>
          </a:p>
          <a:p>
            <a:r>
              <a:rPr lang="en-US" sz="1800" b="1" dirty="0" smtClean="0">
                <a:latin typeface="NSimSun" pitchFamily="49" charset="-122"/>
                <a:ea typeface="NSimSun" pitchFamily="49" charset="-122"/>
                <a:cs typeface="Noteworthy Light"/>
              </a:rPr>
              <a:t>Don’t talk with food in your mouth</a:t>
            </a:r>
          </a:p>
          <a:p>
            <a:r>
              <a:rPr lang="en-US" sz="1800" b="1" dirty="0" smtClean="0">
                <a:latin typeface="NSimSun" pitchFamily="49" charset="-122"/>
                <a:ea typeface="NSimSun" pitchFamily="49" charset="-122"/>
                <a:cs typeface="Noteworthy Light"/>
              </a:rPr>
              <a:t>Cover your mouth when you burp</a:t>
            </a:r>
          </a:p>
          <a:p>
            <a:r>
              <a:rPr lang="en-US" sz="1800" b="1" dirty="0" smtClean="0">
                <a:latin typeface="NSimSun" pitchFamily="49" charset="-122"/>
                <a:ea typeface="NSimSun" pitchFamily="49" charset="-122"/>
                <a:cs typeface="Noteworthy Light"/>
              </a:rPr>
              <a:t>Say excuse me when you burp</a:t>
            </a:r>
          </a:p>
          <a:p>
            <a:r>
              <a:rPr lang="en-US" sz="1800" b="1" dirty="0" smtClean="0">
                <a:latin typeface="NSimSun" pitchFamily="49" charset="-122"/>
                <a:ea typeface="NSimSun" pitchFamily="49" charset="-122"/>
                <a:cs typeface="Noteworthy Light"/>
              </a:rPr>
              <a:t>Don’t slurp food or drinks</a:t>
            </a:r>
          </a:p>
          <a:p>
            <a:r>
              <a:rPr lang="en-US" sz="1800" b="1" dirty="0" smtClean="0">
                <a:latin typeface="NSimSun" pitchFamily="49" charset="-122"/>
                <a:ea typeface="NSimSun" pitchFamily="49" charset="-122"/>
                <a:cs typeface="Noteworthy Light"/>
              </a:rPr>
              <a:t>Wipe your mouth with a napkin</a:t>
            </a:r>
          </a:p>
          <a:p>
            <a:r>
              <a:rPr lang="en-US" sz="1800" b="1" dirty="0" smtClean="0">
                <a:latin typeface="NSimSun" pitchFamily="49" charset="-122"/>
                <a:ea typeface="NSimSun" pitchFamily="49" charset="-122"/>
                <a:cs typeface="Noteworthy Light"/>
              </a:rPr>
              <a:t>Clean your spot at the table</a:t>
            </a:r>
          </a:p>
          <a:p>
            <a:r>
              <a:rPr lang="en-US" sz="1800" b="1" dirty="0" smtClean="0">
                <a:latin typeface="NSimSun" pitchFamily="49" charset="-122"/>
                <a:ea typeface="NSimSun" pitchFamily="49" charset="-122"/>
                <a:cs typeface="Noteworthy Light"/>
              </a:rPr>
              <a:t>Always say Please and Thank </a:t>
            </a:r>
            <a:r>
              <a:rPr lang="en-US" sz="1800" b="1" dirty="0">
                <a:latin typeface="NSimSun" pitchFamily="49" charset="-122"/>
                <a:ea typeface="NSimSun" pitchFamily="49" charset="-122"/>
                <a:cs typeface="Noteworthy Light"/>
              </a:rPr>
              <a:t>Y</a:t>
            </a:r>
            <a:r>
              <a:rPr lang="en-US" sz="1800" b="1" dirty="0" smtClean="0">
                <a:latin typeface="NSimSun" pitchFamily="49" charset="-122"/>
                <a:ea typeface="NSimSun" pitchFamily="49" charset="-122"/>
                <a:cs typeface="Noteworthy Light"/>
              </a:rPr>
              <a:t>ou</a:t>
            </a:r>
            <a:endParaRPr lang="th-TH" sz="1800" b="1" dirty="0">
              <a:latin typeface="NSimSun" pitchFamily="49" charset="-122"/>
              <a:ea typeface="NSimSun" pitchFamily="49" charset="-122"/>
              <a:cs typeface="Noteworthy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8512" y="-7937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266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SOCIAL SKILL</vt:lpstr>
      <vt:lpstr>Outline</vt:lpstr>
      <vt:lpstr>What are social skills? </vt:lpstr>
      <vt:lpstr>What are social skills? </vt:lpstr>
      <vt:lpstr>Characteristics of Social Skills</vt:lpstr>
      <vt:lpstr>Characteristics of Social Skills</vt:lpstr>
      <vt:lpstr>Advantages of well developed social skills</vt:lpstr>
      <vt:lpstr>Advantages of well developed social skills</vt:lpstr>
      <vt:lpstr>Table manner</vt:lpstr>
      <vt:lpstr>Table setting</vt:lpstr>
      <vt:lpstr>Table Etiquette</vt:lpstr>
      <vt:lpstr>Table Etiquette</vt:lpstr>
      <vt:lpstr>Slide 13</vt:lpstr>
      <vt:lpstr>Slide 14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Unit6  SOCIAL SKILL</dc:title>
  <dc:creator>Admins</dc:creator>
  <cp:lastModifiedBy>HP006</cp:lastModifiedBy>
  <cp:revision>2</cp:revision>
  <dcterms:created xsi:type="dcterms:W3CDTF">2016-08-12T01:49:15Z</dcterms:created>
  <dcterms:modified xsi:type="dcterms:W3CDTF">2017-06-01T08:59:31Z</dcterms:modified>
</cp:coreProperties>
</file>