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315" r:id="rId3"/>
    <p:sldId id="316" r:id="rId4"/>
    <p:sldId id="319" r:id="rId5"/>
    <p:sldId id="317" r:id="rId6"/>
    <p:sldId id="318" r:id="rId7"/>
    <p:sldId id="320" r:id="rId8"/>
    <p:sldId id="322" r:id="rId9"/>
    <p:sldId id="324" r:id="rId10"/>
    <p:sldId id="323" r:id="rId11"/>
    <p:sldId id="326" r:id="rId12"/>
    <p:sldId id="327" r:id="rId13"/>
    <p:sldId id="329" r:id="rId14"/>
    <p:sldId id="328" r:id="rId15"/>
    <p:sldId id="330" r:id="rId16"/>
    <p:sldId id="331" r:id="rId17"/>
    <p:sldId id="332" r:id="rId18"/>
    <p:sldId id="333" r:id="rId19"/>
    <p:sldId id="334" r:id="rId20"/>
    <p:sldId id="335" r:id="rId21"/>
    <p:sldId id="336" r:id="rId22"/>
    <p:sldId id="337" r:id="rId23"/>
    <p:sldId id="285" r:id="rId2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4" autoAdjust="0"/>
    <p:restoredTop sz="94660"/>
  </p:normalViewPr>
  <p:slideViewPr>
    <p:cSldViewPr>
      <p:cViewPr>
        <p:scale>
          <a:sx n="76" d="100"/>
          <a:sy n="76" d="100"/>
        </p:scale>
        <p:origin x="-93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07EFBE2-5E6F-43B5-B8FE-CB790F6BABE3}" type="datetimeFigureOut">
              <a:rPr lang="th-TH" smtClean="0"/>
              <a:pPr/>
              <a:t>17/10/2015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8F1F35E-3B8A-4356-917F-AA97A642B0A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FBE2-5E6F-43B5-B8FE-CB790F6BABE3}" type="datetimeFigureOut">
              <a:rPr lang="th-TH" smtClean="0"/>
              <a:pPr/>
              <a:t>17/10/2015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F35E-3B8A-4356-917F-AA97A642B0A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FBE2-5E6F-43B5-B8FE-CB790F6BABE3}" type="datetimeFigureOut">
              <a:rPr lang="th-TH" smtClean="0"/>
              <a:pPr/>
              <a:t>17/10/2015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F35E-3B8A-4356-917F-AA97A642B0A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7EFBE2-5E6F-43B5-B8FE-CB790F6BABE3}" type="datetimeFigureOut">
              <a:rPr lang="th-TH" smtClean="0"/>
              <a:pPr/>
              <a:t>17/10/2015</a:t>
            </a:fld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F1F35E-3B8A-4356-917F-AA97A642B0A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07EFBE2-5E6F-43B5-B8FE-CB790F6BABE3}" type="datetimeFigureOut">
              <a:rPr lang="th-TH" smtClean="0"/>
              <a:pPr/>
              <a:t>17/10/2015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8F1F35E-3B8A-4356-917F-AA97A642B0A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FBE2-5E6F-43B5-B8FE-CB790F6BABE3}" type="datetimeFigureOut">
              <a:rPr lang="th-TH" smtClean="0"/>
              <a:pPr/>
              <a:t>17/10/2015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F35E-3B8A-4356-917F-AA97A642B0A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FBE2-5E6F-43B5-B8FE-CB790F6BABE3}" type="datetimeFigureOut">
              <a:rPr lang="th-TH" smtClean="0"/>
              <a:pPr/>
              <a:t>17/10/2015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F35E-3B8A-4356-917F-AA97A642B0A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7EFBE2-5E6F-43B5-B8FE-CB790F6BABE3}" type="datetimeFigureOut">
              <a:rPr lang="th-TH" smtClean="0"/>
              <a:pPr/>
              <a:t>17/10/2015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F1F35E-3B8A-4356-917F-AA97A642B0A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FBE2-5E6F-43B5-B8FE-CB790F6BABE3}" type="datetimeFigureOut">
              <a:rPr lang="th-TH" smtClean="0"/>
              <a:pPr/>
              <a:t>17/10/2015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F35E-3B8A-4356-917F-AA97A642B0A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7EFBE2-5E6F-43B5-B8FE-CB790F6BABE3}" type="datetimeFigureOut">
              <a:rPr lang="th-TH" smtClean="0"/>
              <a:pPr/>
              <a:t>17/10/2015</a:t>
            </a:fld>
            <a:endParaRPr lang="th-T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F1F35E-3B8A-4356-917F-AA97A642B0A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7EFBE2-5E6F-43B5-B8FE-CB790F6BABE3}" type="datetimeFigureOut">
              <a:rPr lang="th-TH" smtClean="0"/>
              <a:pPr/>
              <a:t>17/10/2015</a:t>
            </a:fld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F1F35E-3B8A-4356-917F-AA97A642B0A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07EFBE2-5E6F-43B5-B8FE-CB790F6BABE3}" type="datetimeFigureOut">
              <a:rPr lang="th-TH" smtClean="0"/>
              <a:pPr/>
              <a:t>17/10/2015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8F1F35E-3B8A-4356-917F-AA97A642B0A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55844" y="1124744"/>
            <a:ext cx="7920880" cy="2016224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00009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Selection and Placement</a:t>
            </a:r>
            <a:endParaRPr lang="th-TH" sz="4000" dirty="0">
              <a:solidFill>
                <a:srgbClr val="00009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" name="Picture 2" descr="Screen Shot 2015-10-14 at 23.49.39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636912"/>
            <a:ext cx="6455353" cy="331236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93610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Initial Screening</a:t>
            </a:r>
            <a:endParaRPr lang="en-US" sz="3200" b="1" dirty="0">
              <a:solidFill>
                <a:srgbClr val="00009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856358"/>
            <a:ext cx="8964488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Application Forms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Application forms provide a fairy quick and systematic mean of obtaining a variety of information about the applicants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It is a way to gather consistent information about candidate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/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Online Applications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Most large companies accept applications online, and some conduct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preappication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screen test online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advantage is that companies can recruit much faster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However, it leads to large volume of applications being submitted</a:t>
            </a:r>
          </a:p>
        </p:txBody>
      </p:sp>
    </p:spTree>
    <p:extLst>
      <p:ext uri="{BB962C8B-B14F-4D97-AF65-F5344CB8AC3E}">
        <p14:creationId xmlns:p14="http://schemas.microsoft.com/office/powerpoint/2010/main" val="731099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93610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Employment Interview</a:t>
            </a:r>
            <a:endParaRPr lang="en-US" sz="3200" b="1" dirty="0">
              <a:solidFill>
                <a:srgbClr val="00009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124744"/>
            <a:ext cx="882047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interview plays an central role in the selection process because: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257300" lvl="2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It is practical when there are a small number of applicants</a:t>
            </a:r>
          </a:p>
          <a:p>
            <a:pPr marL="1257300" lvl="2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257300" lvl="2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It serves other purposes</a:t>
            </a:r>
          </a:p>
          <a:p>
            <a:pPr marL="1257300" lvl="2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257300" lvl="2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Interviewers maintain great faith and confident in their judgment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However, interview can have problems of validity, subjectivity, and personal bias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099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93610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Employment Interview</a:t>
            </a:r>
            <a:endParaRPr lang="en-US" sz="3200" b="1" dirty="0">
              <a:solidFill>
                <a:srgbClr val="00009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124744"/>
            <a:ext cx="88204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Interview methods differ in a several ways, in terms of the amount of structure or control by the interviewers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Each type of interview has it own pros and cons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different types of interview and questions can be mixed and matched to get a more complete picture of candidates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" name="Picture 1" descr="Screen Shot 2015-10-16 at 23.32.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4" y="4149080"/>
            <a:ext cx="4298835" cy="2486221"/>
          </a:xfrm>
          <a:prstGeom prst="rect">
            <a:avLst/>
          </a:prstGeom>
        </p:spPr>
      </p:pic>
      <p:pic>
        <p:nvPicPr>
          <p:cNvPr id="5" name="Picture 4" descr="Screen Shot 2015-10-16 at 23.33.5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933056"/>
            <a:ext cx="4216599" cy="270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099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93610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Employment Interview</a:t>
            </a:r>
            <a:endParaRPr lang="en-US" sz="3200" b="1" dirty="0">
              <a:solidFill>
                <a:srgbClr val="00009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692696"/>
            <a:ext cx="8820472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/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Non Directive Interview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applicant can maximize the freedom in determining the course of discussion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“Tell me about your experience on your last job”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freedom help interviewers to pay attention to any information, attitude, or feelings candidates might not disclose during more structured  questioning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However, reliability and validity of the interview are not likely to be high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Used for high-level positions and in counseling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225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93610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Employment Interview</a:t>
            </a:r>
            <a:endParaRPr lang="en-US" sz="3200" b="1" dirty="0">
              <a:solidFill>
                <a:srgbClr val="00009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504" y="1052736"/>
            <a:ext cx="8820472" cy="5632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Structured Interview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interview has a set of standardized questions (based on job analysis) and a set of answers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It provides a more consistent basis for evaluating candidates and the type of information needed to make sound decision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Situational Interview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 applicant is given a 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hypothetical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incident and asked how he or she will respond it , then the response will be evaluated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Many organizations are using situational interview to select new graduates</a:t>
            </a:r>
          </a:p>
        </p:txBody>
      </p:sp>
    </p:spTree>
    <p:extLst>
      <p:ext uri="{BB962C8B-B14F-4D97-AF65-F5344CB8AC3E}">
        <p14:creationId xmlns:p14="http://schemas.microsoft.com/office/powerpoint/2010/main" val="594238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93610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Employment Interview</a:t>
            </a:r>
            <a:endParaRPr lang="en-US" sz="3200" b="1" dirty="0">
              <a:solidFill>
                <a:srgbClr val="00009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802442"/>
            <a:ext cx="8820472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Behavioral Description Interview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interview focus on actual work incident in the interviewees’ past and ask what they did in the situation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Panel and Sequential Interviews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panel interview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involves a panel of interviewers who question and observe a single candidate</a:t>
            </a:r>
          </a:p>
          <a:p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pros includes higher reliability because it involves many inputs, shorter decision-making period, and applicants are more like to accept the decision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sequential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interview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a candidate is interviewed by multiple people, one right after another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340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93610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Employment Interview</a:t>
            </a:r>
            <a:endParaRPr lang="en-US" sz="3200" b="1" dirty="0">
              <a:solidFill>
                <a:srgbClr val="00009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504" y="1052736"/>
            <a:ext cx="8820472" cy="6740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Phone Interviews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It can be effective and help to expand pool of talent</a:t>
            </a:r>
          </a:p>
          <a:p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Computer Interviews</a:t>
            </a:r>
          </a:p>
          <a:p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computer interview ask candidates to a series of multiple choice questions tailored to the job</a:t>
            </a:r>
          </a:p>
          <a:p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Video </a:t>
            </a:r>
            <a:r>
              <a:rPr lang="en-US" sz="24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Interviews</a:t>
            </a:r>
          </a:p>
          <a:p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Use videoconference, webcams, and Skype to evaluate candidates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pros are flexibility, speed, and cost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4" descr="Screen Shot 2015-10-16 at 23.44.0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60648"/>
            <a:ext cx="2448272" cy="155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122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93610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Post-Interview Screening</a:t>
            </a:r>
            <a:endParaRPr lang="en-US" sz="3200" b="1" dirty="0">
              <a:solidFill>
                <a:srgbClr val="00009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924" y="836712"/>
            <a:ext cx="8928992" cy="8956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When the interview is satisfied that the applicant is potentially qualified, information about applicant is investigated</a:t>
            </a:r>
          </a:p>
          <a:p>
            <a:endParaRPr lang="en-US" sz="24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Reference Checks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Conduct the check via phone, faxes, mail, and e-mail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Background Checks</a:t>
            </a:r>
            <a:endParaRPr lang="en-US" sz="24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Past employment, education, certification and license, driving record, military record, and criminal record  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Credit </a:t>
            </a:r>
            <a:r>
              <a:rPr lang="en-US" sz="24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Checks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Check if applicants have been unemployed, faced bankruptcies, or home foreclosure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953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93610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Preemployment Tests</a:t>
            </a:r>
            <a:endParaRPr lang="en-US" sz="3200" b="1" dirty="0">
              <a:solidFill>
                <a:srgbClr val="00009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94" y="1052736"/>
            <a:ext cx="9126006" cy="8586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Preemployment test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a objective and standardized measure of a sample of behavior that is used to measure  person’s KSAOs relative to other people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Many companies use professional test consultants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Firms should pay attention to the issue of reliability and validity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Job Knowledge Tests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type of test designed to measure a person’s level of understanding about a particular job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688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93610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Preemployment Tests</a:t>
            </a:r>
            <a:endParaRPr lang="en-US" sz="3200" b="1" dirty="0">
              <a:solidFill>
                <a:srgbClr val="00009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836712"/>
            <a:ext cx="9126006" cy="9325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Work Sample Tests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tests require applicants to perform tasks that are actually apart of the work required on the job</a:t>
            </a:r>
          </a:p>
          <a:p>
            <a:pPr marL="342900" indent="-342900">
              <a:buFont typeface="Arial"/>
              <a:buChar char="•"/>
            </a:pPr>
            <a:endParaRPr lang="en-US" sz="24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Assessment Center Tests</a:t>
            </a:r>
            <a:endParaRPr lang="en-US" sz="24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 assessment center is a process used to evaluate candidates as they participate in a series of situation that might be called on to handle the job</a:t>
            </a:r>
          </a:p>
          <a:p>
            <a:endParaRPr lang="en-US" sz="2400" b="1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Cognitive Ability Tests</a:t>
            </a:r>
          </a:p>
          <a:p>
            <a:endParaRPr lang="en-US" sz="24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tests measure mental capabilities such as intelligence, verbal fluency, numerical ability, and reasoning ability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135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504" y="1052736"/>
            <a:ext cx="9036496" cy="5632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 any company in any size, hiring the best employees lays a strong foundation on excellence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Selection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– the process of choosing individuals who have relevant qualifications to fill existing or projected job openings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goal of selection is to maximize ‘hits’ and avoid ‘ misses’, hits are accurate predictions, and misses are inaccurate ones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cost of miss would be the direct and indirect expense of hiring the  employee who turns out to be unsuccessful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other cost is an opportunity cost – someone who could have been successful did not a chance 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332656"/>
            <a:ext cx="93610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Overview of the Selection Process</a:t>
            </a:r>
            <a:endParaRPr lang="en-US" sz="3200" b="1" dirty="0">
              <a:solidFill>
                <a:srgbClr val="00009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557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93610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Preemployment Tests</a:t>
            </a:r>
            <a:endParaRPr lang="en-US" sz="3200" b="1" dirty="0">
              <a:solidFill>
                <a:srgbClr val="00009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94" y="1124744"/>
            <a:ext cx="9126006" cy="8586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Honesty and Integrity Tests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Many firms are using pen-can-paper honest and integrity test</a:t>
            </a:r>
          </a:p>
          <a:p>
            <a:pPr marL="342900" indent="-342900">
              <a:buFont typeface="Arial"/>
              <a:buChar char="•"/>
            </a:pPr>
            <a:endParaRPr lang="en-US" sz="24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Physical Ability Tests</a:t>
            </a:r>
            <a:endParaRPr lang="en-US" sz="24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Particularly for demanding and dangerous jobs such as police officers and firefighters</a:t>
            </a:r>
          </a:p>
          <a:p>
            <a:endParaRPr lang="en-US" sz="2400" b="1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Medical Examinations</a:t>
            </a:r>
          </a:p>
          <a:p>
            <a:endParaRPr lang="en-US" sz="24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medical examinations is given to ensure that the health of an applicant is adequate to meet the job requirements 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563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93610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Reaching a Selection Decision</a:t>
            </a:r>
            <a:endParaRPr lang="en-US" sz="3200" b="1" dirty="0">
              <a:solidFill>
                <a:srgbClr val="00009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960" y="818700"/>
            <a:ext cx="9126006" cy="9694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Summarizing Information about Applicants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Focus on what applicants ‘can do’ and ‘will do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’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Decision Making Strategy</a:t>
            </a:r>
            <a:endParaRPr lang="en-US" sz="24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strategy used for making decision for one job might differ from the other job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two basic approach are clinical and statistical approaches 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" name="Picture 1" descr="Screen Shot 2015-10-17 at 02.09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988839"/>
            <a:ext cx="3484037" cy="259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385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93610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Reaching a Selection Decision</a:t>
            </a:r>
            <a:endParaRPr lang="en-US" sz="3200" b="1" dirty="0">
              <a:solidFill>
                <a:srgbClr val="00009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823" y="980728"/>
            <a:ext cx="9126006" cy="8217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Final Decision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 large organizations, managers or supervisors usually make the final decision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Then HR personnel notify and make job offer to the applicants and confirm the details of the job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Rejecting both internal and external applicants can difficult, especially internal candidates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Organizations should not fail to notify candidates who are not chosen for the position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337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404664"/>
            <a:ext cx="1907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References</a:t>
            </a:r>
            <a:endParaRPr lang="th-TH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340768"/>
            <a:ext cx="79928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ahoma"/>
                <a:cs typeface="Tahoma"/>
              </a:rPr>
              <a:t>Bohlander</a:t>
            </a:r>
            <a:r>
              <a:rPr lang="en-US" sz="2000" dirty="0">
                <a:latin typeface="Tahoma"/>
                <a:cs typeface="Tahoma"/>
              </a:rPr>
              <a:t>, G.W. and Snell, S.A., 2013. </a:t>
            </a:r>
            <a:r>
              <a:rPr lang="en-US" sz="2000" i="1" dirty="0">
                <a:latin typeface="Tahoma"/>
                <a:cs typeface="Tahoma"/>
              </a:rPr>
              <a:t>Principles of Human Resource Management.</a:t>
            </a:r>
            <a:r>
              <a:rPr lang="en-US" sz="2000" dirty="0">
                <a:latin typeface="Tahoma"/>
                <a:cs typeface="Tahoma"/>
              </a:rPr>
              <a:t> 16</a:t>
            </a:r>
            <a:r>
              <a:rPr lang="en-US" sz="2000" baseline="30000" dirty="0">
                <a:latin typeface="Tahoma"/>
                <a:cs typeface="Tahoma"/>
              </a:rPr>
              <a:t>th</a:t>
            </a:r>
            <a:r>
              <a:rPr lang="en-US" sz="2000" dirty="0">
                <a:latin typeface="Tahoma"/>
                <a:cs typeface="Tahoma"/>
              </a:rPr>
              <a:t> Ed. South-Western: </a:t>
            </a:r>
            <a:r>
              <a:rPr lang="en-US" sz="2000" dirty="0" err="1">
                <a:latin typeface="Tahoma"/>
                <a:cs typeface="Tahoma"/>
              </a:rPr>
              <a:t>Cengage</a:t>
            </a:r>
            <a:r>
              <a:rPr lang="en-US" sz="2000" dirty="0">
                <a:latin typeface="Tahoma"/>
                <a:cs typeface="Tahoma"/>
              </a:rPr>
              <a:t> Learning</a:t>
            </a:r>
            <a:r>
              <a:rPr lang="en-US" sz="2000" dirty="0" smtClean="0">
                <a:latin typeface="Tahoma"/>
                <a:cs typeface="Tahoma"/>
              </a:rPr>
              <a:t>.</a:t>
            </a:r>
          </a:p>
          <a:p>
            <a:endParaRPr lang="en-US" sz="2000" dirty="0">
              <a:latin typeface="Tahoma"/>
              <a:cs typeface="Tahoma"/>
            </a:endParaRPr>
          </a:p>
          <a:p>
            <a:r>
              <a:rPr lang="en-US" sz="2000" dirty="0" err="1">
                <a:latin typeface="Tahoma"/>
                <a:cs typeface="Tahoma"/>
              </a:rPr>
              <a:t>Noe</a:t>
            </a:r>
            <a:r>
              <a:rPr lang="en-US" sz="2000" dirty="0">
                <a:latin typeface="Tahoma"/>
                <a:cs typeface="Tahoma"/>
              </a:rPr>
              <a:t>, R.A. et al., 2016</a:t>
            </a:r>
            <a:r>
              <a:rPr lang="en-US" sz="2000" i="1" dirty="0">
                <a:latin typeface="Tahoma"/>
                <a:cs typeface="Tahoma"/>
              </a:rPr>
              <a:t>. Fundamentals of Human Resource Management</a:t>
            </a:r>
            <a:r>
              <a:rPr lang="en-US" sz="2000" dirty="0">
                <a:latin typeface="Tahoma"/>
                <a:cs typeface="Tahoma"/>
              </a:rPr>
              <a:t>. 6</a:t>
            </a:r>
            <a:r>
              <a:rPr lang="en-US" sz="2000" baseline="30000" dirty="0">
                <a:latin typeface="Tahoma"/>
                <a:cs typeface="Tahoma"/>
              </a:rPr>
              <a:t>th</a:t>
            </a:r>
            <a:r>
              <a:rPr lang="en-US" sz="2000" dirty="0">
                <a:latin typeface="Tahoma"/>
                <a:cs typeface="Tahoma"/>
              </a:rPr>
              <a:t> Ed. New York: McGraw-Hill Education</a:t>
            </a:r>
            <a:r>
              <a:rPr lang="en-US" sz="2000" dirty="0" smtClean="0">
                <a:latin typeface="Tahoma"/>
                <a:cs typeface="Tahoma"/>
              </a:rPr>
              <a:t>.</a:t>
            </a:r>
          </a:p>
          <a:p>
            <a:endParaRPr lang="en-US" sz="2400" dirty="0">
              <a:latin typeface="Tahoma"/>
              <a:cs typeface="Tahoma"/>
            </a:endParaRPr>
          </a:p>
          <a:p>
            <a:pPr>
              <a:buFont typeface="Arial" pitchFamily="34" charset="0"/>
              <a:buChar char="•"/>
            </a:pPr>
            <a:endParaRPr lang="th-TH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106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93610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Goal of Selection</a:t>
            </a:r>
            <a:endParaRPr lang="en-US" sz="3200" b="1" dirty="0">
              <a:solidFill>
                <a:srgbClr val="00009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" name="Picture 1" descr="Screen Shot 2015-10-15 at 00.32.5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46477"/>
            <a:ext cx="5904656" cy="581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850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93610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Begin with Job Analysis</a:t>
            </a:r>
            <a:endParaRPr lang="en-US" sz="3200" b="1" dirty="0">
              <a:solidFill>
                <a:srgbClr val="00009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1268760"/>
            <a:ext cx="89644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Job specifications help identify the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individual competencies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employees need for success – the knowledge, skills, abilities, and other factors (KSAOs) 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Companies use selection method such as interviews, references, and preemployment test to measure applicants’ KSAOs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Complete and clear job specification help interviewers differentiate between qualified and unqualified applicants to reduce the the effect of biases and prejudices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025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93610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Steps in the Selection Process</a:t>
            </a:r>
            <a:endParaRPr lang="en-US" sz="3200" b="1" dirty="0">
              <a:solidFill>
                <a:srgbClr val="00009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" name="Picture 1" descr="Screen Shot 2015-10-16 at 23.36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093124"/>
            <a:ext cx="6624736" cy="575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528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93610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Steps in the Selection Process</a:t>
            </a:r>
            <a:endParaRPr lang="en-US" sz="3200" b="1" dirty="0">
              <a:solidFill>
                <a:srgbClr val="00009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340768"/>
            <a:ext cx="92170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number of steps in the selection process and their sequence will vary, with the organization, type and level of jobs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figure shows that organizations use different means to obtain information about applicants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 internal candidates, not all the steps may be required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981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93610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Obtaining Reliable and Valid Information</a:t>
            </a:r>
            <a:endParaRPr lang="en-US" sz="3200" b="1" dirty="0">
              <a:solidFill>
                <a:srgbClr val="00009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124744"/>
            <a:ext cx="8820472" cy="7478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It is essential that the information gathered about candidates be reliable and valid, gathered legally, and the privacy of applicants safeguarded</a:t>
            </a:r>
          </a:p>
          <a:p>
            <a:pPr marL="342900" indent="-342900">
              <a:buFont typeface="Arial"/>
              <a:buChar char="•"/>
            </a:pPr>
            <a:endParaRPr lang="en-US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Reliable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– the degree to which selection procedures yield comparable data overtime and alternative measures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nterviewers judge the capabilities of a group of applicants to be the same today as they did yesterday, or two or more methods yield similar result or consistent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Validity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– the degree to which the test or selection procedure measures a person’s attributes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What a test measures and how well it measures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10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93610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Initial Screening</a:t>
            </a:r>
            <a:endParaRPr lang="en-US" sz="3200" b="1" dirty="0">
              <a:solidFill>
                <a:srgbClr val="00009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124744"/>
            <a:ext cx="8820472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Cover Letters and Resumes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lack of cover letter could be on way to eliminate applicants, and well- written cover letter are important if the job require good written communication skills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Evaluating resume can be difficult as they vary from person to person, bias can also enter the process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Developing explicit evaluation criteria and structured way to review resume can help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 speed up, many firms now using software to scan resume to find qualified applicants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/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5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93610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Initial Screening</a:t>
            </a:r>
            <a:endParaRPr lang="en-US" sz="3200" b="1" dirty="0">
              <a:solidFill>
                <a:srgbClr val="00009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124744"/>
            <a:ext cx="882047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Internet Checks and Phone Screening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Companies often ‘Google’ about applicants before deciding weather to invite them for an interview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downside of conducting internet search relates to the privacy of applicants, which in some countries it is illegal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Short phone interview, or screening interview, are also often conducted 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099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19377</TotalTime>
  <Words>1368</Words>
  <Application>Microsoft Macintosh PowerPoint</Application>
  <PresentationFormat>On-screen Show (4:3)</PresentationFormat>
  <Paragraphs>285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HRM</dc:title>
  <dc:creator>HP013</dc:creator>
  <cp:lastModifiedBy>Yee Sommaya</cp:lastModifiedBy>
  <cp:revision>508</cp:revision>
  <dcterms:created xsi:type="dcterms:W3CDTF">2015-07-27T06:58:37Z</dcterms:created>
  <dcterms:modified xsi:type="dcterms:W3CDTF">2015-10-16T19:27:45Z</dcterms:modified>
</cp:coreProperties>
</file>