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3" r:id="rId1"/>
  </p:sldMasterIdLst>
  <p:sldIdLst>
    <p:sldId id="256" r:id="rId2"/>
    <p:sldId id="290" r:id="rId3"/>
    <p:sldId id="286" r:id="rId4"/>
    <p:sldId id="261" r:id="rId5"/>
    <p:sldId id="264" r:id="rId6"/>
    <p:sldId id="273" r:id="rId7"/>
    <p:sldId id="266" r:id="rId8"/>
    <p:sldId id="268" r:id="rId9"/>
    <p:sldId id="269" r:id="rId10"/>
    <p:sldId id="270" r:id="rId11"/>
    <p:sldId id="271" r:id="rId12"/>
    <p:sldId id="272" r:id="rId13"/>
    <p:sldId id="267" r:id="rId14"/>
    <p:sldId id="265" r:id="rId15"/>
    <p:sldId id="288" r:id="rId16"/>
    <p:sldId id="274" r:id="rId17"/>
    <p:sldId id="279" r:id="rId18"/>
    <p:sldId id="289" r:id="rId19"/>
    <p:sldId id="275" r:id="rId20"/>
    <p:sldId id="281" r:id="rId21"/>
    <p:sldId id="276" r:id="rId22"/>
    <p:sldId id="284" r:id="rId23"/>
    <p:sldId id="277" r:id="rId24"/>
    <p:sldId id="283" r:id="rId25"/>
    <p:sldId id="280" r:id="rId26"/>
    <p:sldId id="285" r:id="rId27"/>
    <p:sldId id="287" r:id="rId28"/>
    <p:sldId id="278" r:id="rId29"/>
    <p:sldId id="282" r:id="rId30"/>
    <p:sldId id="262" r:id="rId31"/>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05"/>
    <p:restoredTop sz="94686"/>
  </p:normalViewPr>
  <p:slideViewPr>
    <p:cSldViewPr>
      <p:cViewPr varScale="1">
        <p:scale>
          <a:sx n="82" d="100"/>
          <a:sy n="82" d="100"/>
        </p:scale>
        <p:origin x="176" y="5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479380-974C-4231-A125-931A2F7EBEC9}" type="datetimeFigureOut">
              <a:rPr lang="th-TH" smtClean="0"/>
              <a:pPr/>
              <a:t>27/09/59</a:t>
            </a:fld>
            <a:endParaRPr lang="th-TH"/>
          </a:p>
        </p:txBody>
      </p:sp>
      <p:sp>
        <p:nvSpPr>
          <p:cNvPr id="5" name="Footer Placeholder 4"/>
          <p:cNvSpPr>
            <a:spLocks noGrp="1"/>
          </p:cNvSpPr>
          <p:nvPr>
            <p:ph type="ftr" sz="quarter" idx="11"/>
          </p:nvPr>
        </p:nvSpPr>
        <p:spPr>
          <a:xfrm>
            <a:off x="812805" y="6272785"/>
            <a:ext cx="4745736" cy="365125"/>
          </a:xfrm>
        </p:spPr>
        <p:txBody>
          <a:bodyPr/>
          <a:lstStyle/>
          <a:p>
            <a:endParaRPr lang="th-TH"/>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EBB803B7-0D8A-4FB1-BCC6-4F69DB1E05A5}" type="slidenum">
              <a:rPr lang="th-TH" smtClean="0"/>
              <a:pPr/>
              <a:t>‹#›</a:t>
            </a:fld>
            <a:endParaRPr lang="th-TH"/>
          </a:p>
        </p:txBody>
      </p:sp>
    </p:spTree>
    <p:extLst>
      <p:ext uri="{BB962C8B-B14F-4D97-AF65-F5344CB8AC3E}">
        <p14:creationId xmlns:p14="http://schemas.microsoft.com/office/powerpoint/2010/main" val="1171500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479380-974C-4231-A125-931A2F7EBEC9}" type="datetimeFigureOut">
              <a:rPr lang="th-TH" smtClean="0"/>
              <a:pPr/>
              <a:t>27/09/59</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EBB803B7-0D8A-4FB1-BCC6-4F69DB1E05A5}" type="slidenum">
              <a:rPr lang="th-TH" smtClean="0"/>
              <a:pPr/>
              <a:t>‹#›</a:t>
            </a:fld>
            <a:endParaRPr lang="th-TH"/>
          </a:p>
        </p:txBody>
      </p:sp>
    </p:spTree>
    <p:extLst>
      <p:ext uri="{BB962C8B-B14F-4D97-AF65-F5344CB8AC3E}">
        <p14:creationId xmlns:p14="http://schemas.microsoft.com/office/powerpoint/2010/main" val="176797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479380-974C-4231-A125-931A2F7EBEC9}" type="datetimeFigureOut">
              <a:rPr lang="th-TH" smtClean="0"/>
              <a:pPr/>
              <a:t>27/09/59</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EBB803B7-0D8A-4FB1-BCC6-4F69DB1E05A5}" type="slidenum">
              <a:rPr lang="th-TH" smtClean="0"/>
              <a:pPr/>
              <a:t>‹#›</a:t>
            </a:fld>
            <a:endParaRPr lang="th-TH"/>
          </a:p>
        </p:txBody>
      </p:sp>
    </p:spTree>
    <p:extLst>
      <p:ext uri="{BB962C8B-B14F-4D97-AF65-F5344CB8AC3E}">
        <p14:creationId xmlns:p14="http://schemas.microsoft.com/office/powerpoint/2010/main" val="182815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479380-974C-4231-A125-931A2F7EBEC9}" type="datetimeFigureOut">
              <a:rPr lang="th-TH" smtClean="0"/>
              <a:pPr/>
              <a:t>27/09/59</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EBB803B7-0D8A-4FB1-BCC6-4F69DB1E05A5}" type="slidenum">
              <a:rPr lang="th-TH" smtClean="0"/>
              <a:pPr/>
              <a:t>‹#›</a:t>
            </a:fld>
            <a:endParaRPr lang="th-TH"/>
          </a:p>
        </p:txBody>
      </p:sp>
    </p:spTree>
    <p:extLst>
      <p:ext uri="{BB962C8B-B14F-4D97-AF65-F5344CB8AC3E}">
        <p14:creationId xmlns:p14="http://schemas.microsoft.com/office/powerpoint/2010/main" val="127936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9B479380-974C-4231-A125-931A2F7EBEC9}" type="datetimeFigureOut">
              <a:rPr lang="th-TH" smtClean="0"/>
              <a:pPr/>
              <a:t>27/09/59</a:t>
            </a:fld>
            <a:endParaRPr lang="th-TH"/>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th-TH"/>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EBB803B7-0D8A-4FB1-BCC6-4F69DB1E05A5}" type="slidenum">
              <a:rPr lang="th-TH" smtClean="0"/>
              <a:pPr/>
              <a:t>‹#›</a:t>
            </a:fld>
            <a:endParaRPr lang="th-TH"/>
          </a:p>
        </p:txBody>
      </p:sp>
    </p:spTree>
    <p:extLst>
      <p:ext uri="{BB962C8B-B14F-4D97-AF65-F5344CB8AC3E}">
        <p14:creationId xmlns:p14="http://schemas.microsoft.com/office/powerpoint/2010/main" val="169183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479380-974C-4231-A125-931A2F7EBEC9}" type="datetimeFigureOut">
              <a:rPr lang="th-TH" smtClean="0"/>
              <a:pPr/>
              <a:t>27/09/59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EBB803B7-0D8A-4FB1-BCC6-4F69DB1E05A5}" type="slidenum">
              <a:rPr lang="th-TH" smtClean="0"/>
              <a:pPr/>
              <a:t>‹#›</a:t>
            </a:fld>
            <a:endParaRPr lang="th-TH"/>
          </a:p>
        </p:txBody>
      </p:sp>
    </p:spTree>
    <p:extLst>
      <p:ext uri="{BB962C8B-B14F-4D97-AF65-F5344CB8AC3E}">
        <p14:creationId xmlns:p14="http://schemas.microsoft.com/office/powerpoint/2010/main" val="200470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479380-974C-4231-A125-931A2F7EBEC9}" type="datetimeFigureOut">
              <a:rPr lang="th-TH" smtClean="0"/>
              <a:pPr/>
              <a:t>27/09/59</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EBB803B7-0D8A-4FB1-BCC6-4F69DB1E05A5}" type="slidenum">
              <a:rPr lang="th-TH" smtClean="0"/>
              <a:pPr/>
              <a:t>‹#›</a:t>
            </a:fld>
            <a:endParaRPr lang="th-TH"/>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8152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9B479380-974C-4231-A125-931A2F7EBEC9}" type="datetimeFigureOut">
              <a:rPr lang="th-TH" smtClean="0"/>
              <a:pPr/>
              <a:t>27/09/59</a:t>
            </a:fld>
            <a:endParaRPr lang="th-TH"/>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th-TH"/>
          </a:p>
        </p:txBody>
      </p:sp>
      <p:sp>
        <p:nvSpPr>
          <p:cNvPr id="5" name="Slide Number Placeholder 4"/>
          <p:cNvSpPr>
            <a:spLocks noGrp="1"/>
          </p:cNvSpPr>
          <p:nvPr>
            <p:ph type="sldNum" sz="quarter" idx="12"/>
          </p:nvPr>
        </p:nvSpPr>
        <p:spPr/>
        <p:txBody>
          <a:bodyPr/>
          <a:lstStyle/>
          <a:p>
            <a:fld id="{EBB803B7-0D8A-4FB1-BCC6-4F69DB1E05A5}" type="slidenum">
              <a:rPr lang="th-TH" smtClean="0"/>
              <a:pPr/>
              <a:t>‹#›</a:t>
            </a:fld>
            <a:endParaRPr lang="th-TH"/>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97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79380-974C-4231-A125-931A2F7EBEC9}" type="datetimeFigureOut">
              <a:rPr lang="th-TH" smtClean="0"/>
              <a:pPr/>
              <a:t>27/09/59</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EBB803B7-0D8A-4FB1-BCC6-4F69DB1E05A5}" type="slidenum">
              <a:rPr lang="th-TH" smtClean="0"/>
              <a:pPr/>
              <a:t>‹#›</a:t>
            </a:fld>
            <a:endParaRPr lang="th-TH"/>
          </a:p>
        </p:txBody>
      </p:sp>
    </p:spTree>
    <p:extLst>
      <p:ext uri="{BB962C8B-B14F-4D97-AF65-F5344CB8AC3E}">
        <p14:creationId xmlns:p14="http://schemas.microsoft.com/office/powerpoint/2010/main" val="57905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9B479380-974C-4231-A125-931A2F7EBEC9}" type="datetimeFigureOut">
              <a:rPr lang="th-TH" smtClean="0"/>
              <a:pPr/>
              <a:t>27/09/59</a:t>
            </a:fld>
            <a:endParaRPr lang="th-TH"/>
          </a:p>
        </p:txBody>
      </p:sp>
      <p:sp>
        <p:nvSpPr>
          <p:cNvPr id="10" name="Footer Placeholder 9"/>
          <p:cNvSpPr>
            <a:spLocks noGrp="1"/>
          </p:cNvSpPr>
          <p:nvPr>
            <p:ph type="ftr" sz="quarter" idx="11"/>
          </p:nvPr>
        </p:nvSpPr>
        <p:spPr/>
        <p:txBody>
          <a:bodyPr/>
          <a:lstStyle/>
          <a:p>
            <a:endParaRPr lang="th-TH"/>
          </a:p>
        </p:txBody>
      </p:sp>
      <p:sp>
        <p:nvSpPr>
          <p:cNvPr id="11" name="Slide Number Placeholder 10"/>
          <p:cNvSpPr>
            <a:spLocks noGrp="1"/>
          </p:cNvSpPr>
          <p:nvPr>
            <p:ph type="sldNum" sz="quarter" idx="12"/>
          </p:nvPr>
        </p:nvSpPr>
        <p:spPr/>
        <p:txBody>
          <a:bodyPr/>
          <a:lstStyle/>
          <a:p>
            <a:fld id="{EBB803B7-0D8A-4FB1-BCC6-4F69DB1E05A5}" type="slidenum">
              <a:rPr lang="th-TH" smtClean="0"/>
              <a:pPr/>
              <a:t>‹#›</a:t>
            </a:fld>
            <a:endParaRPr lang="th-TH"/>
          </a:p>
        </p:txBody>
      </p:sp>
    </p:spTree>
    <p:extLst>
      <p:ext uri="{BB962C8B-B14F-4D97-AF65-F5344CB8AC3E}">
        <p14:creationId xmlns:p14="http://schemas.microsoft.com/office/powerpoint/2010/main" val="198214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9B479380-974C-4231-A125-931A2F7EBEC9}" type="datetimeFigureOut">
              <a:rPr lang="th-TH" smtClean="0"/>
              <a:pPr/>
              <a:t>27/09/59</a:t>
            </a:fld>
            <a:endParaRPr lang="th-TH"/>
          </a:p>
        </p:txBody>
      </p:sp>
      <p:sp>
        <p:nvSpPr>
          <p:cNvPr id="10" name="Slide Number Placeholder 9"/>
          <p:cNvSpPr>
            <a:spLocks noGrp="1"/>
          </p:cNvSpPr>
          <p:nvPr>
            <p:ph type="sldNum" sz="quarter" idx="12"/>
          </p:nvPr>
        </p:nvSpPr>
        <p:spPr/>
        <p:txBody>
          <a:bodyPr/>
          <a:lstStyle/>
          <a:p>
            <a:fld id="{EBB803B7-0D8A-4FB1-BCC6-4F69DB1E05A5}" type="slidenum">
              <a:rPr lang="th-TH" smtClean="0"/>
              <a:pPr/>
              <a:t>‹#›</a:t>
            </a:fld>
            <a:endParaRPr lang="th-TH"/>
          </a:p>
        </p:txBody>
      </p:sp>
    </p:spTree>
    <p:extLst>
      <p:ext uri="{BB962C8B-B14F-4D97-AF65-F5344CB8AC3E}">
        <p14:creationId xmlns:p14="http://schemas.microsoft.com/office/powerpoint/2010/main" val="20771858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9B479380-974C-4231-A125-931A2F7EBEC9}" type="datetimeFigureOut">
              <a:rPr lang="th-TH" smtClean="0"/>
              <a:pPr/>
              <a:t>27/09/59</a:t>
            </a:fld>
            <a:endParaRPr lang="th-TH"/>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th-TH"/>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EBB803B7-0D8A-4FB1-BCC6-4F69DB1E05A5}" type="slidenum">
              <a:rPr lang="th-TH" smtClean="0"/>
              <a:pPr/>
              <a:t>‹#›</a:t>
            </a:fld>
            <a:endParaRPr lang="th-TH"/>
          </a:p>
        </p:txBody>
      </p:sp>
    </p:spTree>
    <p:extLst>
      <p:ext uri="{BB962C8B-B14F-4D97-AF65-F5344CB8AC3E}">
        <p14:creationId xmlns:p14="http://schemas.microsoft.com/office/powerpoint/2010/main" val="670112200"/>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 Id="rId3" Type="http://schemas.openxmlformats.org/officeDocument/2006/relationships/image" Target="../media/image1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Vk5ptp80MY" TargetMode="External"/><Relationship Id="rId3" Type="http://schemas.openxmlformats.org/officeDocument/2006/relationships/image" Target="../media/image23.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Vgj70MSUFho" TargetMode="External"/><Relationship Id="rId3" Type="http://schemas.openxmlformats.org/officeDocument/2006/relationships/image" Target="../media/image8.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 Id="rId3" Type="http://schemas.openxmlformats.org/officeDocument/2006/relationships/image" Target="../media/image2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 Id="rId3" Type="http://schemas.openxmlformats.org/officeDocument/2006/relationships/image" Target="../media/image10.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3"/>
            <a:ext cx="7630616" cy="2304256"/>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sz="5300" b="1" dirty="0" smtClean="0">
                <a:ea typeface="Arial Rounded MT Bold" charset="0"/>
                <a:cs typeface="Arial Rounded MT Bold" charset="0"/>
              </a:rPr>
              <a:t>Discovering</a:t>
            </a:r>
            <a:r>
              <a:rPr lang="en-US" b="1" dirty="0" smtClean="0">
                <a:ea typeface="Arial Rounded MT Bold" charset="0"/>
                <a:cs typeface="Arial Rounded MT Bold" charset="0"/>
              </a:rPr>
              <a:t> Australia</a:t>
            </a:r>
            <a:endParaRPr lang="th-TH" b="1" dirty="0">
              <a:ea typeface="Arial Rounded MT Bold" charset="0"/>
              <a:cs typeface="Arial Rounded MT Bold"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125" y="321297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613245"/>
            <a:ext cx="2857500" cy="203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3760" y="5085184"/>
            <a:ext cx="29337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838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568952" cy="5695528"/>
          </a:xfrm>
        </p:spPr>
        <p:txBody>
          <a:bodyPr>
            <a:noAutofit/>
          </a:bodyPr>
          <a:lstStyle/>
          <a:p>
            <a:pPr>
              <a:buNone/>
            </a:pPr>
            <a:r>
              <a:rPr lang="en-US" sz="3200" b="1" dirty="0" smtClean="0">
                <a:solidFill>
                  <a:srgbClr val="0070C0"/>
                </a:solidFill>
                <a:latin typeface="Arial Rounded MT Bold" charset="0"/>
                <a:ea typeface="Arial Rounded MT Bold" charset="0"/>
                <a:cs typeface="Arial Rounded MT Bold" charset="0"/>
              </a:rPr>
              <a:t>Tasmania (TAS)</a:t>
            </a:r>
          </a:p>
          <a:p>
            <a:r>
              <a:rPr lang="en-US" sz="3200" dirty="0" smtClean="0">
                <a:latin typeface="Arial Rounded MT Bold" charset="0"/>
                <a:ea typeface="Arial Rounded MT Bold" charset="0"/>
                <a:cs typeface="Arial Rounded MT Bold" charset="0"/>
              </a:rPr>
              <a:t> Separated from mainland by Bass Strait .It is the smallest state in Australia.</a:t>
            </a:r>
          </a:p>
          <a:p>
            <a:r>
              <a:rPr lang="en-US" sz="3200" dirty="0" smtClean="0">
                <a:latin typeface="Arial Rounded MT Bold" charset="0"/>
                <a:ea typeface="Arial Rounded MT Bold" charset="0"/>
                <a:cs typeface="Arial Rounded MT Bold" charset="0"/>
              </a:rPr>
              <a:t>The capital is Hobart , the second oldest capital city after Sydney </a:t>
            </a:r>
          </a:p>
          <a:p>
            <a:r>
              <a:rPr lang="en-US" sz="3200" dirty="0" smtClean="0">
                <a:latin typeface="Arial Rounded MT Bold" charset="0"/>
                <a:ea typeface="Arial Rounded MT Bold" charset="0"/>
                <a:cs typeface="Arial Rounded MT Bold" charset="0"/>
              </a:rPr>
              <a:t>One –fifth is covered by national parks and it is one of the world most mountainous islands.</a:t>
            </a:r>
            <a:endParaRPr lang="en-US" sz="3200" dirty="0">
              <a:latin typeface="Arial Rounded MT Bold" charset="0"/>
              <a:ea typeface="Arial Rounded MT Bold" charset="0"/>
              <a:cs typeface="Arial Rounded MT Bold" charset="0"/>
            </a:endParaRPr>
          </a:p>
        </p:txBody>
      </p:sp>
      <p:pic>
        <p:nvPicPr>
          <p:cNvPr id="4" name="Picture 3"/>
          <p:cNvPicPr>
            <a:picLocks noChangeAspect="1"/>
          </p:cNvPicPr>
          <p:nvPr/>
        </p:nvPicPr>
        <p:blipFill>
          <a:blip r:embed="rId2" cstate="print"/>
          <a:stretch>
            <a:fillRect/>
          </a:stretch>
        </p:blipFill>
        <p:spPr>
          <a:xfrm>
            <a:off x="4860032" y="4509064"/>
            <a:ext cx="3384376" cy="2252148"/>
          </a:xfrm>
          <a:prstGeom prst="rect">
            <a:avLst/>
          </a:prstGeom>
        </p:spPr>
      </p:pic>
      <p:pic>
        <p:nvPicPr>
          <p:cNvPr id="2" name="Picture 1"/>
          <p:cNvPicPr>
            <a:picLocks noChangeAspect="1"/>
          </p:cNvPicPr>
          <p:nvPr/>
        </p:nvPicPr>
        <p:blipFill>
          <a:blip r:embed="rId3" cstate="print"/>
          <a:stretch>
            <a:fillRect/>
          </a:stretch>
        </p:blipFill>
        <p:spPr>
          <a:xfrm>
            <a:off x="1331640" y="4504335"/>
            <a:ext cx="3312368" cy="2258156"/>
          </a:xfrm>
          <a:prstGeom prst="rect">
            <a:avLst/>
          </a:prstGeom>
        </p:spPr>
      </p:pic>
    </p:spTree>
    <p:extLst>
      <p:ext uri="{BB962C8B-B14F-4D97-AF65-F5344CB8AC3E}">
        <p14:creationId xmlns:p14="http://schemas.microsoft.com/office/powerpoint/2010/main" val="844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278688" cy="5983560"/>
          </a:xfrm>
        </p:spPr>
        <p:txBody>
          <a:bodyPr>
            <a:noAutofit/>
          </a:bodyPr>
          <a:lstStyle/>
          <a:p>
            <a:pPr>
              <a:buNone/>
            </a:pPr>
            <a:r>
              <a:rPr lang="en-US" sz="3200" b="1" dirty="0" smtClean="0">
                <a:solidFill>
                  <a:srgbClr val="0070C0"/>
                </a:solidFill>
                <a:latin typeface="Arial Rounded MT Bold" charset="0"/>
                <a:ea typeface="Arial Rounded MT Bold" charset="0"/>
                <a:cs typeface="Arial Rounded MT Bold" charset="0"/>
              </a:rPr>
              <a:t>Victoria (VIC)</a:t>
            </a:r>
          </a:p>
          <a:p>
            <a:r>
              <a:rPr lang="en-US" sz="3200" dirty="0">
                <a:latin typeface="Arial Rounded MT Bold" charset="0"/>
                <a:ea typeface="Arial Rounded MT Bold" charset="0"/>
                <a:cs typeface="Arial Rounded MT Bold" charset="0"/>
              </a:rPr>
              <a:t>I</a:t>
            </a:r>
            <a:r>
              <a:rPr lang="en-US" sz="3200" dirty="0" smtClean="0">
                <a:latin typeface="Arial Rounded MT Bold" charset="0"/>
                <a:ea typeface="Arial Rounded MT Bold" charset="0"/>
                <a:cs typeface="Arial Rounded MT Bold" charset="0"/>
              </a:rPr>
              <a:t>s the smallest of the mainland states in size.</a:t>
            </a:r>
          </a:p>
          <a:p>
            <a:r>
              <a:rPr lang="en-US" sz="3200" dirty="0" smtClean="0">
                <a:latin typeface="Arial Rounded MT Bold" charset="0"/>
                <a:ea typeface="Arial Rounded MT Bold" charset="0"/>
                <a:cs typeface="Arial Rounded MT Bold" charset="0"/>
              </a:rPr>
              <a:t>The capital is </a:t>
            </a:r>
            <a:r>
              <a:rPr lang="en-US" sz="3200" dirty="0" smtClean="0">
                <a:solidFill>
                  <a:srgbClr val="FF0000"/>
                </a:solidFill>
                <a:latin typeface="Arial Rounded MT Bold" charset="0"/>
                <a:ea typeface="Arial Rounded MT Bold" charset="0"/>
                <a:cs typeface="Arial Rounded MT Bold" charset="0"/>
              </a:rPr>
              <a:t>Melbourne</a:t>
            </a:r>
            <a:r>
              <a:rPr lang="en-US" sz="3200" dirty="0" smtClean="0">
                <a:latin typeface="Arial Rounded MT Bold" charset="0"/>
                <a:ea typeface="Arial Rounded MT Bold" charset="0"/>
                <a:cs typeface="Arial Rounded MT Bold" charset="0"/>
              </a:rPr>
              <a:t> which is the second most populated city</a:t>
            </a:r>
            <a:endParaRPr lang="en-US" sz="3200" dirty="0">
              <a:latin typeface="Arial Rounded MT Bold" charset="0"/>
              <a:ea typeface="Arial Rounded MT Bold" charset="0"/>
              <a:cs typeface="Arial Rounded MT Bold" charset="0"/>
            </a:endParaRPr>
          </a:p>
        </p:txBody>
      </p:sp>
      <p:pic>
        <p:nvPicPr>
          <p:cNvPr id="4" name="Picture 3"/>
          <p:cNvPicPr>
            <a:picLocks noChangeAspect="1"/>
          </p:cNvPicPr>
          <p:nvPr/>
        </p:nvPicPr>
        <p:blipFill>
          <a:blip r:embed="rId2" cstate="print"/>
          <a:stretch>
            <a:fillRect/>
          </a:stretch>
        </p:blipFill>
        <p:spPr>
          <a:xfrm>
            <a:off x="2339752" y="3717032"/>
            <a:ext cx="4320480" cy="2187585"/>
          </a:xfrm>
          <a:prstGeom prst="rect">
            <a:avLst/>
          </a:prstGeom>
        </p:spPr>
      </p:pic>
    </p:spTree>
    <p:extLst>
      <p:ext uri="{BB962C8B-B14F-4D97-AF65-F5344CB8AC3E}">
        <p14:creationId xmlns:p14="http://schemas.microsoft.com/office/powerpoint/2010/main" val="153898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568952" cy="5839544"/>
          </a:xfrm>
        </p:spPr>
        <p:txBody>
          <a:bodyPr>
            <a:noAutofit/>
          </a:bodyPr>
          <a:lstStyle/>
          <a:p>
            <a:pPr>
              <a:buNone/>
            </a:pPr>
            <a:r>
              <a:rPr lang="en-US" sz="3200" b="1" dirty="0">
                <a:solidFill>
                  <a:srgbClr val="0070C0"/>
                </a:solidFill>
                <a:latin typeface="Arial Rounded MT Bold" charset="0"/>
                <a:ea typeface="Arial Rounded MT Bold" charset="0"/>
                <a:cs typeface="Arial Rounded MT Bold" charset="0"/>
              </a:rPr>
              <a:t>Western </a:t>
            </a:r>
            <a:r>
              <a:rPr lang="en-US" sz="3200" b="1" dirty="0" smtClean="0">
                <a:solidFill>
                  <a:srgbClr val="0070C0"/>
                </a:solidFill>
                <a:latin typeface="Arial Rounded MT Bold" charset="0"/>
                <a:ea typeface="Arial Rounded MT Bold" charset="0"/>
                <a:cs typeface="Arial Rounded MT Bold" charset="0"/>
              </a:rPr>
              <a:t>Australia (WA)</a:t>
            </a:r>
          </a:p>
          <a:p>
            <a:r>
              <a:rPr lang="en-US" sz="3200" dirty="0" smtClean="0">
                <a:latin typeface="Arial Rounded MT Bold" charset="0"/>
                <a:ea typeface="Arial Rounded MT Bold" charset="0"/>
                <a:cs typeface="Arial Rounded MT Bold" charset="0"/>
              </a:rPr>
              <a:t>Australia’s largest state desert from the east to 13,000 km of pristine coastline of the west</a:t>
            </a:r>
          </a:p>
          <a:p>
            <a:r>
              <a:rPr lang="en-US" sz="3200" dirty="0" smtClean="0">
                <a:latin typeface="Arial Rounded MT Bold" charset="0"/>
                <a:ea typeface="Arial Rounded MT Bold" charset="0"/>
                <a:cs typeface="Arial Rounded MT Bold" charset="0"/>
              </a:rPr>
              <a:t>The capital is </a:t>
            </a:r>
            <a:r>
              <a:rPr lang="en-US" sz="3200" dirty="0" smtClean="0">
                <a:solidFill>
                  <a:srgbClr val="FF0000"/>
                </a:solidFill>
                <a:latin typeface="Arial Rounded MT Bold" charset="0"/>
                <a:ea typeface="Arial Rounded MT Bold" charset="0"/>
                <a:cs typeface="Arial Rounded MT Bold" charset="0"/>
              </a:rPr>
              <a:t>Perth</a:t>
            </a:r>
            <a:r>
              <a:rPr lang="en-US" sz="3200" dirty="0" smtClean="0">
                <a:latin typeface="Arial Rounded MT Bold" charset="0"/>
                <a:ea typeface="Arial Rounded MT Bold" charset="0"/>
                <a:cs typeface="Arial Rounded MT Bold" charset="0"/>
              </a:rPr>
              <a:t>; the fourth most populous in Australis</a:t>
            </a:r>
            <a:endParaRPr lang="en-US" sz="3200" dirty="0">
              <a:latin typeface="Arial Rounded MT Bold" charset="0"/>
              <a:ea typeface="Arial Rounded MT Bold" charset="0"/>
              <a:cs typeface="Arial Rounded MT Bold" charset="0"/>
            </a:endParaRPr>
          </a:p>
          <a:p>
            <a:pPr>
              <a:buNone/>
            </a:pPr>
            <a:endParaRPr lang="en-US" sz="3200" dirty="0">
              <a:latin typeface="Arial Rounded MT Bold" charset="0"/>
              <a:ea typeface="Arial Rounded MT Bold" charset="0"/>
              <a:cs typeface="Arial Rounded MT Bold" charset="0"/>
            </a:endParaRPr>
          </a:p>
        </p:txBody>
      </p:sp>
      <p:pic>
        <p:nvPicPr>
          <p:cNvPr id="4" name="Picture 3"/>
          <p:cNvPicPr>
            <a:picLocks noChangeAspect="1"/>
          </p:cNvPicPr>
          <p:nvPr/>
        </p:nvPicPr>
        <p:blipFill>
          <a:blip r:embed="rId2" cstate="print"/>
          <a:stretch>
            <a:fillRect/>
          </a:stretch>
        </p:blipFill>
        <p:spPr>
          <a:xfrm>
            <a:off x="2483768" y="3861048"/>
            <a:ext cx="4317504" cy="2878336"/>
          </a:xfrm>
          <a:prstGeom prst="rect">
            <a:avLst/>
          </a:prstGeom>
        </p:spPr>
      </p:pic>
    </p:spTree>
    <p:extLst>
      <p:ext uri="{BB962C8B-B14F-4D97-AF65-F5344CB8AC3E}">
        <p14:creationId xmlns:p14="http://schemas.microsoft.com/office/powerpoint/2010/main" val="157763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640960" cy="5767536"/>
          </a:xfrm>
        </p:spPr>
        <p:txBody>
          <a:bodyPr>
            <a:noAutofit/>
          </a:bodyPr>
          <a:lstStyle/>
          <a:p>
            <a:pPr>
              <a:buNone/>
            </a:pPr>
            <a:r>
              <a:rPr lang="en-US" sz="3200" b="1" dirty="0">
                <a:solidFill>
                  <a:srgbClr val="0070C0"/>
                </a:solidFill>
                <a:latin typeface="Arial Rounded MT Bold" charset="0"/>
                <a:ea typeface="Arial Rounded MT Bold" charset="0"/>
                <a:cs typeface="Arial Rounded MT Bold" charset="0"/>
              </a:rPr>
              <a:t>New South </a:t>
            </a:r>
            <a:r>
              <a:rPr lang="en-US" sz="3200" b="1" dirty="0" smtClean="0">
                <a:solidFill>
                  <a:srgbClr val="0070C0"/>
                </a:solidFill>
                <a:latin typeface="Arial Rounded MT Bold" charset="0"/>
                <a:ea typeface="Arial Rounded MT Bold" charset="0"/>
                <a:cs typeface="Arial Rounded MT Bold" charset="0"/>
              </a:rPr>
              <a:t>Wales (NSW)</a:t>
            </a:r>
          </a:p>
          <a:p>
            <a:r>
              <a:rPr lang="en-US" sz="3200" dirty="0" smtClean="0">
                <a:latin typeface="Arial Rounded MT Bold" charset="0"/>
                <a:ea typeface="Arial Rounded MT Bold" charset="0"/>
                <a:cs typeface="Arial Rounded MT Bold" charset="0"/>
              </a:rPr>
              <a:t>Is the oldest and most populous state. It is home of popular attraction including the Blue Mountains and Hunter Valley wine region</a:t>
            </a:r>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The capital is </a:t>
            </a:r>
            <a:r>
              <a:rPr lang="en-US" sz="3200" dirty="0" smtClean="0">
                <a:solidFill>
                  <a:srgbClr val="FF0000"/>
                </a:solidFill>
                <a:latin typeface="Arial Rounded MT Bold" charset="0"/>
                <a:ea typeface="Arial Rounded MT Bold" charset="0"/>
                <a:cs typeface="Arial Rounded MT Bold" charset="0"/>
              </a:rPr>
              <a:t>Sydney</a:t>
            </a:r>
            <a:endParaRPr lang="en-US" sz="3200" dirty="0">
              <a:solidFill>
                <a:srgbClr val="FF0000"/>
              </a:solidFill>
              <a:latin typeface="Arial Rounded MT Bold" charset="0"/>
              <a:ea typeface="Arial Rounded MT Bold" charset="0"/>
              <a:cs typeface="Arial Rounded MT Bold" charset="0"/>
            </a:endParaRPr>
          </a:p>
        </p:txBody>
      </p:sp>
      <p:pic>
        <p:nvPicPr>
          <p:cNvPr id="4" name="Picture 3"/>
          <p:cNvPicPr>
            <a:picLocks noChangeAspect="1"/>
          </p:cNvPicPr>
          <p:nvPr/>
        </p:nvPicPr>
        <p:blipFill>
          <a:blip r:embed="rId2" cstate="print"/>
          <a:stretch>
            <a:fillRect/>
          </a:stretch>
        </p:blipFill>
        <p:spPr>
          <a:xfrm>
            <a:off x="2182242" y="4077072"/>
            <a:ext cx="4635500" cy="1752600"/>
          </a:xfrm>
          <a:prstGeom prst="rect">
            <a:avLst/>
          </a:prstGeom>
        </p:spPr>
      </p:pic>
    </p:spTree>
    <p:extLst>
      <p:ext uri="{BB962C8B-B14F-4D97-AF65-F5344CB8AC3E}">
        <p14:creationId xmlns:p14="http://schemas.microsoft.com/office/powerpoint/2010/main" val="2080475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81136"/>
            <a:ext cx="8640960" cy="6172200"/>
          </a:xfrm>
          <a:solidFill>
            <a:schemeClr val="bg1"/>
          </a:solidFill>
        </p:spPr>
        <p:txBody>
          <a:bodyPr>
            <a:noAutofit/>
          </a:bodyPr>
          <a:lstStyle/>
          <a:p>
            <a:r>
              <a:rPr lang="en-US" sz="3200" dirty="0" smtClean="0">
                <a:solidFill>
                  <a:srgbClr val="00B050"/>
                </a:solidFill>
                <a:latin typeface="Arial Rounded MT Bold" charset="0"/>
                <a:ea typeface="Arial Rounded MT Bold" charset="0"/>
                <a:cs typeface="Arial Rounded MT Bold" charset="0"/>
              </a:rPr>
              <a:t>Daylight </a:t>
            </a:r>
            <a:r>
              <a:rPr lang="en-US" sz="3200" dirty="0">
                <a:solidFill>
                  <a:srgbClr val="00B050"/>
                </a:solidFill>
                <a:latin typeface="Arial Rounded MT Bold" charset="0"/>
                <a:ea typeface="Arial Rounded MT Bold" charset="0"/>
                <a:cs typeface="Arial Rounded MT Bold" charset="0"/>
              </a:rPr>
              <a:t>Saving Time (DST) </a:t>
            </a:r>
            <a:r>
              <a:rPr lang="en-US" sz="3200" dirty="0" smtClean="0">
                <a:latin typeface="Arial Rounded MT Bold" charset="0"/>
                <a:ea typeface="Arial Rounded MT Bold" charset="0"/>
                <a:cs typeface="Arial Rounded MT Bold" charset="0"/>
              </a:rPr>
              <a:t>is </a:t>
            </a:r>
            <a:r>
              <a:rPr lang="en-US" sz="3200" dirty="0">
                <a:latin typeface="Arial Rounded MT Bold" charset="0"/>
                <a:ea typeface="Arial Rounded MT Bold" charset="0"/>
                <a:cs typeface="Arial Rounded MT Bold" charset="0"/>
              </a:rPr>
              <a:t>the practice of advancing clocks one hour during the warmer months of the year. In Australia, Daylight saving is observed in New South Wales, Victoria, South Australia, Tasmania, and the Australian Capital Territory</a:t>
            </a:r>
            <a:r>
              <a:rPr lang="en-US" sz="3200" dirty="0" smtClean="0">
                <a:latin typeface="Arial Rounded MT Bold" charset="0"/>
                <a:ea typeface="Arial Rounded MT Bold" charset="0"/>
                <a:cs typeface="Arial Rounded MT Bold" charset="0"/>
              </a:rPr>
              <a:t>.</a:t>
            </a:r>
          </a:p>
          <a:p>
            <a:endParaRPr lang="en-US" sz="3200" dirty="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Daylight </a:t>
            </a:r>
            <a:r>
              <a:rPr lang="en-US" sz="3200" dirty="0">
                <a:latin typeface="Arial Rounded MT Bold" charset="0"/>
                <a:ea typeface="Arial Rounded MT Bold" charset="0"/>
                <a:cs typeface="Arial Rounded MT Bold" charset="0"/>
              </a:rPr>
              <a:t>Saving Time begins at 2am on the first Sunday in October, </a:t>
            </a:r>
            <a:r>
              <a:rPr lang="en-US" sz="3200" dirty="0" smtClean="0">
                <a:latin typeface="Arial Rounded MT Bold" charset="0"/>
                <a:ea typeface="Arial Rounded MT Bold" charset="0"/>
                <a:cs typeface="Arial Rounded MT Bold" charset="0"/>
              </a:rPr>
              <a:t>It </a:t>
            </a:r>
            <a:r>
              <a:rPr lang="en-US" sz="3200" dirty="0">
                <a:latin typeface="Arial Rounded MT Bold" charset="0"/>
                <a:ea typeface="Arial Rounded MT Bold" charset="0"/>
                <a:cs typeface="Arial Rounded MT Bold" charset="0"/>
              </a:rPr>
              <a:t>ends at 2am (which is 3am Daylight Saving Time) on the first Sunday in April, when clocks are put back one hour.</a:t>
            </a:r>
          </a:p>
        </p:txBody>
      </p:sp>
      <p:pic>
        <p:nvPicPr>
          <p:cNvPr id="4" name="Picture 3"/>
          <p:cNvPicPr>
            <a:picLocks noChangeAspect="1"/>
          </p:cNvPicPr>
          <p:nvPr/>
        </p:nvPicPr>
        <p:blipFill>
          <a:blip r:embed="rId2" cstate="print"/>
          <a:stretch>
            <a:fillRect/>
          </a:stretch>
        </p:blipFill>
        <p:spPr>
          <a:xfrm>
            <a:off x="7775848" y="2780928"/>
            <a:ext cx="1368152" cy="1411487"/>
          </a:xfrm>
          <a:prstGeom prst="rect">
            <a:avLst/>
          </a:prstGeom>
        </p:spPr>
      </p:pic>
    </p:spTree>
    <p:extLst>
      <p:ext uri="{BB962C8B-B14F-4D97-AF65-F5344CB8AC3E}">
        <p14:creationId xmlns:p14="http://schemas.microsoft.com/office/powerpoint/2010/main" val="369354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764704"/>
            <a:ext cx="9036496" cy="5407496"/>
          </a:xfrm>
        </p:spPr>
        <p:txBody>
          <a:bodyPr>
            <a:noAutofit/>
          </a:bodyPr>
          <a:lstStyle/>
          <a:p>
            <a:endParaRPr lang="en-US" sz="3200" dirty="0" smtClean="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Before </a:t>
            </a:r>
            <a:r>
              <a:rPr lang="en-US" sz="3200" dirty="0">
                <a:latin typeface="Arial Rounded MT Bold" charset="0"/>
                <a:ea typeface="Arial Rounded MT Bold" charset="0"/>
                <a:cs typeface="Arial Rounded MT Bold" charset="0"/>
              </a:rPr>
              <a:t>the arrival of </a:t>
            </a:r>
            <a:r>
              <a:rPr lang="en-US" sz="3200" dirty="0" smtClean="0">
                <a:latin typeface="Arial Rounded MT Bold" charset="0"/>
                <a:ea typeface="Arial Rounded MT Bold" charset="0"/>
                <a:cs typeface="Arial Rounded MT Bold" charset="0"/>
              </a:rPr>
              <a:t>British </a:t>
            </a:r>
            <a:r>
              <a:rPr lang="en-US" sz="3200" dirty="0">
                <a:latin typeface="Arial Rounded MT Bold" charset="0"/>
                <a:ea typeface="Arial Rounded MT Bold" charset="0"/>
                <a:cs typeface="Arial Rounded MT Bold" charset="0"/>
              </a:rPr>
              <a:t>in 1788, Australia was inhabited by the Indigenous peoples - Aborigines and Torres Strait Islanders, sometimes referred to as </a:t>
            </a:r>
            <a:r>
              <a:rPr lang="en-US" sz="3200" dirty="0" smtClean="0">
                <a:latin typeface="Arial Rounded MT Bold" charset="0"/>
                <a:ea typeface="Arial Rounded MT Bold" charset="0"/>
                <a:cs typeface="Arial Rounded MT Bold" charset="0"/>
              </a:rPr>
              <a:t>the First </a:t>
            </a:r>
            <a:r>
              <a:rPr lang="en-US" sz="3200" dirty="0">
                <a:latin typeface="Arial Rounded MT Bold" charset="0"/>
                <a:ea typeface="Arial Rounded MT Bold" charset="0"/>
                <a:cs typeface="Arial Rounded MT Bold" charset="0"/>
              </a:rPr>
              <a:t>Australians</a:t>
            </a:r>
            <a:r>
              <a:rPr lang="en-US" sz="3200" dirty="0" smtClean="0">
                <a:latin typeface="Arial Rounded MT Bold" charset="0"/>
                <a:ea typeface="Arial Rounded MT Bold" charset="0"/>
                <a:cs typeface="Arial Rounded MT Bold" charset="0"/>
              </a:rPr>
              <a:t>.</a:t>
            </a:r>
          </a:p>
          <a:p>
            <a:r>
              <a:rPr lang="en-US" sz="3200" dirty="0" smtClean="0">
                <a:latin typeface="Arial Rounded MT Bold" charset="0"/>
                <a:ea typeface="Arial Rounded MT Bold" charset="0"/>
                <a:cs typeface="Arial Rounded MT Bold" charset="0"/>
              </a:rPr>
              <a:t> </a:t>
            </a:r>
            <a:r>
              <a:rPr lang="en-US" sz="3200" dirty="0">
                <a:latin typeface="Arial Rounded MT Bold" charset="0"/>
                <a:ea typeface="Arial Rounded MT Bold" charset="0"/>
                <a:cs typeface="Arial Rounded MT Bold" charset="0"/>
              </a:rPr>
              <a:t>Aboriginal people inhabited the whole of Australia and Torres Strait Islanders lived on the islands between Australia and Papua New Guinea, in what is now called the Torres Strait</a:t>
            </a:r>
            <a:r>
              <a:rPr lang="en-US" sz="3200" dirty="0" smtClean="0">
                <a:latin typeface="Arial Rounded MT Bold" charset="0"/>
                <a:ea typeface="Arial Rounded MT Bold" charset="0"/>
                <a:cs typeface="Arial Rounded MT Bold" charset="0"/>
              </a:rPr>
              <a:t>.</a:t>
            </a:r>
            <a:endParaRPr lang="en-US" sz="3200" dirty="0">
              <a:latin typeface="Arial Rounded MT Bold" charset="0"/>
              <a:ea typeface="Arial Rounded MT Bold" charset="0"/>
              <a:cs typeface="Arial Rounded MT Bold" charset="0"/>
            </a:endParaRPr>
          </a:p>
        </p:txBody>
      </p:sp>
      <p:sp>
        <p:nvSpPr>
          <p:cNvPr id="5" name="Title 1"/>
          <p:cNvSpPr>
            <a:spLocks noGrp="1"/>
          </p:cNvSpPr>
          <p:nvPr>
            <p:ph type="title"/>
          </p:nvPr>
        </p:nvSpPr>
        <p:spPr>
          <a:xfrm>
            <a:off x="685800" y="484632"/>
            <a:ext cx="7772400" cy="568104"/>
          </a:xfrm>
          <a:solidFill>
            <a:srgbClr val="92D050"/>
          </a:solidFill>
        </p:spPr>
        <p:txBody>
          <a:bodyPr>
            <a:normAutofit fontScale="90000"/>
          </a:bodyPr>
          <a:lstStyle/>
          <a:p>
            <a:r>
              <a:rPr lang="en-US" dirty="0" smtClean="0">
                <a:latin typeface="Arial Rounded MT Bold" charset="0"/>
                <a:ea typeface="Arial Rounded MT Bold" charset="0"/>
                <a:cs typeface="Arial Rounded MT Bold" charset="0"/>
              </a:rPr>
              <a:t>people</a:t>
            </a:r>
            <a:endParaRPr lang="en-US" dirty="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08362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568104"/>
          </a:xfrm>
          <a:solidFill>
            <a:srgbClr val="92D050"/>
          </a:solidFill>
        </p:spPr>
        <p:txBody>
          <a:bodyPr>
            <a:normAutofit fontScale="90000"/>
          </a:bodyPr>
          <a:lstStyle/>
          <a:p>
            <a:r>
              <a:rPr lang="en-US" dirty="0" smtClean="0">
                <a:latin typeface="Arial Rounded MT Bold" charset="0"/>
                <a:ea typeface="Arial Rounded MT Bold" charset="0"/>
                <a:cs typeface="Arial Rounded MT Bold" charset="0"/>
              </a:rPr>
              <a:t>people</a:t>
            </a:r>
            <a:endParaRPr lang="en-US" dirty="0">
              <a:latin typeface="Arial Rounded MT Bold" charset="0"/>
              <a:ea typeface="Arial Rounded MT Bold" charset="0"/>
              <a:cs typeface="Arial Rounded MT Bold" charset="0"/>
            </a:endParaRPr>
          </a:p>
        </p:txBody>
      </p:sp>
      <p:sp>
        <p:nvSpPr>
          <p:cNvPr id="3" name="Content Placeholder 2"/>
          <p:cNvSpPr>
            <a:spLocks noGrp="1"/>
          </p:cNvSpPr>
          <p:nvPr>
            <p:ph idx="1"/>
          </p:nvPr>
        </p:nvSpPr>
        <p:spPr>
          <a:xfrm>
            <a:off x="179512" y="1340768"/>
            <a:ext cx="8278688" cy="4831432"/>
          </a:xfrm>
        </p:spPr>
        <p:txBody>
          <a:bodyPr>
            <a:normAutofit/>
          </a:bodyPr>
          <a:lstStyle/>
          <a:p>
            <a:r>
              <a:rPr lang="en-US" sz="3200" dirty="0">
                <a:latin typeface="Arial Rounded MT Bold" charset="0"/>
                <a:ea typeface="Arial Rounded MT Bold" charset="0"/>
                <a:cs typeface="Arial Rounded MT Bold" charset="0"/>
              </a:rPr>
              <a:t>Home to nearly five million immigrants from 160 countries, Australia is rich in cultural diversity. </a:t>
            </a:r>
            <a:endParaRPr lang="en-US" sz="3200" dirty="0" smtClean="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Australians</a:t>
            </a:r>
            <a:r>
              <a:rPr lang="en-US" sz="3200" dirty="0">
                <a:latin typeface="Arial Rounded MT Bold" charset="0"/>
                <a:ea typeface="Arial Rounded MT Bold" charset="0"/>
                <a:cs typeface="Arial Rounded MT Bold" charset="0"/>
              </a:rPr>
              <a:t>, or "Aussies," enjoy an easy-going lifestyle and are generally friendly and relaxed. Modesty and equality are valued.</a:t>
            </a:r>
          </a:p>
        </p:txBody>
      </p:sp>
      <p:pic>
        <p:nvPicPr>
          <p:cNvPr id="4" name="Picture 3">
            <a:hlinkClick r:id="rId2"/>
          </p:cNvPr>
          <p:cNvPicPr>
            <a:picLocks noChangeAspect="1"/>
          </p:cNvPicPr>
          <p:nvPr/>
        </p:nvPicPr>
        <p:blipFill>
          <a:blip r:embed="rId3" cstate="print"/>
          <a:stretch>
            <a:fillRect/>
          </a:stretch>
        </p:blipFill>
        <p:spPr>
          <a:xfrm>
            <a:off x="2915816" y="4782256"/>
            <a:ext cx="3024336" cy="2075744"/>
          </a:xfrm>
          <a:prstGeom prst="rect">
            <a:avLst/>
          </a:prstGeom>
        </p:spPr>
      </p:pic>
      <p:pic>
        <p:nvPicPr>
          <p:cNvPr id="5" name="Picture 4">
            <a:hlinkClick r:id="rId2"/>
          </p:cNvPr>
          <p:cNvPicPr>
            <a:picLocks noChangeAspect="1"/>
          </p:cNvPicPr>
          <p:nvPr/>
        </p:nvPicPr>
        <p:blipFill>
          <a:blip r:embed="rId3" cstate="print"/>
          <a:stretch>
            <a:fillRect/>
          </a:stretch>
        </p:blipFill>
        <p:spPr>
          <a:xfrm>
            <a:off x="2806688" y="4757586"/>
            <a:ext cx="3024336" cy="2075744"/>
          </a:xfrm>
          <a:prstGeom prst="rect">
            <a:avLst/>
          </a:prstGeom>
        </p:spPr>
      </p:pic>
    </p:spTree>
    <p:extLst>
      <p:ext uri="{BB962C8B-B14F-4D97-AF65-F5344CB8AC3E}">
        <p14:creationId xmlns:p14="http://schemas.microsoft.com/office/powerpoint/2010/main" val="202025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72400" cy="648072"/>
          </a:xfrm>
          <a:solidFill>
            <a:srgbClr val="92D050"/>
          </a:solidFill>
        </p:spPr>
        <p:txBody>
          <a:bodyPr>
            <a:normAutofit fontScale="90000"/>
          </a:bodyPr>
          <a:lstStyle/>
          <a:p>
            <a:r>
              <a:rPr lang="en-US" dirty="0" smtClean="0">
                <a:latin typeface="Arial Rounded MT Bold" charset="0"/>
                <a:ea typeface="Arial Rounded MT Bold" charset="0"/>
                <a:cs typeface="Arial Rounded MT Bold" charset="0"/>
              </a:rPr>
              <a:t>language</a:t>
            </a:r>
            <a:endParaRPr lang="en-US" dirty="0">
              <a:latin typeface="Arial Rounded MT Bold" charset="0"/>
              <a:ea typeface="Arial Rounded MT Bold" charset="0"/>
              <a:cs typeface="Arial Rounded MT Bold" charset="0"/>
            </a:endParaRPr>
          </a:p>
        </p:txBody>
      </p:sp>
      <p:sp>
        <p:nvSpPr>
          <p:cNvPr id="3" name="Content Placeholder 2"/>
          <p:cNvSpPr>
            <a:spLocks noGrp="1"/>
          </p:cNvSpPr>
          <p:nvPr>
            <p:ph idx="1"/>
          </p:nvPr>
        </p:nvSpPr>
        <p:spPr>
          <a:xfrm>
            <a:off x="251520" y="1412776"/>
            <a:ext cx="8640960" cy="5328592"/>
          </a:xfrm>
        </p:spPr>
        <p:txBody>
          <a:bodyPr>
            <a:normAutofit fontScale="92500" lnSpcReduction="10000"/>
          </a:bodyPr>
          <a:lstStyle/>
          <a:p>
            <a:r>
              <a:rPr lang="en-US" sz="3200" dirty="0">
                <a:latin typeface="Arial Rounded MT Bold" charset="0"/>
                <a:ea typeface="Arial Rounded MT Bold" charset="0"/>
                <a:cs typeface="Arial Rounded MT Bold" charset="0"/>
              </a:rPr>
              <a:t>Australia does not have an official language, but the national language is </a:t>
            </a:r>
            <a:r>
              <a:rPr lang="en-US" sz="3200" dirty="0">
                <a:solidFill>
                  <a:srgbClr val="FF0000"/>
                </a:solidFill>
                <a:latin typeface="Arial Rounded MT Bold" charset="0"/>
                <a:ea typeface="Arial Rounded MT Bold" charset="0"/>
                <a:cs typeface="Arial Rounded MT Bold" charset="0"/>
              </a:rPr>
              <a:t>English</a:t>
            </a:r>
            <a:r>
              <a:rPr lang="en-US" sz="3200" dirty="0">
                <a:latin typeface="Arial Rounded MT Bold" charset="0"/>
                <a:ea typeface="Arial Rounded MT Bold" charset="0"/>
                <a:cs typeface="Arial Rounded MT Bold" charset="0"/>
              </a:rPr>
              <a:t> </a:t>
            </a:r>
            <a:r>
              <a:rPr lang="en-US" sz="3200" dirty="0" smtClean="0">
                <a:latin typeface="Arial Rounded MT Bold" charset="0"/>
                <a:ea typeface="Arial Rounded MT Bold" charset="0"/>
                <a:cs typeface="Arial Rounded MT Bold" charset="0"/>
              </a:rPr>
              <a:t>.While </a:t>
            </a:r>
            <a:r>
              <a:rPr lang="en-US" sz="3200" dirty="0">
                <a:latin typeface="Arial Rounded MT Bold" charset="0"/>
                <a:ea typeface="Arial Rounded MT Bold" charset="0"/>
                <a:cs typeface="Arial Rounded MT Bold" charset="0"/>
              </a:rPr>
              <a:t>English is the dominant language in Australia, many people speak a language other than English within their families and communities</a:t>
            </a:r>
            <a:r>
              <a:rPr lang="en-US" sz="3200" dirty="0" smtClean="0">
                <a:latin typeface="Arial Rounded MT Bold" charset="0"/>
                <a:ea typeface="Arial Rounded MT Bold" charset="0"/>
                <a:cs typeface="Arial Rounded MT Bold" charset="0"/>
              </a:rPr>
              <a:t>.</a:t>
            </a:r>
          </a:p>
          <a:p>
            <a:pPr>
              <a:buNone/>
            </a:pPr>
            <a:endParaRPr lang="en-US" sz="3200" dirty="0" smtClean="0">
              <a:latin typeface="Arial Rounded MT Bold" charset="0"/>
              <a:ea typeface="Arial Rounded MT Bold" charset="0"/>
              <a:cs typeface="Arial Rounded MT Bold" charset="0"/>
            </a:endParaRPr>
          </a:p>
          <a:p>
            <a:r>
              <a:rPr lang="en-US" sz="3200" dirty="0">
                <a:latin typeface="Arial Rounded MT Bold" charset="0"/>
                <a:ea typeface="Arial Rounded MT Bold" charset="0"/>
                <a:cs typeface="Arial Rounded MT Bold" charset="0"/>
              </a:rPr>
              <a:t>The most common languages other than English are: Italian, Greek, Cantonese, Arabic, Mandarin and Vietnamese. Collectively, Chinese languages (including Cantonese, Mandarin and other Chinese languages</a:t>
            </a:r>
            <a:r>
              <a:rPr lang="en-US" sz="3200" dirty="0" smtClean="0">
                <a:latin typeface="Arial Rounded MT Bold" charset="0"/>
                <a:ea typeface="Arial Rounded MT Bold" charset="0"/>
                <a:cs typeface="Arial Rounded MT Bold" charset="0"/>
              </a:rPr>
              <a:t>)</a:t>
            </a:r>
            <a:endParaRPr lang="en-US" sz="3200" dirty="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93462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496944" cy="5407496"/>
          </a:xfrm>
        </p:spPr>
        <p:txBody>
          <a:bodyPr>
            <a:normAutofit/>
          </a:bodyPr>
          <a:lstStyle/>
          <a:p>
            <a:r>
              <a:rPr lang="en-US" sz="3000" dirty="0">
                <a:latin typeface="Arial Rounded MT Bold" charset="0"/>
                <a:ea typeface="Arial Rounded MT Bold" charset="0"/>
                <a:cs typeface="Arial Rounded MT Bold" charset="0"/>
              </a:rPr>
              <a:t>One of the most important influences on Australian English has been Aboriginal languages. </a:t>
            </a:r>
            <a:endParaRPr lang="en-US" sz="3000" dirty="0" smtClean="0">
              <a:latin typeface="Arial Rounded MT Bold" charset="0"/>
              <a:ea typeface="Arial Rounded MT Bold" charset="0"/>
              <a:cs typeface="Arial Rounded MT Bold" charset="0"/>
            </a:endParaRPr>
          </a:p>
          <a:p>
            <a:r>
              <a:rPr lang="en-US" sz="3000" dirty="0" smtClean="0">
                <a:latin typeface="Arial Rounded MT Bold" charset="0"/>
                <a:ea typeface="Arial Rounded MT Bold" charset="0"/>
                <a:cs typeface="Arial Rounded MT Bold" charset="0"/>
              </a:rPr>
              <a:t>There </a:t>
            </a:r>
            <a:r>
              <a:rPr lang="en-US" sz="3000" dirty="0">
                <a:latin typeface="Arial Rounded MT Bold" charset="0"/>
                <a:ea typeface="Arial Rounded MT Bold" charset="0"/>
                <a:cs typeface="Arial Rounded MT Bold" charset="0"/>
              </a:rPr>
              <a:t>are a number of Aboriginal words that have been adopted colloquially within Australian English, for example 'boomerang', 'humpy' or 'corroboree'. One of the first words collected was kangaroo.</a:t>
            </a:r>
          </a:p>
          <a:p>
            <a:endParaRPr lang="en-US" sz="3200" dirty="0">
              <a:latin typeface="Arial Rounded MT Bold" charset="0"/>
              <a:ea typeface="Arial Rounded MT Bold" charset="0"/>
              <a:cs typeface="Arial Rounded MT Bold" charset="0"/>
            </a:endParaRPr>
          </a:p>
        </p:txBody>
      </p:sp>
      <p:pic>
        <p:nvPicPr>
          <p:cNvPr id="1026" name="Picture 2"/>
          <p:cNvPicPr>
            <a:picLocks noChangeAspect="1" noChangeArrowheads="1"/>
          </p:cNvPicPr>
          <p:nvPr/>
        </p:nvPicPr>
        <p:blipFill>
          <a:blip r:embed="rId2" cstate="print"/>
          <a:srcRect/>
          <a:stretch>
            <a:fillRect/>
          </a:stretch>
        </p:blipFill>
        <p:spPr bwMode="auto">
          <a:xfrm>
            <a:off x="2771800" y="4408154"/>
            <a:ext cx="3672408" cy="2449846"/>
          </a:xfrm>
          <a:prstGeom prst="rect">
            <a:avLst/>
          </a:prstGeom>
          <a:noFill/>
          <a:ln w="9525">
            <a:noFill/>
            <a:miter lim="800000"/>
            <a:headEnd/>
            <a:tailEnd/>
          </a:ln>
        </p:spPr>
      </p:pic>
    </p:spTree>
    <p:extLst>
      <p:ext uri="{BB962C8B-B14F-4D97-AF65-F5344CB8AC3E}">
        <p14:creationId xmlns:p14="http://schemas.microsoft.com/office/powerpoint/2010/main" val="178876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062664" cy="864096"/>
          </a:xfrm>
          <a:solidFill>
            <a:srgbClr val="FFFF00"/>
          </a:solidFill>
        </p:spPr>
        <p:txBody>
          <a:bodyPr/>
          <a:lstStyle/>
          <a:p>
            <a:r>
              <a:rPr lang="en-US" b="1" dirty="0"/>
              <a:t>Meeting and Greeting</a:t>
            </a:r>
          </a:p>
        </p:txBody>
      </p:sp>
      <p:sp>
        <p:nvSpPr>
          <p:cNvPr id="3" name="Content Placeholder 2"/>
          <p:cNvSpPr>
            <a:spLocks noGrp="1"/>
          </p:cNvSpPr>
          <p:nvPr>
            <p:ph idx="1"/>
          </p:nvPr>
        </p:nvSpPr>
        <p:spPr>
          <a:xfrm>
            <a:off x="107504" y="980728"/>
            <a:ext cx="8856984" cy="5191472"/>
          </a:xfrm>
        </p:spPr>
        <p:txBody>
          <a:bodyPr>
            <a:noAutofit/>
          </a:bodyPr>
          <a:lstStyle/>
          <a:p>
            <a:endParaRPr lang="en-US" sz="3200" dirty="0" smtClean="0">
              <a:solidFill>
                <a:srgbClr val="FF0000"/>
              </a:solidFill>
              <a:latin typeface="Arial Rounded MT Bold" charset="0"/>
              <a:ea typeface="Arial Rounded MT Bold" charset="0"/>
              <a:cs typeface="Arial Rounded MT Bold" charset="0"/>
            </a:endParaRPr>
          </a:p>
          <a:p>
            <a:pPr>
              <a:buNone/>
            </a:pPr>
            <a:r>
              <a:rPr lang="en-US" sz="3200" b="1" dirty="0" smtClean="0">
                <a:solidFill>
                  <a:srgbClr val="0070C0"/>
                </a:solidFill>
                <a:latin typeface="Arial Rounded MT Bold" charset="0"/>
                <a:ea typeface="Arial Rounded MT Bold" charset="0"/>
                <a:cs typeface="Arial Rounded MT Bold" charset="0"/>
              </a:rPr>
              <a:t>Business meeting</a:t>
            </a:r>
          </a:p>
          <a:p>
            <a:r>
              <a:rPr lang="en-US" sz="3200" dirty="0" smtClean="0">
                <a:latin typeface="Arial Rounded MT Bold" charset="0"/>
                <a:ea typeface="Arial Rounded MT Bold" charset="0"/>
                <a:cs typeface="Arial Rounded MT Bold" charset="0"/>
              </a:rPr>
              <a:t>Shake </a:t>
            </a:r>
            <a:r>
              <a:rPr lang="en-US" sz="3200" dirty="0">
                <a:latin typeface="Arial Rounded MT Bold" charset="0"/>
                <a:ea typeface="Arial Rounded MT Bold" charset="0"/>
                <a:cs typeface="Arial Rounded MT Bold" charset="0"/>
              </a:rPr>
              <a:t>hands with everyone present upon meeting and before leaving. Allow women to offer their hands first</a:t>
            </a:r>
            <a:r>
              <a:rPr lang="en-US" sz="3200" dirty="0" smtClean="0">
                <a:latin typeface="Arial Rounded MT Bold" charset="0"/>
                <a:ea typeface="Arial Rounded MT Bold" charset="0"/>
                <a:cs typeface="Arial Rounded MT Bold" charset="0"/>
              </a:rPr>
              <a:t>.</a:t>
            </a:r>
            <a:r>
              <a:rPr lang="en-US" sz="3200" dirty="0">
                <a:latin typeface="Arial Rounded MT Bold" charset="0"/>
                <a:ea typeface="Arial Rounded MT Bold" charset="0"/>
                <a:cs typeface="Arial Rounded MT Bold" charset="0"/>
              </a:rPr>
              <a:t> </a:t>
            </a:r>
            <a:endParaRPr lang="en-US" sz="3200" dirty="0" smtClean="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Women </a:t>
            </a:r>
            <a:r>
              <a:rPr lang="en-US" sz="3200" dirty="0">
                <a:latin typeface="Arial Rounded MT Bold" charset="0"/>
                <a:ea typeface="Arial Rounded MT Bold" charset="0"/>
                <a:cs typeface="Arial Rounded MT Bold" charset="0"/>
              </a:rPr>
              <a:t>generally do not shake hands with other women.</a:t>
            </a:r>
          </a:p>
          <a:p>
            <a:r>
              <a:rPr lang="en-US" sz="3200" dirty="0">
                <a:latin typeface="Arial Rounded MT Bold" charset="0"/>
                <a:ea typeface="Arial Rounded MT Bold" charset="0"/>
                <a:cs typeface="Arial Rounded MT Bold" charset="0"/>
              </a:rPr>
              <a:t>Use titles, Mr., Mrs., and Miss when first introduced</a:t>
            </a:r>
            <a:r>
              <a:rPr lang="en-US" sz="3200" dirty="0" smtClean="0">
                <a:latin typeface="Arial Rounded MT Bold" charset="0"/>
                <a:ea typeface="Arial Rounded MT Bold" charset="0"/>
                <a:cs typeface="Arial Rounded MT Bold" charset="0"/>
              </a:rPr>
              <a:t>.</a:t>
            </a:r>
            <a:endParaRPr lang="en-US" sz="3200" dirty="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99734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1"/>
          </p:nvPr>
        </p:nvPicPr>
        <p:blipFill>
          <a:blip r:embed="rId3" cstate="print"/>
          <a:stretch>
            <a:fillRect/>
          </a:stretch>
        </p:blipFill>
        <p:spPr>
          <a:xfrm>
            <a:off x="73613" y="260648"/>
            <a:ext cx="8962883" cy="6295674"/>
          </a:xfrm>
          <a:prstGeom prst="rect">
            <a:avLst/>
          </a:prstGeom>
        </p:spPr>
      </p:pic>
      <p:sp>
        <p:nvSpPr>
          <p:cNvPr id="3" name="Rectangle 2"/>
          <p:cNvSpPr/>
          <p:nvPr/>
        </p:nvSpPr>
        <p:spPr>
          <a:xfrm>
            <a:off x="1979712" y="1"/>
            <a:ext cx="6192688" cy="523220"/>
          </a:xfrm>
          <a:prstGeom prst="rect">
            <a:avLst/>
          </a:prstGeom>
        </p:spPr>
        <p:txBody>
          <a:bodyPr wrap="square">
            <a:spAutoFit/>
          </a:bodyPr>
          <a:lstStyle/>
          <a:p>
            <a:r>
              <a:rPr lang="en-US" dirty="0"/>
              <a:t>https</a:t>
            </a:r>
            <a:r>
              <a:rPr lang="en-US" dirty="0">
                <a:hlinkClick r:id="rId2"/>
              </a:rPr>
              <a:t>://</a:t>
            </a:r>
            <a:r>
              <a:rPr lang="en-US" dirty="0" err="1"/>
              <a:t>youtu.be</a:t>
            </a:r>
            <a:r>
              <a:rPr lang="en-US" dirty="0"/>
              <a:t>/Vgj70MSUFho</a:t>
            </a:r>
          </a:p>
        </p:txBody>
      </p:sp>
    </p:spTree>
    <p:extLst>
      <p:ext uri="{BB962C8B-B14F-4D97-AF65-F5344CB8AC3E}">
        <p14:creationId xmlns:p14="http://schemas.microsoft.com/office/powerpoint/2010/main" val="430326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74224" cy="5839544"/>
          </a:xfrm>
        </p:spPr>
        <p:txBody>
          <a:bodyPr>
            <a:normAutofit/>
          </a:bodyPr>
          <a:lstStyle/>
          <a:p>
            <a:pPr>
              <a:buNone/>
            </a:pPr>
            <a:r>
              <a:rPr lang="en-US" sz="3200" b="1" dirty="0" smtClean="0">
                <a:solidFill>
                  <a:srgbClr val="0070C0"/>
                </a:solidFill>
                <a:latin typeface="Arial Rounded MT Bold" charset="0"/>
                <a:ea typeface="Arial Rounded MT Bold" charset="0"/>
                <a:cs typeface="Arial Rounded MT Bold" charset="0"/>
              </a:rPr>
              <a:t>Formal Meeting</a:t>
            </a:r>
          </a:p>
          <a:p>
            <a:pPr marL="0" indent="0"/>
            <a:r>
              <a:rPr lang="en-US" sz="3200" dirty="0" smtClean="0">
                <a:latin typeface="Arial Rounded MT Bold" charset="0"/>
                <a:ea typeface="Arial Rounded MT Bold" charset="0"/>
                <a:cs typeface="Arial Rounded MT Bold" charset="0"/>
              </a:rPr>
              <a:t> Australians </a:t>
            </a:r>
            <a:r>
              <a:rPr lang="en-US" sz="3200" dirty="0">
                <a:latin typeface="Arial Rounded MT Bold" charset="0"/>
                <a:ea typeface="Arial Rounded MT Bold" charset="0"/>
                <a:cs typeface="Arial Rounded MT Bold" charset="0"/>
              </a:rPr>
              <a:t>are not very formal, so </a:t>
            </a:r>
            <a:r>
              <a:rPr lang="en-US" sz="3200" b="1" dirty="0">
                <a:latin typeface="Arial Rounded MT Bold" charset="0"/>
                <a:ea typeface="Arial Rounded MT Bold" charset="0"/>
                <a:cs typeface="Arial Rounded MT Bold" charset="0"/>
              </a:rPr>
              <a:t>greetings</a:t>
            </a:r>
            <a:r>
              <a:rPr lang="en-US" sz="3200" dirty="0">
                <a:latin typeface="Arial Rounded MT Bold" charset="0"/>
                <a:ea typeface="Arial Rounded MT Bold" charset="0"/>
                <a:cs typeface="Arial Rounded MT Bold" charset="0"/>
              </a:rPr>
              <a:t> are casual and relaxed – a handshake and a smile are appropriate </a:t>
            </a:r>
            <a:endParaRPr lang="en-US" sz="3200" dirty="0" smtClean="0">
              <a:latin typeface="Arial Rounded MT Bold" charset="0"/>
              <a:ea typeface="Arial Rounded MT Bold" charset="0"/>
              <a:cs typeface="Arial Rounded MT Bold" charset="0"/>
            </a:endParaRPr>
          </a:p>
          <a:p>
            <a:pPr marL="0" indent="0">
              <a:buNone/>
            </a:pPr>
            <a:endParaRPr lang="en-US" sz="3200" dirty="0">
              <a:latin typeface="Arial Rounded MT Bold" charset="0"/>
              <a:ea typeface="Arial Rounded MT Bold" charset="0"/>
              <a:cs typeface="Arial Rounded MT Bold" charset="0"/>
            </a:endParaRPr>
          </a:p>
          <a:p>
            <a:pPr marL="0" indent="0"/>
            <a:r>
              <a:rPr lang="en-US" sz="3200" dirty="0" smtClean="0">
                <a:latin typeface="Arial Rounded MT Bold" charset="0"/>
                <a:ea typeface="Arial Rounded MT Bold" charset="0"/>
                <a:cs typeface="Arial Rounded MT Bold" charset="0"/>
              </a:rPr>
              <a:t> However</a:t>
            </a:r>
            <a:r>
              <a:rPr lang="en-US" sz="3200" dirty="0">
                <a:latin typeface="Arial Rounded MT Bold" charset="0"/>
                <a:ea typeface="Arial Rounded MT Bold" charset="0"/>
                <a:cs typeface="Arial Rounded MT Bold" charset="0"/>
              </a:rPr>
              <a:t>, while an Australian may say, ‘</a:t>
            </a:r>
            <a:r>
              <a:rPr lang="en-US" sz="3200" dirty="0" err="1">
                <a:latin typeface="Arial Rounded MT Bold" charset="0"/>
                <a:ea typeface="Arial Rounded MT Bold" charset="0"/>
                <a:cs typeface="Arial Rounded MT Bold" charset="0"/>
              </a:rPr>
              <a:t>G’day</a:t>
            </a:r>
            <a:r>
              <a:rPr lang="en-US" sz="3200" dirty="0">
                <a:latin typeface="Arial Rounded MT Bold" charset="0"/>
                <a:ea typeface="Arial Rounded MT Bold" charset="0"/>
                <a:cs typeface="Arial Rounded MT Bold" charset="0"/>
              </a:rPr>
              <a:t>’ or ‘</a:t>
            </a:r>
            <a:r>
              <a:rPr lang="en-US" sz="3200" dirty="0" err="1">
                <a:latin typeface="Arial Rounded MT Bold" charset="0"/>
                <a:ea typeface="Arial Rounded MT Bold" charset="0"/>
                <a:cs typeface="Arial Rounded MT Bold" charset="0"/>
              </a:rPr>
              <a:t>G’day</a:t>
            </a:r>
            <a:r>
              <a:rPr lang="en-US" sz="3200" dirty="0">
                <a:latin typeface="Arial Rounded MT Bold" charset="0"/>
                <a:ea typeface="Arial Rounded MT Bold" charset="0"/>
                <a:cs typeface="Arial Rounded MT Bold" charset="0"/>
              </a:rPr>
              <a:t>, mate’, this may sound </a:t>
            </a:r>
            <a:r>
              <a:rPr lang="en-US" sz="3200" dirty="0" err="1">
                <a:latin typeface="Arial Rounded MT Bold" charset="0"/>
                <a:ea typeface="Arial Rounded MT Bold" charset="0"/>
                <a:cs typeface="Arial Rounded MT Bold" charset="0"/>
              </a:rPr>
              <a:t>patronising</a:t>
            </a:r>
            <a:r>
              <a:rPr lang="en-US" sz="3200" dirty="0">
                <a:latin typeface="Arial Rounded MT Bold" charset="0"/>
                <a:ea typeface="Arial Rounded MT Bold" charset="0"/>
                <a:cs typeface="Arial Rounded MT Bold" charset="0"/>
              </a:rPr>
              <a:t> from a foreigner. Visitors should simply say the traditional ‘Hello’ or ‘Hello, how are you</a:t>
            </a:r>
            <a:r>
              <a:rPr lang="en-US" sz="3200" dirty="0" smtClean="0">
                <a:latin typeface="Arial Rounded MT Bold" charset="0"/>
                <a:ea typeface="Arial Rounded MT Bold" charset="0"/>
                <a:cs typeface="Arial Rounded MT Bold" charset="0"/>
              </a:rPr>
              <a:t>?’ As </a:t>
            </a:r>
            <a:r>
              <a:rPr lang="en-US" sz="3200" dirty="0">
                <a:latin typeface="Arial Rounded MT Bold" charset="0"/>
                <a:ea typeface="Arial Rounded MT Bold" charset="0"/>
                <a:cs typeface="Arial Rounded MT Bold" charset="0"/>
              </a:rPr>
              <a:t>to titles of </a:t>
            </a:r>
            <a:r>
              <a:rPr lang="en-US" sz="3200" b="1" dirty="0">
                <a:latin typeface="Arial Rounded MT Bold" charset="0"/>
                <a:ea typeface="Arial Rounded MT Bold" charset="0"/>
                <a:cs typeface="Arial Rounded MT Bold" charset="0"/>
              </a:rPr>
              <a:t>courtesy</a:t>
            </a:r>
            <a:r>
              <a:rPr lang="en-US" sz="3200" dirty="0">
                <a:latin typeface="Arial Rounded MT Bold" charset="0"/>
                <a:ea typeface="Arial Rounded MT Bold" charset="0"/>
                <a:cs typeface="Arial Rounded MT Bold" charset="0"/>
              </a:rPr>
              <a:t>, they prefer to use first names, even at the initial meeting</a:t>
            </a:r>
            <a:r>
              <a:rPr lang="en-US" sz="3200" dirty="0" smtClean="0">
                <a:latin typeface="Arial Rounded MT Bold" charset="0"/>
                <a:ea typeface="Arial Rounded MT Bold" charset="0"/>
                <a:cs typeface="Arial Rounded MT Bold" charset="0"/>
              </a:rPr>
              <a:t>..</a:t>
            </a:r>
            <a:endParaRPr lang="en-US" sz="3200" dirty="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930243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134672" cy="504056"/>
          </a:xfrm>
          <a:solidFill>
            <a:srgbClr val="92D050"/>
          </a:solidFill>
        </p:spPr>
        <p:txBody>
          <a:bodyPr>
            <a:noAutofit/>
          </a:bodyPr>
          <a:lstStyle/>
          <a:p>
            <a:r>
              <a:rPr lang="en-US" sz="3600" smtClean="0">
                <a:latin typeface="Arial Rounded MT Bold" charset="0"/>
                <a:ea typeface="Arial Rounded MT Bold" charset="0"/>
                <a:cs typeface="Arial Rounded MT Bold" charset="0"/>
              </a:rPr>
              <a:t>etiquette</a:t>
            </a:r>
            <a:endParaRPr lang="en-US" sz="3600" dirty="0">
              <a:latin typeface="Arial Rounded MT Bold" charset="0"/>
              <a:ea typeface="Arial Rounded MT Bold" charset="0"/>
              <a:cs typeface="Arial Rounded MT Bold" charset="0"/>
            </a:endParaRPr>
          </a:p>
        </p:txBody>
      </p:sp>
      <p:sp>
        <p:nvSpPr>
          <p:cNvPr id="3" name="Content Placeholder 2"/>
          <p:cNvSpPr>
            <a:spLocks noGrp="1"/>
          </p:cNvSpPr>
          <p:nvPr>
            <p:ph idx="1"/>
          </p:nvPr>
        </p:nvSpPr>
        <p:spPr>
          <a:xfrm>
            <a:off x="323528" y="908720"/>
            <a:ext cx="8712968" cy="5949280"/>
          </a:xfrm>
        </p:spPr>
        <p:txBody>
          <a:bodyPr>
            <a:noAutofit/>
          </a:bodyPr>
          <a:lstStyle/>
          <a:p>
            <a:pPr marL="0" indent="0"/>
            <a:r>
              <a:rPr lang="en-US" sz="3200" dirty="0" smtClean="0">
                <a:latin typeface="Arial Rounded MT Bold" charset="0"/>
                <a:ea typeface="Arial Rounded MT Bold" charset="0"/>
                <a:cs typeface="Arial Rounded MT Bold" charset="0"/>
              </a:rPr>
              <a:t> When </a:t>
            </a:r>
            <a:r>
              <a:rPr lang="en-US" sz="3200" dirty="0">
                <a:latin typeface="Arial Rounded MT Bold" charset="0"/>
                <a:ea typeface="Arial Rounded MT Bold" charset="0"/>
                <a:cs typeface="Arial Rounded MT Bold" charset="0"/>
              </a:rPr>
              <a:t>yawning, cover your mouth and excuse yourself</a:t>
            </a:r>
            <a:r>
              <a:rPr lang="en-US" sz="3200" dirty="0" smtClean="0">
                <a:latin typeface="Arial Rounded MT Bold" charset="0"/>
                <a:ea typeface="Arial Rounded MT Bold" charset="0"/>
                <a:cs typeface="Arial Rounded MT Bold" charset="0"/>
              </a:rPr>
              <a:t>.</a:t>
            </a:r>
          </a:p>
          <a:p>
            <a:pPr marL="0" indent="0">
              <a:buNone/>
            </a:pPr>
            <a:endParaRPr lang="en-US" sz="3200" dirty="0">
              <a:latin typeface="Arial Rounded MT Bold" charset="0"/>
              <a:ea typeface="Arial Rounded MT Bold" charset="0"/>
              <a:cs typeface="Arial Rounded MT Bold" charset="0"/>
            </a:endParaRPr>
          </a:p>
          <a:p>
            <a:pPr marL="0" indent="0"/>
            <a:r>
              <a:rPr lang="en-US" sz="3200" dirty="0" smtClean="0">
                <a:latin typeface="Arial Rounded MT Bold" charset="0"/>
                <a:ea typeface="Arial Rounded MT Bold" charset="0"/>
                <a:cs typeface="Arial Rounded MT Bold" charset="0"/>
              </a:rPr>
              <a:t> Winking </a:t>
            </a:r>
            <a:r>
              <a:rPr lang="en-US" sz="3200" dirty="0">
                <a:latin typeface="Arial Rounded MT Bold" charset="0"/>
                <a:ea typeface="Arial Rounded MT Bold" charset="0"/>
                <a:cs typeface="Arial Rounded MT Bold" charset="0"/>
              </a:rPr>
              <a:t>at women is considered rude</a:t>
            </a:r>
            <a:r>
              <a:rPr lang="en-US" sz="3200" dirty="0" smtClean="0">
                <a:latin typeface="Arial Rounded MT Bold" charset="0"/>
                <a:ea typeface="Arial Rounded MT Bold" charset="0"/>
                <a:cs typeface="Arial Rounded MT Bold" charset="0"/>
              </a:rPr>
              <a:t>.</a:t>
            </a:r>
          </a:p>
          <a:p>
            <a:pPr marL="0" indent="0">
              <a:buNone/>
            </a:pPr>
            <a:endParaRPr lang="en-US" sz="3200" dirty="0">
              <a:latin typeface="Arial Rounded MT Bold" charset="0"/>
              <a:ea typeface="Arial Rounded MT Bold" charset="0"/>
              <a:cs typeface="Arial Rounded MT Bold" charset="0"/>
            </a:endParaRPr>
          </a:p>
          <a:p>
            <a:pPr marL="0" indent="0"/>
            <a:r>
              <a:rPr lang="en-US" sz="3200" dirty="0" smtClean="0">
                <a:latin typeface="Arial Rounded MT Bold" charset="0"/>
                <a:ea typeface="Arial Rounded MT Bold" charset="0"/>
                <a:cs typeface="Arial Rounded MT Bold" charset="0"/>
              </a:rPr>
              <a:t> The </a:t>
            </a:r>
            <a:r>
              <a:rPr lang="en-US" sz="3200" dirty="0">
                <a:latin typeface="Arial Rounded MT Bold" charset="0"/>
                <a:ea typeface="Arial Rounded MT Bold" charset="0"/>
                <a:cs typeface="Arial Rounded MT Bold" charset="0"/>
              </a:rPr>
              <a:t>"V" sign (made with index and middle fingers, palm facing inward) is a very vulgar gesture. </a:t>
            </a:r>
            <a:endParaRPr lang="en-US" sz="3200" dirty="0" smtClean="0">
              <a:latin typeface="Arial Rounded MT Bold" charset="0"/>
              <a:ea typeface="Arial Rounded MT Bold" charset="0"/>
              <a:cs typeface="Arial Rounded MT Bold" charset="0"/>
            </a:endParaRPr>
          </a:p>
          <a:p>
            <a:pPr marL="0" indent="0">
              <a:buNone/>
            </a:pPr>
            <a:endParaRPr lang="en-US" sz="3200" dirty="0" smtClean="0">
              <a:latin typeface="Arial Rounded MT Bold" charset="0"/>
              <a:ea typeface="Arial Rounded MT Bold" charset="0"/>
              <a:cs typeface="Arial Rounded MT Bold" charset="0"/>
            </a:endParaRPr>
          </a:p>
          <a:p>
            <a:pPr marL="0" indent="0"/>
            <a:r>
              <a:rPr lang="en-US" sz="3200" dirty="0" smtClean="0">
                <a:latin typeface="Arial Rounded MT Bold" charset="0"/>
                <a:ea typeface="Arial Rounded MT Bold" charset="0"/>
                <a:cs typeface="Arial Rounded MT Bold" charset="0"/>
              </a:rPr>
              <a:t> Strong </a:t>
            </a:r>
            <a:r>
              <a:rPr lang="en-US" sz="3200" b="1" dirty="0">
                <a:latin typeface="Arial Rounded MT Bold" charset="0"/>
                <a:ea typeface="Arial Rounded MT Bold" charset="0"/>
                <a:cs typeface="Arial Rounded MT Bold" charset="0"/>
              </a:rPr>
              <a:t>eye-contact</a:t>
            </a:r>
            <a:r>
              <a:rPr lang="en-US" sz="3200" dirty="0">
                <a:latin typeface="Arial Rounded MT Bold" charset="0"/>
                <a:ea typeface="Arial Rounded MT Bold" charset="0"/>
                <a:cs typeface="Arial Rounded MT Bold" charset="0"/>
              </a:rPr>
              <a:t> is essential - it demonstrates involvement</a:t>
            </a:r>
            <a:r>
              <a:rPr lang="en-US" sz="3200" dirty="0" smtClean="0">
                <a:latin typeface="Arial Rounded MT Bold" charset="0"/>
                <a:ea typeface="Arial Rounded MT Bold" charset="0"/>
                <a:cs typeface="Arial Rounded MT Bold" charset="0"/>
              </a:rPr>
              <a:t>.</a:t>
            </a:r>
          </a:p>
          <a:p>
            <a:pPr marL="0" indent="0">
              <a:buNone/>
            </a:pPr>
            <a:endParaRPr lang="en-US" sz="3200" dirty="0">
              <a:latin typeface="Arial Rounded MT Bold" charset="0"/>
              <a:ea typeface="Arial Rounded MT Bold" charset="0"/>
              <a:cs typeface="Arial Rounded MT Bold" charset="0"/>
            </a:endParaRPr>
          </a:p>
          <a:p>
            <a:endParaRPr lang="en-US" sz="3200" dirty="0"/>
          </a:p>
        </p:txBody>
      </p:sp>
    </p:spTree>
    <p:extLst>
      <p:ext uri="{BB962C8B-B14F-4D97-AF65-F5344CB8AC3E}">
        <p14:creationId xmlns:p14="http://schemas.microsoft.com/office/powerpoint/2010/main" val="98235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6408712"/>
          </a:xfrm>
        </p:spPr>
        <p:txBody>
          <a:bodyPr>
            <a:normAutofit fontScale="92500" lnSpcReduction="20000"/>
          </a:bodyPr>
          <a:lstStyle/>
          <a:p>
            <a:pPr marL="0" indent="0"/>
            <a:r>
              <a:rPr lang="en-US" sz="3200" dirty="0">
                <a:latin typeface="Arial Rounded MT Bold" charset="0"/>
                <a:ea typeface="Arial Rounded MT Bold" charset="0"/>
                <a:cs typeface="Arial Rounded MT Bold" charset="0"/>
              </a:rPr>
              <a:t>The accepted distance between people at meetings is an arm's length.</a:t>
            </a:r>
          </a:p>
          <a:p>
            <a:pPr marL="0" indent="0">
              <a:buNone/>
            </a:pPr>
            <a:endParaRPr lang="en-US" sz="3200" dirty="0">
              <a:latin typeface="Arial Rounded MT Bold" charset="0"/>
              <a:ea typeface="Arial Rounded MT Bold" charset="0"/>
              <a:cs typeface="Arial Rounded MT Bold" charset="0"/>
            </a:endParaRPr>
          </a:p>
          <a:p>
            <a:pPr marL="0" indent="0"/>
            <a:r>
              <a:rPr lang="en-US" sz="3200" dirty="0" smtClean="0">
                <a:latin typeface="Arial Rounded MT Bold" charset="0"/>
                <a:ea typeface="Arial Rounded MT Bold" charset="0"/>
                <a:cs typeface="Arial Rounded MT Bold" charset="0"/>
              </a:rPr>
              <a:t>The </a:t>
            </a:r>
            <a:r>
              <a:rPr lang="en-US" sz="3200" dirty="0">
                <a:latin typeface="Arial Rounded MT Bold" charset="0"/>
                <a:ea typeface="Arial Rounded MT Bold" charset="0"/>
                <a:cs typeface="Arial Rounded MT Bold" charset="0"/>
              </a:rPr>
              <a:t>"thumbs up" gesture is also a vulgar one. So be careful when you want to express joy or victory!	</a:t>
            </a:r>
            <a:endParaRPr lang="en-US" sz="3200" dirty="0" smtClean="0">
              <a:latin typeface="Arial Rounded MT Bold" charset="0"/>
              <a:ea typeface="Arial Rounded MT Bold" charset="0"/>
              <a:cs typeface="Arial Rounded MT Bold" charset="0"/>
            </a:endParaRPr>
          </a:p>
          <a:p>
            <a:pPr marL="0" indent="0">
              <a:buNone/>
            </a:pPr>
            <a:endParaRPr lang="en-US" sz="3200" dirty="0" smtClean="0">
              <a:latin typeface="Arial Rounded MT Bold" charset="0"/>
              <a:ea typeface="Arial Rounded MT Bold" charset="0"/>
              <a:cs typeface="Arial Rounded MT Bold" charset="0"/>
            </a:endParaRPr>
          </a:p>
          <a:p>
            <a:pPr marL="0" indent="0"/>
            <a:r>
              <a:rPr lang="en-US" sz="3500" dirty="0">
                <a:latin typeface="Arial Rounded MT Bold" charset="0"/>
                <a:ea typeface="Arial Rounded MT Bold" charset="0"/>
                <a:cs typeface="Arial Rounded MT Bold" charset="0"/>
              </a:rPr>
              <a:t>Australians take punctuality seriously. If possible, arrive fifteen minutes early for a business meeting</a:t>
            </a:r>
            <a:r>
              <a:rPr lang="en-US" sz="3500" dirty="0" smtClean="0">
                <a:latin typeface="Arial Rounded MT Bold" charset="0"/>
                <a:ea typeface="Arial Rounded MT Bold" charset="0"/>
                <a:cs typeface="Arial Rounded MT Bold" charset="0"/>
              </a:rPr>
              <a:t>.</a:t>
            </a:r>
          </a:p>
          <a:p>
            <a:pPr marL="0" indent="0">
              <a:buNone/>
            </a:pPr>
            <a:endParaRPr lang="en-US" sz="3500" dirty="0">
              <a:latin typeface="Arial Rounded MT Bold" charset="0"/>
              <a:ea typeface="Arial Rounded MT Bold" charset="0"/>
              <a:cs typeface="Arial Rounded MT Bold" charset="0"/>
            </a:endParaRPr>
          </a:p>
          <a:p>
            <a:pPr marL="0" indent="0"/>
            <a:r>
              <a:rPr lang="en-US" sz="3500" dirty="0">
                <a:latin typeface="Arial Rounded MT Bold" charset="0"/>
                <a:ea typeface="Arial Rounded MT Bold" charset="0"/>
                <a:cs typeface="Arial Rounded MT Bold" charset="0"/>
              </a:rPr>
              <a:t>When invited to an Australian’s home, bring a small gift (flowers, chocolates, or books about your home country or region) for your hosts. They should be opened when received. </a:t>
            </a:r>
          </a:p>
          <a:p>
            <a:pPr marL="0" indent="0">
              <a:buNone/>
            </a:pPr>
            <a:endParaRPr lang="en-US" sz="3200" dirty="0">
              <a:latin typeface="Arial Rounded MT Bold" charset="0"/>
              <a:ea typeface="Arial Rounded MT Bold" charset="0"/>
              <a:cs typeface="Arial Rounded MT Bold" charset="0"/>
            </a:endParaRPr>
          </a:p>
          <a:p>
            <a:pPr marL="0" indent="0">
              <a:buNone/>
            </a:pPr>
            <a:endParaRPr lang="en-US" sz="3200" dirty="0"/>
          </a:p>
        </p:txBody>
      </p:sp>
    </p:spTree>
    <p:extLst>
      <p:ext uri="{BB962C8B-B14F-4D97-AF65-F5344CB8AC3E}">
        <p14:creationId xmlns:p14="http://schemas.microsoft.com/office/powerpoint/2010/main" val="1637553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5983560"/>
          </a:xfrm>
          <a:effectLst>
            <a:outerShdw blurRad="304800" dist="50800" dir="5400000" algn="ctr" rotWithShape="0">
              <a:srgbClr val="000000">
                <a:alpha val="43137"/>
              </a:srgbClr>
            </a:outerShdw>
          </a:effectLst>
        </p:spPr>
        <p:txBody>
          <a:bodyPr>
            <a:noAutofit/>
          </a:bodyPr>
          <a:lstStyle/>
          <a:p>
            <a:pPr marL="0" indent="0"/>
            <a:r>
              <a:rPr lang="en-US" sz="3200" dirty="0" smtClean="0">
                <a:latin typeface="Arial Rounded MT Bold" charset="0"/>
                <a:ea typeface="Arial Rounded MT Bold" charset="0"/>
                <a:cs typeface="Arial Rounded MT Bold" charset="0"/>
              </a:rPr>
              <a:t>Australia </a:t>
            </a:r>
            <a:r>
              <a:rPr lang="en-US" sz="3200" dirty="0">
                <a:latin typeface="Arial Rounded MT Bold" charset="0"/>
                <a:ea typeface="Arial Rounded MT Bold" charset="0"/>
                <a:cs typeface="Arial Rounded MT Bold" charset="0"/>
              </a:rPr>
              <a:t>produces excellent wine. Taking wine would be like taking sand to the desert</a:t>
            </a:r>
            <a:r>
              <a:rPr lang="en-US" sz="3200" dirty="0" smtClean="0">
                <a:latin typeface="Arial Rounded MT Bold" charset="0"/>
                <a:ea typeface="Arial Rounded MT Bold" charset="0"/>
                <a:cs typeface="Arial Rounded MT Bold" charset="0"/>
              </a:rPr>
              <a:t>.</a:t>
            </a:r>
          </a:p>
          <a:p>
            <a:pPr marL="0" indent="0">
              <a:buNone/>
            </a:pPr>
            <a:endParaRPr lang="en-US" sz="3200" dirty="0" smtClean="0">
              <a:latin typeface="Arial Rounded MT Bold" charset="0"/>
              <a:ea typeface="Arial Rounded MT Bold" charset="0"/>
              <a:cs typeface="Arial Rounded MT Bold" charset="0"/>
            </a:endParaRPr>
          </a:p>
          <a:p>
            <a:pPr marL="0" indent="0"/>
            <a:r>
              <a:rPr lang="en-US" sz="3200" dirty="0">
                <a:latin typeface="Arial Rounded MT Bold" charset="0"/>
                <a:ea typeface="Arial Rounded MT Bold" charset="0"/>
                <a:cs typeface="Arial Rounded MT Bold" charset="0"/>
              </a:rPr>
              <a:t>Avoid discussions about the treatment of the aboriginal people</a:t>
            </a:r>
            <a:r>
              <a:rPr lang="en-US" sz="3200" dirty="0" smtClean="0">
                <a:latin typeface="Arial Rounded MT Bold" charset="0"/>
                <a:ea typeface="Arial Rounded MT Bold" charset="0"/>
                <a:cs typeface="Arial Rounded MT Bold" charset="0"/>
              </a:rPr>
              <a:t>.</a:t>
            </a:r>
          </a:p>
          <a:p>
            <a:pPr marL="0" indent="0">
              <a:buNone/>
            </a:pPr>
            <a:endParaRPr lang="en-US" sz="3200" dirty="0" smtClean="0">
              <a:latin typeface="Arial Rounded MT Bold" charset="0"/>
              <a:ea typeface="Arial Rounded MT Bold" charset="0"/>
              <a:cs typeface="Arial Rounded MT Bold" charset="0"/>
            </a:endParaRPr>
          </a:p>
          <a:p>
            <a:pPr marL="0" indent="0"/>
            <a:r>
              <a:rPr lang="en-US" sz="3200" dirty="0">
                <a:latin typeface="Arial Rounded MT Bold" charset="0"/>
                <a:ea typeface="Arial Rounded MT Bold" charset="0"/>
                <a:cs typeface="Arial Rounded MT Bold" charset="0"/>
              </a:rPr>
              <a:t>Do not sniff or blow your nose in public</a:t>
            </a:r>
            <a:r>
              <a:rPr lang="en-US" sz="3200" dirty="0" smtClean="0">
                <a:latin typeface="Arial Rounded MT Bold" charset="0"/>
                <a:ea typeface="Arial Rounded MT Bold" charset="0"/>
                <a:cs typeface="Arial Rounded MT Bold" charset="0"/>
              </a:rPr>
              <a:t>.</a:t>
            </a:r>
          </a:p>
          <a:p>
            <a:pPr marL="0" indent="0">
              <a:buNone/>
            </a:pPr>
            <a:endParaRPr lang="en-US" sz="3200" dirty="0" smtClean="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27366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20688"/>
            <a:ext cx="8458200" cy="5551512"/>
          </a:xfrm>
        </p:spPr>
        <p:txBody>
          <a:bodyPr/>
          <a:lstStyle/>
          <a:p>
            <a:pPr marL="0" indent="0"/>
            <a:r>
              <a:rPr lang="en-US" sz="3200" dirty="0">
                <a:latin typeface="Arial Rounded MT Bold" charset="0"/>
                <a:ea typeface="Arial Rounded MT Bold" charset="0"/>
                <a:cs typeface="Arial Rounded MT Bold" charset="0"/>
              </a:rPr>
              <a:t>Australians respect people with strong opinions, even if they don't agree.</a:t>
            </a:r>
          </a:p>
          <a:p>
            <a:pPr marL="0" indent="0">
              <a:buNone/>
            </a:pPr>
            <a:endParaRPr lang="en-US" sz="3200" dirty="0">
              <a:latin typeface="Arial Rounded MT Bold" charset="0"/>
              <a:ea typeface="Arial Rounded MT Bold" charset="0"/>
              <a:cs typeface="Arial Rounded MT Bold" charset="0"/>
            </a:endParaRPr>
          </a:p>
          <a:p>
            <a:pPr marL="0" indent="0"/>
            <a:r>
              <a:rPr lang="en-US" sz="3200" dirty="0" smtClean="0">
                <a:latin typeface="Arial Rounded MT Bold" charset="0"/>
                <a:ea typeface="Arial Rounded MT Bold" charset="0"/>
                <a:cs typeface="Arial Rounded MT Bold" charset="0"/>
              </a:rPr>
              <a:t>Table </a:t>
            </a:r>
            <a:r>
              <a:rPr lang="en-US" sz="3200" dirty="0">
                <a:latin typeface="Arial Rounded MT Bold" charset="0"/>
                <a:ea typeface="Arial Rounded MT Bold" charset="0"/>
                <a:cs typeface="Arial Rounded MT Bold" charset="0"/>
              </a:rPr>
              <a:t>manners are same as in Europe.</a:t>
            </a:r>
          </a:p>
          <a:p>
            <a:pPr marL="0" indent="0">
              <a:buNone/>
            </a:pPr>
            <a:endParaRPr lang="en-US" sz="3200" dirty="0">
              <a:latin typeface="Arial Rounded MT Bold" charset="0"/>
              <a:ea typeface="Arial Rounded MT Bold" charset="0"/>
              <a:cs typeface="Arial Rounded MT Bold" charset="0"/>
            </a:endParaRPr>
          </a:p>
          <a:p>
            <a:pPr marL="0" indent="0"/>
            <a:r>
              <a:rPr lang="en-US" sz="3200" b="1" dirty="0" smtClean="0">
                <a:latin typeface="Arial Rounded MT Bold" charset="0"/>
                <a:ea typeface="Arial Rounded MT Bold" charset="0"/>
                <a:cs typeface="Arial Rounded MT Bold" charset="0"/>
              </a:rPr>
              <a:t>Do </a:t>
            </a:r>
            <a:r>
              <a:rPr lang="en-US" sz="3200" b="1" dirty="0">
                <a:latin typeface="Arial Rounded MT Bold" charset="0"/>
                <a:ea typeface="Arial Rounded MT Bold" charset="0"/>
                <a:cs typeface="Arial Rounded MT Bold" charset="0"/>
              </a:rPr>
              <a:t>not say</a:t>
            </a:r>
            <a:r>
              <a:rPr lang="en-US" sz="3200" dirty="0">
                <a:latin typeface="Arial Rounded MT Bold" charset="0"/>
                <a:ea typeface="Arial Rounded MT Bold" charset="0"/>
                <a:cs typeface="Arial Rounded MT Bold" charset="0"/>
              </a:rPr>
              <a:t> "I am stuffed" after a meal. This means you are pregnant.</a:t>
            </a:r>
          </a:p>
          <a:p>
            <a:pPr marL="0" indent="0">
              <a:buNone/>
            </a:pPr>
            <a:endParaRPr lang="en-US" dirty="0">
              <a:latin typeface="Arial Rounded MT Bold" charset="0"/>
              <a:ea typeface="Arial Rounded MT Bold" charset="0"/>
              <a:cs typeface="Arial Rounded MT Bold" charset="0"/>
            </a:endParaRPr>
          </a:p>
          <a:p>
            <a:endParaRPr lang="en-US" dirty="0"/>
          </a:p>
        </p:txBody>
      </p:sp>
    </p:spTree>
    <p:extLst>
      <p:ext uri="{BB962C8B-B14F-4D97-AF65-F5344CB8AC3E}">
        <p14:creationId xmlns:p14="http://schemas.microsoft.com/office/powerpoint/2010/main" val="653834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78688" cy="648072"/>
          </a:xfrm>
          <a:solidFill>
            <a:srgbClr val="FF0000"/>
          </a:solidFill>
        </p:spPr>
        <p:txBody>
          <a:bodyPr>
            <a:normAutofit fontScale="90000"/>
          </a:bodyPr>
          <a:lstStyle/>
          <a:p>
            <a:r>
              <a:rPr lang="en-US" dirty="0">
                <a:latin typeface="Arial Rounded MT Bold" charset="0"/>
                <a:ea typeface="Arial Rounded MT Bold" charset="0"/>
                <a:cs typeface="Arial Rounded MT Bold" charset="0"/>
              </a:rPr>
              <a:t>The Art of Conversation</a:t>
            </a:r>
          </a:p>
        </p:txBody>
      </p:sp>
      <p:sp>
        <p:nvSpPr>
          <p:cNvPr id="3" name="Content Placeholder 2"/>
          <p:cNvSpPr>
            <a:spLocks noGrp="1"/>
          </p:cNvSpPr>
          <p:nvPr>
            <p:ph idx="1"/>
          </p:nvPr>
        </p:nvSpPr>
        <p:spPr>
          <a:xfrm>
            <a:off x="179512" y="1196752"/>
            <a:ext cx="8784976" cy="4975448"/>
          </a:xfrm>
        </p:spPr>
        <p:txBody>
          <a:bodyPr>
            <a:noAutofit/>
          </a:bodyPr>
          <a:lstStyle/>
          <a:p>
            <a:pPr marL="0" indent="0"/>
            <a:r>
              <a:rPr lang="en-US" sz="3200" dirty="0" smtClean="0">
                <a:latin typeface="Arial Rounded MT Bold" charset="0"/>
                <a:ea typeface="Arial Rounded MT Bold" charset="0"/>
                <a:cs typeface="Arial Rounded MT Bold" charset="0"/>
              </a:rPr>
              <a:t> English </a:t>
            </a:r>
            <a:r>
              <a:rPr lang="en-US" sz="3200" dirty="0">
                <a:latin typeface="Arial Rounded MT Bold" charset="0"/>
                <a:ea typeface="Arial Rounded MT Bold" charset="0"/>
                <a:cs typeface="Arial Rounded MT Bold" charset="0"/>
              </a:rPr>
              <a:t>is the spoken language at business meetings. However, stick with standard terms; do not experiment with Australian terms</a:t>
            </a:r>
            <a:r>
              <a:rPr lang="en-US" sz="3200" dirty="0" smtClean="0">
                <a:latin typeface="Arial Rounded MT Bold" charset="0"/>
                <a:ea typeface="Arial Rounded MT Bold" charset="0"/>
                <a:cs typeface="Arial Rounded MT Bold" charset="0"/>
              </a:rPr>
              <a:t>.</a:t>
            </a:r>
          </a:p>
          <a:p>
            <a:pPr marL="0" indent="0">
              <a:buNone/>
            </a:pPr>
            <a:endParaRPr lang="en-US" sz="3200" dirty="0">
              <a:latin typeface="Arial Rounded MT Bold" charset="0"/>
              <a:ea typeface="Arial Rounded MT Bold" charset="0"/>
              <a:cs typeface="Arial Rounded MT Bold" charset="0"/>
            </a:endParaRPr>
          </a:p>
          <a:p>
            <a:pPr marL="0" indent="0"/>
            <a:r>
              <a:rPr lang="en-US" sz="3200" b="1" dirty="0" smtClean="0">
                <a:latin typeface="Arial Rounded MT Bold" charset="0"/>
                <a:ea typeface="Arial Rounded MT Bold" charset="0"/>
                <a:cs typeface="Arial Rounded MT Bold" charset="0"/>
              </a:rPr>
              <a:t> Popular </a:t>
            </a:r>
            <a:r>
              <a:rPr lang="en-US" sz="3200" b="1" dirty="0">
                <a:latin typeface="Arial Rounded MT Bold" charset="0"/>
                <a:ea typeface="Arial Rounded MT Bold" charset="0"/>
                <a:cs typeface="Arial Rounded MT Bold" charset="0"/>
              </a:rPr>
              <a:t>welcome topics</a:t>
            </a:r>
            <a:r>
              <a:rPr lang="en-US" sz="3200" dirty="0">
                <a:latin typeface="Arial Rounded MT Bold" charset="0"/>
                <a:ea typeface="Arial Rounded MT Bold" charset="0"/>
                <a:cs typeface="Arial Rounded MT Bold" charset="0"/>
              </a:rPr>
              <a:t> include the weather, sports (particularly Australian Football AFL in Victoria, and National Rugby League NRL in New South Wales and Queensland). Anything related to Australia in a positive way is a good conversation starter.</a:t>
            </a:r>
          </a:p>
          <a:p>
            <a:pPr marL="0" indent="0">
              <a:buNone/>
            </a:pPr>
            <a:r>
              <a:rPr lang="en-US" sz="3200" dirty="0">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1533491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5904656"/>
          </a:xfrm>
        </p:spPr>
        <p:txBody>
          <a:bodyPr>
            <a:normAutofit/>
          </a:bodyPr>
          <a:lstStyle/>
          <a:p>
            <a:r>
              <a:rPr lang="en-US" sz="3200" b="1" dirty="0">
                <a:latin typeface="Arial Rounded MT Bold" charset="0"/>
                <a:ea typeface="Arial Rounded MT Bold" charset="0"/>
                <a:cs typeface="Arial Rounded MT Bold" charset="0"/>
              </a:rPr>
              <a:t>Topics to avoid</a:t>
            </a:r>
            <a:r>
              <a:rPr lang="en-US" sz="3200" dirty="0">
                <a:latin typeface="Arial Rounded MT Bold" charset="0"/>
                <a:ea typeface="Arial Rounded MT Bold" charset="0"/>
                <a:cs typeface="Arial Rounded MT Bold" charset="0"/>
              </a:rPr>
              <a:t> though are religion, politics and sex - unless the Australian counterpart brings it up</a:t>
            </a:r>
            <a:r>
              <a:rPr lang="en-US" sz="3200" dirty="0" smtClean="0">
                <a:latin typeface="Arial Rounded MT Bold" charset="0"/>
                <a:ea typeface="Arial Rounded MT Bold" charset="0"/>
                <a:cs typeface="Arial Rounded MT Bold" charset="0"/>
              </a:rPr>
              <a:t>.</a:t>
            </a:r>
          </a:p>
          <a:p>
            <a:endParaRPr lang="en-US" sz="3200" dirty="0" smtClean="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 </a:t>
            </a:r>
            <a:r>
              <a:rPr lang="en-US" sz="3200" dirty="0">
                <a:latin typeface="Arial Rounded MT Bold" charset="0"/>
                <a:ea typeface="Arial Rounded MT Bold" charset="0"/>
                <a:cs typeface="Arial Rounded MT Bold" charset="0"/>
              </a:rPr>
              <a:t>Do not get into immigration and aboriginal issues no matter how curious you are. </a:t>
            </a:r>
            <a:endParaRPr lang="en-US" sz="3200" dirty="0" smtClean="0">
              <a:latin typeface="Arial Rounded MT Bold" charset="0"/>
              <a:ea typeface="Arial Rounded MT Bold" charset="0"/>
              <a:cs typeface="Arial Rounded MT Bold" charset="0"/>
            </a:endParaRPr>
          </a:p>
          <a:p>
            <a:endParaRPr lang="en-US" sz="3200" dirty="0" smtClean="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Also</a:t>
            </a:r>
            <a:r>
              <a:rPr lang="en-US" sz="3200" dirty="0">
                <a:latin typeface="Arial Rounded MT Bold" charset="0"/>
                <a:ea typeface="Arial Rounded MT Bold" charset="0"/>
                <a:cs typeface="Arial Rounded MT Bold" charset="0"/>
              </a:rPr>
              <a:t>, comments on accents will not be welcome, as they often distinguish social classes</a:t>
            </a:r>
            <a:endParaRPr lang="en-US" sz="3200" dirty="0"/>
          </a:p>
        </p:txBody>
      </p:sp>
    </p:spTree>
    <p:extLst>
      <p:ext uri="{BB962C8B-B14F-4D97-AF65-F5344CB8AC3E}">
        <p14:creationId xmlns:p14="http://schemas.microsoft.com/office/powerpoint/2010/main" val="1868570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06680" cy="504056"/>
          </a:xfrm>
          <a:solidFill>
            <a:srgbClr val="FF0000"/>
          </a:solidFill>
        </p:spPr>
        <p:txBody>
          <a:bodyPr>
            <a:normAutofit fontScale="90000"/>
          </a:bodyPr>
          <a:lstStyle/>
          <a:p>
            <a:r>
              <a:rPr lang="en-US" b="1" dirty="0" smtClean="0">
                <a:latin typeface="Arial Rounded MT Bold" charset="0"/>
                <a:ea typeface="Arial Rounded MT Bold" charset="0"/>
                <a:cs typeface="Arial Rounded MT Bold" charset="0"/>
              </a:rPr>
              <a:t>cuisine</a:t>
            </a:r>
            <a:endParaRPr lang="en-US" b="1" dirty="0">
              <a:latin typeface="Arial Rounded MT Bold" charset="0"/>
              <a:ea typeface="Arial Rounded MT Bold" charset="0"/>
              <a:cs typeface="Arial Rounded MT Bold" charset="0"/>
            </a:endParaRPr>
          </a:p>
        </p:txBody>
      </p:sp>
      <p:sp>
        <p:nvSpPr>
          <p:cNvPr id="3" name="Content Placeholder 2"/>
          <p:cNvSpPr>
            <a:spLocks noGrp="1"/>
          </p:cNvSpPr>
          <p:nvPr>
            <p:ph idx="1"/>
          </p:nvPr>
        </p:nvSpPr>
        <p:spPr>
          <a:xfrm>
            <a:off x="108520" y="764704"/>
            <a:ext cx="9144000" cy="5551512"/>
          </a:xfrm>
        </p:spPr>
        <p:txBody>
          <a:bodyPr>
            <a:noAutofit/>
          </a:bodyPr>
          <a:lstStyle/>
          <a:p>
            <a:pPr marL="0" indent="0"/>
            <a:r>
              <a:rPr lang="en-US" sz="3000" dirty="0" smtClean="0">
                <a:latin typeface="Arial Rounded MT Bold" charset="0"/>
                <a:ea typeface="Arial Rounded MT Bold" charset="0"/>
                <a:cs typeface="Arial Rounded MT Bold" charset="0"/>
              </a:rPr>
              <a:t>Australian </a:t>
            </a:r>
            <a:r>
              <a:rPr lang="en-US" sz="3000" dirty="0">
                <a:latin typeface="Arial Rounded MT Bold" charset="0"/>
                <a:ea typeface="Arial Rounded MT Bold" charset="0"/>
                <a:cs typeface="Arial Rounded MT Bold" charset="0"/>
              </a:rPr>
              <a:t>cuisine has been </a:t>
            </a:r>
            <a:r>
              <a:rPr lang="en-US" sz="3000" dirty="0" smtClean="0">
                <a:latin typeface="Arial Rounded MT Bold" charset="0"/>
                <a:ea typeface="Arial Rounded MT Bold" charset="0"/>
                <a:cs typeface="Arial Rounded MT Bold" charset="0"/>
              </a:rPr>
              <a:t>influenced </a:t>
            </a:r>
            <a:r>
              <a:rPr lang="en-US" sz="3000" dirty="0">
                <a:latin typeface="Arial Rounded MT Bold" charset="0"/>
                <a:ea typeface="Arial Rounded MT Bold" charset="0"/>
                <a:cs typeface="Arial Rounded MT Bold" charset="0"/>
              </a:rPr>
              <a:t>by that of the British and Irish given that the island was a British Colony. </a:t>
            </a:r>
            <a:endParaRPr lang="en-US" sz="3000" dirty="0" smtClean="0">
              <a:latin typeface="Arial Rounded MT Bold" charset="0"/>
              <a:ea typeface="Arial Rounded MT Bold" charset="0"/>
              <a:cs typeface="Arial Rounded MT Bold" charset="0"/>
            </a:endParaRPr>
          </a:p>
          <a:p>
            <a:pPr marL="0" indent="0"/>
            <a:r>
              <a:rPr lang="en-US" sz="3000" dirty="0" smtClean="0">
                <a:latin typeface="Arial Rounded MT Bold" charset="0"/>
                <a:ea typeface="Arial Rounded MT Bold" charset="0"/>
                <a:cs typeface="Arial Rounded MT Bold" charset="0"/>
              </a:rPr>
              <a:t>However</a:t>
            </a:r>
            <a:r>
              <a:rPr lang="en-US" sz="3000" dirty="0">
                <a:latin typeface="Arial Rounded MT Bold" charset="0"/>
                <a:ea typeface="Arial Rounded MT Bold" charset="0"/>
                <a:cs typeface="Arial Rounded MT Bold" charset="0"/>
              </a:rPr>
              <a:t>, derived from its aboriginal hunter gatherer traditions, indigenous Australian cuisine based on Kangaroo, Emu, and crocodile meat is also popular in the country. </a:t>
            </a:r>
            <a:endParaRPr lang="en-US" sz="3000" dirty="0" smtClean="0">
              <a:latin typeface="Arial Rounded MT Bold" charset="0"/>
              <a:ea typeface="Arial Rounded MT Bold" charset="0"/>
              <a:cs typeface="Arial Rounded MT Bold" charset="0"/>
            </a:endParaRPr>
          </a:p>
          <a:p>
            <a:pPr marL="0" indent="0"/>
            <a:r>
              <a:rPr lang="en-US" sz="3000" dirty="0" smtClean="0">
                <a:latin typeface="Arial Rounded MT Bold" charset="0"/>
                <a:ea typeface="Arial Rounded MT Bold" charset="0"/>
                <a:cs typeface="Arial Rounded MT Bold" charset="0"/>
              </a:rPr>
              <a:t>On </a:t>
            </a:r>
            <a:r>
              <a:rPr lang="en-US" sz="3000" dirty="0">
                <a:latin typeface="Arial Rounded MT Bold" charset="0"/>
                <a:ea typeface="Arial Rounded MT Bold" charset="0"/>
                <a:cs typeface="Arial Rounded MT Bold" charset="0"/>
              </a:rPr>
              <a:t>the other hand, the nation’s multi-cultural immigration population has ensured a wide range of multi-ethnic foods as well as fusion cuisine. Roast dinners, meat pies, and fish and chips, are some of the country’s most popular meals.</a:t>
            </a:r>
          </a:p>
          <a:p>
            <a:endParaRPr lang="en-US" sz="3200" dirty="0"/>
          </a:p>
        </p:txBody>
      </p:sp>
    </p:spTree>
    <p:extLst>
      <p:ext uri="{BB962C8B-B14F-4D97-AF65-F5344CB8AC3E}">
        <p14:creationId xmlns:p14="http://schemas.microsoft.com/office/powerpoint/2010/main" val="757058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884"/>
            <a:ext cx="8062664" cy="656812"/>
          </a:xfrm>
          <a:solidFill>
            <a:srgbClr val="FF0000"/>
          </a:solidFill>
        </p:spPr>
        <p:txBody>
          <a:bodyPr>
            <a:normAutofit/>
          </a:bodyPr>
          <a:lstStyle/>
          <a:p>
            <a:r>
              <a:rPr lang="en-US" sz="4000" b="1" smtClean="0">
                <a:latin typeface="Arial Rounded MT Bold" charset="0"/>
                <a:ea typeface="Arial Rounded MT Bold" charset="0"/>
                <a:cs typeface="Arial Rounded MT Bold" charset="0"/>
              </a:rPr>
              <a:t>cuisine</a:t>
            </a:r>
            <a:endParaRPr lang="en-US" sz="4000" b="1" dirty="0">
              <a:latin typeface="Arial Rounded MT Bold" charset="0"/>
              <a:ea typeface="Arial Rounded MT Bold" charset="0"/>
              <a:cs typeface="Arial Rounded MT Bold" charset="0"/>
            </a:endParaRPr>
          </a:p>
        </p:txBody>
      </p:sp>
      <p:sp>
        <p:nvSpPr>
          <p:cNvPr id="3" name="Content Placeholder 2"/>
          <p:cNvSpPr>
            <a:spLocks noGrp="1"/>
          </p:cNvSpPr>
          <p:nvPr>
            <p:ph idx="1"/>
          </p:nvPr>
        </p:nvSpPr>
        <p:spPr>
          <a:xfrm>
            <a:off x="179512" y="692696"/>
            <a:ext cx="8784976" cy="5479504"/>
          </a:xfrm>
        </p:spPr>
        <p:txBody>
          <a:bodyPr>
            <a:normAutofit/>
          </a:bodyPr>
          <a:lstStyle/>
          <a:p>
            <a:r>
              <a:rPr lang="en-US" sz="3200" dirty="0" smtClean="0">
                <a:latin typeface="Arial Rounded MT Bold" charset="0"/>
                <a:ea typeface="Arial Rounded MT Bold" charset="0"/>
                <a:cs typeface="Arial Rounded MT Bold" charset="0"/>
              </a:rPr>
              <a:t>The </a:t>
            </a:r>
            <a:r>
              <a:rPr lang="en-US" sz="3200" dirty="0">
                <a:latin typeface="Arial Rounded MT Bold" charset="0"/>
                <a:ea typeface="Arial Rounded MT Bold" charset="0"/>
                <a:cs typeface="Arial Rounded MT Bold" charset="0"/>
              </a:rPr>
              <a:t>barbecue, also '</a:t>
            </a:r>
            <a:r>
              <a:rPr lang="en-US" sz="3200" dirty="0" err="1">
                <a:latin typeface="Arial Rounded MT Bold" charset="0"/>
                <a:ea typeface="Arial Rounded MT Bold" charset="0"/>
                <a:cs typeface="Arial Rounded MT Bold" charset="0"/>
              </a:rPr>
              <a:t>barbie</a:t>
            </a:r>
            <a:r>
              <a:rPr lang="en-US" sz="3200" dirty="0">
                <a:latin typeface="Arial Rounded MT Bold" charset="0"/>
                <a:ea typeface="Arial Rounded MT Bold" charset="0"/>
                <a:cs typeface="Arial Rounded MT Bold" charset="0"/>
              </a:rPr>
              <a:t>', in Australia is a way for Aussies to </a:t>
            </a:r>
            <a:r>
              <a:rPr lang="en-US" sz="3200" dirty="0" smtClean="0">
                <a:latin typeface="Arial Rounded MT Bold" charset="0"/>
                <a:ea typeface="Arial Rounded MT Bold" charset="0"/>
                <a:cs typeface="Arial Rounded MT Bold" charset="0"/>
              </a:rPr>
              <a:t>socialize </a:t>
            </a:r>
            <a:r>
              <a:rPr lang="en-US" sz="3200" dirty="0">
                <a:latin typeface="Arial Rounded MT Bold" charset="0"/>
                <a:ea typeface="Arial Rounded MT Bold" charset="0"/>
                <a:cs typeface="Arial Rounded MT Bold" charset="0"/>
              </a:rPr>
              <a:t>with friends and family and is probably so popular because of the fantastic weather all </a:t>
            </a:r>
            <a:r>
              <a:rPr lang="en-US" sz="3200" dirty="0" smtClean="0">
                <a:latin typeface="Arial Rounded MT Bold" charset="0"/>
                <a:ea typeface="Arial Rounded MT Bold" charset="0"/>
                <a:cs typeface="Arial Rounded MT Bold" charset="0"/>
              </a:rPr>
              <a:t>year. </a:t>
            </a:r>
          </a:p>
          <a:p>
            <a:r>
              <a:rPr lang="en-US" sz="3200" dirty="0" smtClean="0">
                <a:latin typeface="Arial Rounded MT Bold" charset="0"/>
                <a:ea typeface="Arial Rounded MT Bold" charset="0"/>
                <a:cs typeface="Arial Rounded MT Bold" charset="0"/>
              </a:rPr>
              <a:t>A </a:t>
            </a:r>
            <a:r>
              <a:rPr lang="en-US" sz="3200" dirty="0">
                <a:latin typeface="Arial Rounded MT Bold" charset="0"/>
                <a:ea typeface="Arial Rounded MT Bold" charset="0"/>
                <a:cs typeface="Arial Rounded MT Bold" charset="0"/>
              </a:rPr>
              <a:t>typical Aussie barbecue is with sausages, burgers, steak, fresh seafood, bread and tomato or barbecue sauce, they sometimes include salad but it's mainly about the meat and fish </a:t>
            </a:r>
            <a:endParaRPr lang="en-US" sz="3200" dirty="0" smtClean="0">
              <a:latin typeface="Arial Rounded MT Bold" charset="0"/>
              <a:ea typeface="Arial Rounded MT Bold" charset="0"/>
              <a:cs typeface="Arial Rounded MT Bold" charset="0"/>
            </a:endParaRPr>
          </a:p>
        </p:txBody>
      </p:sp>
      <p:pic>
        <p:nvPicPr>
          <p:cNvPr id="2050" name="Picture 2"/>
          <p:cNvPicPr>
            <a:picLocks noChangeAspect="1" noChangeArrowheads="1"/>
          </p:cNvPicPr>
          <p:nvPr/>
        </p:nvPicPr>
        <p:blipFill>
          <a:blip r:embed="rId2" cstate="print"/>
          <a:srcRect/>
          <a:stretch>
            <a:fillRect/>
          </a:stretch>
        </p:blipFill>
        <p:spPr bwMode="auto">
          <a:xfrm>
            <a:off x="971600" y="4904183"/>
            <a:ext cx="3168352" cy="195381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860032" y="4864107"/>
            <a:ext cx="3600400" cy="2021277"/>
          </a:xfrm>
          <a:prstGeom prst="rect">
            <a:avLst/>
          </a:prstGeom>
          <a:noFill/>
          <a:ln w="9525">
            <a:noFill/>
            <a:miter lim="800000"/>
            <a:headEnd/>
            <a:tailEnd/>
          </a:ln>
        </p:spPr>
      </p:pic>
    </p:spTree>
    <p:extLst>
      <p:ext uri="{BB962C8B-B14F-4D97-AF65-F5344CB8AC3E}">
        <p14:creationId xmlns:p14="http://schemas.microsoft.com/office/powerpoint/2010/main" val="1198703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8892480" cy="5911552"/>
          </a:xfrm>
        </p:spPr>
        <p:txBody>
          <a:bodyPr/>
          <a:lstStyle/>
          <a:p>
            <a:r>
              <a:rPr lang="en-US" sz="3200" dirty="0">
                <a:latin typeface="Arial Rounded MT Bold" charset="0"/>
                <a:ea typeface="Arial Rounded MT Bold" charset="0"/>
                <a:cs typeface="Arial Rounded MT Bold" charset="0"/>
              </a:rPr>
              <a:t>Vegemite is a dark brown paste made from various vegetables, yeast extract and spice additives. The most popular way to eat it is on bread or toast with butter</a:t>
            </a:r>
            <a:r>
              <a:rPr lang="en-US" sz="3200" dirty="0" smtClean="0">
                <a:latin typeface="Arial Rounded MT Bold" charset="0"/>
                <a:ea typeface="Arial Rounded MT Bold" charset="0"/>
                <a:cs typeface="Arial Rounded MT Bold" charset="0"/>
              </a:rPr>
              <a:t>.</a:t>
            </a:r>
          </a:p>
          <a:p>
            <a:endParaRPr lang="en-US" sz="3200" dirty="0">
              <a:latin typeface="Arial Rounded MT Bold" charset="0"/>
              <a:ea typeface="Arial Rounded MT Bold" charset="0"/>
              <a:cs typeface="Arial Rounded MT Bold" charset="0"/>
            </a:endParaRPr>
          </a:p>
          <a:p>
            <a:endParaRPr lang="en-US" sz="3200" dirty="0" smtClean="0">
              <a:latin typeface="Arial Rounded MT Bold" charset="0"/>
              <a:ea typeface="Arial Rounded MT Bold" charset="0"/>
              <a:cs typeface="Arial Rounded MT Bold" charset="0"/>
            </a:endParaRPr>
          </a:p>
          <a:p>
            <a:endParaRPr lang="en-US" sz="3200" dirty="0">
              <a:latin typeface="Arial Rounded MT Bold" charset="0"/>
              <a:ea typeface="Arial Rounded MT Bold" charset="0"/>
              <a:cs typeface="Arial Rounded MT Bold" charset="0"/>
            </a:endParaRPr>
          </a:p>
          <a:p>
            <a:r>
              <a:rPr lang="en-US" sz="3200" dirty="0">
                <a:latin typeface="Arial Rounded MT Bold" charset="0"/>
                <a:ea typeface="Arial Rounded MT Bold" charset="0"/>
                <a:cs typeface="Arial Rounded MT Bold" charset="0"/>
              </a:rPr>
              <a:t>Pies are a popular snack to eat on the go and almost every corner shop, bakery and supermarket will have a display case with lots of hot meaty pies to choose</a:t>
            </a:r>
          </a:p>
          <a:p>
            <a:endParaRPr lang="en-US" dirty="0"/>
          </a:p>
        </p:txBody>
      </p:sp>
      <p:pic>
        <p:nvPicPr>
          <p:cNvPr id="4" name="Picture 3"/>
          <p:cNvPicPr>
            <a:picLocks noChangeAspect="1"/>
          </p:cNvPicPr>
          <p:nvPr/>
        </p:nvPicPr>
        <p:blipFill>
          <a:blip r:embed="rId2" cstate="print"/>
          <a:stretch>
            <a:fillRect/>
          </a:stretch>
        </p:blipFill>
        <p:spPr>
          <a:xfrm>
            <a:off x="6546206" y="5301208"/>
            <a:ext cx="1886129" cy="1412776"/>
          </a:xfrm>
          <a:prstGeom prst="rect">
            <a:avLst/>
          </a:prstGeom>
        </p:spPr>
      </p:pic>
      <p:pic>
        <p:nvPicPr>
          <p:cNvPr id="5" name="Picture 4"/>
          <p:cNvPicPr>
            <a:picLocks noChangeAspect="1"/>
          </p:cNvPicPr>
          <p:nvPr/>
        </p:nvPicPr>
        <p:blipFill>
          <a:blip r:embed="rId3" cstate="print"/>
          <a:stretch>
            <a:fillRect/>
          </a:stretch>
        </p:blipFill>
        <p:spPr>
          <a:xfrm>
            <a:off x="6156176" y="1726613"/>
            <a:ext cx="1475482" cy="2122485"/>
          </a:xfrm>
          <a:prstGeom prst="rect">
            <a:avLst/>
          </a:prstGeom>
        </p:spPr>
      </p:pic>
    </p:spTree>
    <p:extLst>
      <p:ext uri="{BB962C8B-B14F-4D97-AF65-F5344CB8AC3E}">
        <p14:creationId xmlns:p14="http://schemas.microsoft.com/office/powerpoint/2010/main" val="210147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856984" cy="5767536"/>
          </a:xfrm>
        </p:spPr>
        <p:txBody>
          <a:bodyPr/>
          <a:lstStyle/>
          <a:p>
            <a:r>
              <a:rPr lang="en-US" sz="3200" dirty="0">
                <a:latin typeface="Arial Rounded MT Bold" charset="0"/>
                <a:ea typeface="Arial Rounded MT Bold" charset="0"/>
                <a:cs typeface="Arial Rounded MT Bold" charset="0"/>
              </a:rPr>
              <a:t>Australia is home to one of the world’s oldest living cultures, with Aboriginal communities established nearly 60,000 years before European settlement. </a:t>
            </a:r>
            <a:endParaRPr lang="en-US" sz="3200" dirty="0" smtClean="0">
              <a:latin typeface="Arial Rounded MT Bold" charset="0"/>
              <a:ea typeface="Arial Rounded MT Bold" charset="0"/>
              <a:cs typeface="Arial Rounded MT Bold" charset="0"/>
            </a:endParaRPr>
          </a:p>
          <a:p>
            <a:r>
              <a:rPr lang="en-US" sz="3200" dirty="0" smtClean="0">
                <a:latin typeface="Arial Rounded MT Bold" charset="0"/>
                <a:ea typeface="Arial Rounded MT Bold" charset="0"/>
                <a:cs typeface="Arial Rounded MT Bold" charset="0"/>
              </a:rPr>
              <a:t>Today</a:t>
            </a:r>
            <a:r>
              <a:rPr lang="en-US" sz="3200" dirty="0">
                <a:latin typeface="Arial Rounded MT Bold" charset="0"/>
                <a:ea typeface="Arial Rounded MT Bold" charset="0"/>
                <a:cs typeface="Arial Rounded MT Bold" charset="0"/>
              </a:rPr>
              <a:t>, Australia is </a:t>
            </a:r>
            <a:r>
              <a:rPr lang="en-US" sz="3200" dirty="0" smtClean="0">
                <a:latin typeface="Arial Rounded MT Bold" charset="0"/>
                <a:ea typeface="Arial Rounded MT Bold" charset="0"/>
                <a:cs typeface="Arial Rounded MT Bold" charset="0"/>
              </a:rPr>
              <a:t>one of </a:t>
            </a:r>
            <a:r>
              <a:rPr lang="en-US" sz="3200" dirty="0">
                <a:latin typeface="Arial Rounded MT Bold" charset="0"/>
                <a:ea typeface="Arial Rounded MT Bold" charset="0"/>
                <a:cs typeface="Arial Rounded MT Bold" charset="0"/>
              </a:rPr>
              <a:t>the world’s most multicultural countries, rich in Indigenous and immigrant </a:t>
            </a:r>
            <a:r>
              <a:rPr lang="en-US" sz="3200" dirty="0" smtClean="0">
                <a:latin typeface="Arial Rounded MT Bold" charset="0"/>
                <a:ea typeface="Arial Rounded MT Bold" charset="0"/>
                <a:cs typeface="Arial Rounded MT Bold" charset="0"/>
              </a:rPr>
              <a:t>cultures. </a:t>
            </a:r>
            <a:endParaRPr lang="en-US" sz="3200" dirty="0">
              <a:latin typeface="Arial Rounded MT Bold" charset="0"/>
              <a:ea typeface="Arial Rounded MT Bold" charset="0"/>
              <a:cs typeface="Arial Rounded MT Bold" charset="0"/>
            </a:endParaRPr>
          </a:p>
          <a:p>
            <a:endParaRPr lang="en-US" dirty="0"/>
          </a:p>
        </p:txBody>
      </p:sp>
      <p:pic>
        <p:nvPicPr>
          <p:cNvPr id="4" name="Picture 3"/>
          <p:cNvPicPr>
            <a:picLocks noChangeAspect="1"/>
          </p:cNvPicPr>
          <p:nvPr/>
        </p:nvPicPr>
        <p:blipFill>
          <a:blip r:embed="rId2" cstate="print"/>
          <a:stretch>
            <a:fillRect/>
          </a:stretch>
        </p:blipFill>
        <p:spPr>
          <a:xfrm>
            <a:off x="539552" y="3933056"/>
            <a:ext cx="3505200" cy="2685542"/>
          </a:xfrm>
          <a:prstGeom prst="rect">
            <a:avLst/>
          </a:prstGeom>
        </p:spPr>
      </p:pic>
      <p:pic>
        <p:nvPicPr>
          <p:cNvPr id="5" name="Picture 4"/>
          <p:cNvPicPr>
            <a:picLocks noChangeAspect="1"/>
          </p:cNvPicPr>
          <p:nvPr/>
        </p:nvPicPr>
        <p:blipFill>
          <a:blip r:embed="rId3" cstate="print"/>
          <a:stretch>
            <a:fillRect/>
          </a:stretch>
        </p:blipFill>
        <p:spPr>
          <a:xfrm>
            <a:off x="4572000" y="3933056"/>
            <a:ext cx="4139952" cy="2758952"/>
          </a:xfrm>
          <a:prstGeom prst="rect">
            <a:avLst/>
          </a:prstGeom>
        </p:spPr>
      </p:pic>
    </p:spTree>
    <p:extLst>
      <p:ext uri="{BB962C8B-B14F-4D97-AF65-F5344CB8AC3E}">
        <p14:creationId xmlns:p14="http://schemas.microsoft.com/office/powerpoint/2010/main" val="764548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4970"/>
            <a:ext cx="8640960" cy="5337229"/>
          </a:xfrm>
        </p:spPr>
        <p:txBody>
          <a:bodyPr>
            <a:noAutofit/>
          </a:bodyPr>
          <a:lstStyle/>
          <a:p>
            <a:r>
              <a:rPr lang="en-US" sz="3200" dirty="0" smtClean="0">
                <a:latin typeface="Arial Rounded MT Bold" charset="0"/>
                <a:ea typeface="Arial Rounded MT Bold" charset="0"/>
                <a:cs typeface="Arial Rounded MT Bold" charset="0"/>
              </a:rPr>
              <a:t>The </a:t>
            </a:r>
            <a:r>
              <a:rPr lang="en-US" sz="3200" dirty="0">
                <a:latin typeface="Arial Rounded MT Bold" charset="0"/>
                <a:ea typeface="Arial Rounded MT Bold" charset="0"/>
                <a:cs typeface="Arial Rounded MT Bold" charset="0"/>
              </a:rPr>
              <a:t>main religion in Australia is </a:t>
            </a:r>
            <a:r>
              <a:rPr lang="en-US" sz="3200" dirty="0" smtClean="0">
                <a:solidFill>
                  <a:srgbClr val="FF0000"/>
                </a:solidFill>
                <a:latin typeface="Arial Rounded MT Bold" charset="0"/>
                <a:ea typeface="Arial Rounded MT Bold" charset="0"/>
                <a:cs typeface="Arial Rounded MT Bold" charset="0"/>
              </a:rPr>
              <a:t>Christianity</a:t>
            </a:r>
            <a:r>
              <a:rPr lang="en-US" sz="3200" dirty="0">
                <a:latin typeface="Arial Rounded MT Bold" charset="0"/>
                <a:ea typeface="Arial Rounded MT Bold" charset="0"/>
                <a:cs typeface="Arial Rounded MT Bold" charset="0"/>
              </a:rPr>
              <a:t>, comprising of Protestants, Catholics, Eastern Orthodox and other Christian sects, however the country also has Buddhists, Muslims and followers of other unspecified religions.</a:t>
            </a:r>
          </a:p>
          <a:p>
            <a:pPr>
              <a:buNone/>
            </a:pPr>
            <a:endParaRPr lang="en-US" sz="3200" dirty="0">
              <a:latin typeface="Arial Rounded MT Bold" charset="0"/>
              <a:ea typeface="Arial Rounded MT Bold" charset="0"/>
              <a:cs typeface="Arial Rounded MT Bold" charset="0"/>
            </a:endParaRPr>
          </a:p>
          <a:p>
            <a:r>
              <a:rPr lang="en-US" sz="3200" dirty="0">
                <a:latin typeface="Arial Rounded MT Bold" charset="0"/>
                <a:ea typeface="Arial Rounded MT Bold" charset="0"/>
                <a:cs typeface="Arial Rounded MT Bold" charset="0"/>
              </a:rPr>
              <a:t>Ethnic groups living in Australia include whites, Asians, aboriginals and others.</a:t>
            </a:r>
          </a:p>
          <a:p>
            <a:endParaRPr lang="en-US" sz="3200" dirty="0">
              <a:latin typeface="Arial Rounded MT Bold" charset="0"/>
              <a:ea typeface="Arial Rounded MT Bold" charset="0"/>
              <a:cs typeface="Arial Rounded MT Bold" charset="0"/>
            </a:endParaRPr>
          </a:p>
        </p:txBody>
      </p:sp>
      <p:sp>
        <p:nvSpPr>
          <p:cNvPr id="4" name="TextBox 3"/>
          <p:cNvSpPr txBox="1"/>
          <p:nvPr/>
        </p:nvSpPr>
        <p:spPr>
          <a:xfrm>
            <a:off x="251520" y="188640"/>
            <a:ext cx="8280920" cy="646331"/>
          </a:xfrm>
          <a:prstGeom prst="rect">
            <a:avLst/>
          </a:prstGeom>
          <a:solidFill>
            <a:srgbClr val="FFC000"/>
          </a:solidFill>
        </p:spPr>
        <p:txBody>
          <a:bodyPr wrap="square" rtlCol="0">
            <a:spAutoFit/>
          </a:bodyPr>
          <a:lstStyle/>
          <a:p>
            <a:r>
              <a:rPr lang="en-US" sz="3600" smtClean="0">
                <a:latin typeface="Arial Rounded MT Bold" charset="0"/>
                <a:ea typeface="Arial Rounded MT Bold" charset="0"/>
                <a:cs typeface="Arial Rounded MT Bold" charset="0"/>
              </a:rPr>
              <a:t>Religion</a:t>
            </a:r>
            <a:endParaRPr lang="en-US" sz="360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1052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0"/>
            <a:ext cx="8784976" cy="3861048"/>
          </a:xfrm>
          <a:solidFill>
            <a:schemeClr val="bg1"/>
          </a:solidFill>
        </p:spPr>
        <p:txBody>
          <a:bodyPr>
            <a:normAutofit fontScale="92500"/>
          </a:bodyPr>
          <a:lstStyle/>
          <a:p>
            <a:endParaRPr lang="en-US" sz="3500" dirty="0" smtClean="0">
              <a:latin typeface="Arial Rounded MT Bold" charset="0"/>
              <a:ea typeface="Arial Rounded MT Bold" charset="0"/>
              <a:cs typeface="Arial Rounded MT Bold" charset="0"/>
            </a:endParaRPr>
          </a:p>
          <a:p>
            <a:r>
              <a:rPr lang="en-US" sz="3500" dirty="0" smtClean="0">
                <a:latin typeface="Arial Rounded MT Bold" charset="0"/>
                <a:ea typeface="Arial Rounded MT Bold" charset="0"/>
                <a:cs typeface="Arial Rounded MT Bold" charset="0"/>
              </a:rPr>
              <a:t>The </a:t>
            </a:r>
            <a:r>
              <a:rPr lang="en-US" sz="3500" dirty="0">
                <a:latin typeface="Arial Rounded MT Bold" charset="0"/>
                <a:ea typeface="Arial Rounded MT Bold" charset="0"/>
                <a:cs typeface="Arial Rounded MT Bold" charset="0"/>
              </a:rPr>
              <a:t>Commonwealth of Australia or Australia is </a:t>
            </a:r>
            <a:r>
              <a:rPr lang="en-US" sz="3500" dirty="0" smtClean="0">
                <a:latin typeface="Arial Rounded MT Bold" charset="0"/>
                <a:ea typeface="Arial Rounded MT Bold" charset="0"/>
                <a:cs typeface="Arial Rounded MT Bold" charset="0"/>
              </a:rPr>
              <a:t>a continent </a:t>
            </a:r>
            <a:r>
              <a:rPr lang="en-US" sz="3500" dirty="0">
                <a:latin typeface="Arial Rounded MT Bold" charset="0"/>
                <a:ea typeface="Arial Rounded MT Bold" charset="0"/>
                <a:cs typeface="Arial Rounded MT Bold" charset="0"/>
              </a:rPr>
              <a:t>by itself. The island nation is bound by the Indian and Pacific Oceans. Across the water its neighbors are Indonesia, Papua New Guinea and Timor </a:t>
            </a:r>
            <a:r>
              <a:rPr lang="en-US" sz="3500" dirty="0" err="1">
                <a:latin typeface="Arial Rounded MT Bold" charset="0"/>
                <a:ea typeface="Arial Rounded MT Bold" charset="0"/>
                <a:cs typeface="Arial Rounded MT Bold" charset="0"/>
              </a:rPr>
              <a:t>Leste</a:t>
            </a:r>
            <a:r>
              <a:rPr lang="en-US" sz="3500" dirty="0">
                <a:latin typeface="Arial Rounded MT Bold" charset="0"/>
                <a:ea typeface="Arial Rounded MT Bold" charset="0"/>
                <a:cs typeface="Arial Rounded MT Bold" charset="0"/>
              </a:rPr>
              <a:t> to the North, and New Zealand to the South east</a:t>
            </a:r>
            <a:r>
              <a:rPr lang="en-US" sz="3500" dirty="0">
                <a:latin typeface="Arial Rounded MT Bold" charset="0"/>
              </a:rPr>
              <a:t>.</a:t>
            </a:r>
          </a:p>
          <a:p>
            <a:endParaRPr lang="en-US" dirty="0">
              <a:latin typeface="Arial Rounded MT Bold" charset="0"/>
            </a:endParaRPr>
          </a:p>
        </p:txBody>
      </p:sp>
      <p:pic>
        <p:nvPicPr>
          <p:cNvPr id="4" name="Picture 3"/>
          <p:cNvPicPr>
            <a:picLocks noChangeAspect="1"/>
          </p:cNvPicPr>
          <p:nvPr/>
        </p:nvPicPr>
        <p:blipFill>
          <a:blip r:embed="rId2" cstate="print"/>
          <a:stretch>
            <a:fillRect/>
          </a:stretch>
        </p:blipFill>
        <p:spPr>
          <a:xfrm>
            <a:off x="2987824" y="3789040"/>
            <a:ext cx="4050208" cy="2946804"/>
          </a:xfrm>
          <a:prstGeom prst="rect">
            <a:avLst/>
          </a:prstGeom>
        </p:spPr>
      </p:pic>
    </p:spTree>
    <p:extLst>
      <p:ext uri="{BB962C8B-B14F-4D97-AF65-F5344CB8AC3E}">
        <p14:creationId xmlns:p14="http://schemas.microsoft.com/office/powerpoint/2010/main" val="1402799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8712968" cy="6858000"/>
          </a:xfrm>
          <a:noFill/>
        </p:spPr>
        <p:txBody>
          <a:bodyPr>
            <a:normAutofit/>
          </a:bodyPr>
          <a:lstStyle/>
          <a:p>
            <a:pPr marL="0" indent="0"/>
            <a:r>
              <a:rPr lang="en-US" sz="3200" dirty="0" smtClean="0">
                <a:latin typeface="Arial Rounded MT Bold" charset="0"/>
                <a:ea typeface="Arial Rounded MT Bold" charset="0"/>
                <a:cs typeface="Arial Rounded MT Bold" charset="0"/>
              </a:rPr>
              <a:t> It </a:t>
            </a:r>
            <a:r>
              <a:rPr lang="en-US" sz="3200" dirty="0">
                <a:latin typeface="Arial Rounded MT Bold" charset="0"/>
                <a:ea typeface="Arial Rounded MT Bold" charset="0"/>
                <a:cs typeface="Arial Rounded MT Bold" charset="0"/>
              </a:rPr>
              <a:t>is the world's smallest continent and the sixth-largest </a:t>
            </a:r>
            <a:r>
              <a:rPr lang="en-US" sz="3200" dirty="0" smtClean="0">
                <a:latin typeface="Arial Rounded MT Bold" charset="0"/>
                <a:ea typeface="Arial Rounded MT Bold" charset="0"/>
                <a:cs typeface="Arial Rounded MT Bold" charset="0"/>
              </a:rPr>
              <a:t>country (after </a:t>
            </a:r>
            <a:r>
              <a:rPr lang="en-US" sz="3200" dirty="0">
                <a:latin typeface="Arial Rounded MT Bold" charset="0"/>
                <a:ea typeface="Arial Rounded MT Bold" charset="0"/>
                <a:cs typeface="Arial Rounded MT Bold" charset="0"/>
              </a:rPr>
              <a:t>Russia, Canada, China, the USA, and </a:t>
            </a:r>
            <a:r>
              <a:rPr lang="en-US" sz="3200" dirty="0" smtClean="0">
                <a:latin typeface="Arial Rounded MT Bold" charset="0"/>
                <a:ea typeface="Arial Rounded MT Bold" charset="0"/>
                <a:cs typeface="Arial Rounded MT Bold" charset="0"/>
              </a:rPr>
              <a:t>Brazil)</a:t>
            </a:r>
          </a:p>
          <a:p>
            <a:pPr marL="0" indent="0"/>
            <a:r>
              <a:rPr lang="en-US" sz="3200" dirty="0" smtClean="0">
                <a:latin typeface="Arial Rounded MT Bold" charset="0"/>
                <a:ea typeface="Arial Rounded MT Bold" charset="0"/>
                <a:cs typeface="Arial Rounded MT Bold" charset="0"/>
              </a:rPr>
              <a:t> The</a:t>
            </a:r>
            <a:r>
              <a:rPr lang="en-US" sz="3200" dirty="0">
                <a:latin typeface="Arial Rounded MT Bold" charset="0"/>
                <a:ea typeface="Arial Rounded MT Bold" charset="0"/>
                <a:cs typeface="Arial Rounded MT Bold" charset="0"/>
              </a:rPr>
              <a:t> country is divided into six states and two </a:t>
            </a:r>
            <a:r>
              <a:rPr lang="en-US" sz="3200" dirty="0" smtClean="0">
                <a:latin typeface="Arial Rounded MT Bold" charset="0"/>
                <a:ea typeface="Arial Rounded MT Bold" charset="0"/>
                <a:cs typeface="Arial Rounded MT Bold" charset="0"/>
              </a:rPr>
              <a:t>inland territories.</a:t>
            </a:r>
          </a:p>
          <a:p>
            <a:pPr marL="0" indent="0">
              <a:buNone/>
            </a:pPr>
            <a:endParaRPr lang="en-US" sz="3200" dirty="0" smtClean="0">
              <a:latin typeface="Arial Rounded MT Bold" charset="0"/>
              <a:ea typeface="Arial Rounded MT Bold" charset="0"/>
              <a:cs typeface="Arial Rounded MT Bold"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1" y="2402886"/>
            <a:ext cx="5688633" cy="426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9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06680" cy="836712"/>
          </a:xfrm>
          <a:solidFill>
            <a:srgbClr val="00B0F0"/>
          </a:solidFill>
        </p:spPr>
        <p:txBody>
          <a:bodyPr/>
          <a:lstStyle/>
          <a:p>
            <a:r>
              <a:rPr lang="en-US" dirty="0" smtClean="0"/>
              <a:t>State and territories</a:t>
            </a:r>
            <a:endParaRPr lang="en-US" dirty="0"/>
          </a:p>
        </p:txBody>
      </p:sp>
      <p:sp>
        <p:nvSpPr>
          <p:cNvPr id="3" name="Content Placeholder 2"/>
          <p:cNvSpPr>
            <a:spLocks noGrp="1"/>
          </p:cNvSpPr>
          <p:nvPr>
            <p:ph idx="1"/>
          </p:nvPr>
        </p:nvSpPr>
        <p:spPr>
          <a:xfrm>
            <a:off x="467544" y="1052736"/>
            <a:ext cx="7990656" cy="5119464"/>
          </a:xfrm>
        </p:spPr>
        <p:txBody>
          <a:bodyPr>
            <a:normAutofit/>
          </a:bodyPr>
          <a:lstStyle/>
          <a:p>
            <a:pPr>
              <a:buNone/>
            </a:pPr>
            <a:r>
              <a:rPr lang="en-US" sz="3200" b="1" dirty="0">
                <a:solidFill>
                  <a:srgbClr val="0070C0"/>
                </a:solidFill>
                <a:latin typeface="Arial Rounded MT Bold" charset="0"/>
                <a:ea typeface="Arial Rounded MT Bold" charset="0"/>
                <a:cs typeface="Arial Rounded MT Bold" charset="0"/>
              </a:rPr>
              <a:t>Australian Capital Territory (ACT)</a:t>
            </a:r>
          </a:p>
          <a:p>
            <a:pPr marL="0" indent="0"/>
            <a:r>
              <a:rPr lang="en-US" sz="3200" dirty="0" smtClean="0">
                <a:latin typeface="Arial Rounded MT Bold" charset="0"/>
                <a:ea typeface="Arial Rounded MT Bold" charset="0"/>
                <a:cs typeface="Arial Rounded MT Bold" charset="0"/>
              </a:rPr>
              <a:t> The</a:t>
            </a:r>
            <a:r>
              <a:rPr lang="en-US" sz="3200" dirty="0">
                <a:latin typeface="Arial Rounded MT Bold" charset="0"/>
                <a:ea typeface="Arial Rounded MT Bold" charset="0"/>
                <a:cs typeface="Arial Rounded MT Bold" charset="0"/>
              </a:rPr>
              <a:t> bounds the national capital of </a:t>
            </a:r>
            <a:r>
              <a:rPr lang="en-US" sz="3200" dirty="0">
                <a:solidFill>
                  <a:srgbClr val="FF0000"/>
                </a:solidFill>
                <a:latin typeface="Arial Rounded MT Bold" charset="0"/>
                <a:ea typeface="Arial Rounded MT Bold" charset="0"/>
                <a:cs typeface="Arial Rounded MT Bold" charset="0"/>
              </a:rPr>
              <a:t>Canberra</a:t>
            </a:r>
            <a:r>
              <a:rPr lang="en-US" sz="3200" dirty="0">
                <a:latin typeface="Arial Rounded MT Bold" charset="0"/>
                <a:ea typeface="Arial Rounded MT Bold" charset="0"/>
                <a:cs typeface="Arial Rounded MT Bold" charset="0"/>
              </a:rPr>
              <a:t> and is center of </a:t>
            </a:r>
            <a:r>
              <a:rPr lang="en-US" sz="3200" dirty="0" smtClean="0">
                <a:latin typeface="Arial Rounded MT Bold" charset="0"/>
                <a:ea typeface="Arial Rounded MT Bold" charset="0"/>
                <a:cs typeface="Arial Rounded MT Bold" charset="0"/>
              </a:rPr>
              <a:t>government.</a:t>
            </a:r>
          </a:p>
          <a:p>
            <a:pPr marL="0" indent="0"/>
            <a:r>
              <a:rPr lang="en-US" sz="3200" dirty="0" smtClean="0">
                <a:latin typeface="Arial Rounded MT Bold" charset="0"/>
                <a:ea typeface="Arial Rounded MT Bold" charset="0"/>
                <a:cs typeface="Arial Rounded MT Bold" charset="0"/>
              </a:rPr>
              <a:t>It </a:t>
            </a:r>
            <a:r>
              <a:rPr lang="en-US" sz="3200" dirty="0">
                <a:latin typeface="Arial Rounded MT Bold" charset="0"/>
                <a:ea typeface="Arial Rounded MT Bold" charset="0"/>
                <a:cs typeface="Arial Rounded MT Bold" charset="0"/>
              </a:rPr>
              <a:t>is home to a number of important national institutions, including Parliament House, the Australian War Memorial and the National Gallery of </a:t>
            </a:r>
            <a:r>
              <a:rPr lang="en-US" sz="3200" dirty="0" smtClean="0">
                <a:latin typeface="Arial Rounded MT Bold" charset="0"/>
                <a:ea typeface="Arial Rounded MT Bold" charset="0"/>
                <a:cs typeface="Arial Rounded MT Bold" charset="0"/>
              </a:rPr>
              <a:t>Australia.</a:t>
            </a:r>
            <a:endParaRPr lang="en-US" sz="3200" dirty="0"/>
          </a:p>
        </p:txBody>
      </p:sp>
      <p:pic>
        <p:nvPicPr>
          <p:cNvPr id="4" name="Picture 3"/>
          <p:cNvPicPr>
            <a:picLocks noChangeAspect="1"/>
          </p:cNvPicPr>
          <p:nvPr/>
        </p:nvPicPr>
        <p:blipFill>
          <a:blip r:embed="rId2" cstate="print"/>
          <a:stretch>
            <a:fillRect/>
          </a:stretch>
        </p:blipFill>
        <p:spPr>
          <a:xfrm>
            <a:off x="2699792" y="4712887"/>
            <a:ext cx="3223530" cy="2145113"/>
          </a:xfrm>
          <a:prstGeom prst="rect">
            <a:avLst/>
          </a:prstGeom>
        </p:spPr>
      </p:pic>
    </p:spTree>
    <p:extLst>
      <p:ext uri="{BB962C8B-B14F-4D97-AF65-F5344CB8AC3E}">
        <p14:creationId xmlns:p14="http://schemas.microsoft.com/office/powerpoint/2010/main" val="209984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424936" cy="5774392"/>
          </a:xfrm>
          <a:solidFill>
            <a:schemeClr val="bg1"/>
          </a:solidFill>
        </p:spPr>
        <p:txBody>
          <a:bodyPr>
            <a:noAutofit/>
          </a:bodyPr>
          <a:lstStyle/>
          <a:p>
            <a:pPr>
              <a:buNone/>
            </a:pPr>
            <a:r>
              <a:rPr lang="en-US" sz="3200" b="1" dirty="0" smtClean="0">
                <a:solidFill>
                  <a:srgbClr val="0070C0"/>
                </a:solidFill>
                <a:latin typeface="Arial Rounded MT Bold" charset="0"/>
                <a:ea typeface="Arial Rounded MT Bold" charset="0"/>
                <a:cs typeface="Arial Rounded MT Bold" charset="0"/>
              </a:rPr>
              <a:t>Northern </a:t>
            </a:r>
            <a:r>
              <a:rPr lang="en-US" sz="3200" b="1" dirty="0">
                <a:solidFill>
                  <a:srgbClr val="0070C0"/>
                </a:solidFill>
                <a:latin typeface="Arial Rounded MT Bold" charset="0"/>
                <a:ea typeface="Arial Rounded MT Bold" charset="0"/>
                <a:cs typeface="Arial Rounded MT Bold" charset="0"/>
              </a:rPr>
              <a:t>Territory (</a:t>
            </a:r>
            <a:r>
              <a:rPr lang="en-US" sz="3200" b="1" dirty="0" smtClean="0">
                <a:solidFill>
                  <a:srgbClr val="0070C0"/>
                </a:solidFill>
                <a:latin typeface="Arial Rounded MT Bold" charset="0"/>
                <a:ea typeface="Arial Rounded MT Bold" charset="0"/>
                <a:cs typeface="Arial Rounded MT Bold" charset="0"/>
              </a:rPr>
              <a:t>NT)</a:t>
            </a:r>
          </a:p>
          <a:p>
            <a:pPr>
              <a:buFont typeface="Arial" charset="0"/>
              <a:buChar char="•"/>
            </a:pPr>
            <a:r>
              <a:rPr lang="en-US" sz="3200" b="1" dirty="0" smtClean="0">
                <a:solidFill>
                  <a:srgbClr val="FF0000"/>
                </a:solidFill>
                <a:latin typeface="Arial Rounded MT Bold" charset="0"/>
                <a:ea typeface="Arial Rounded MT Bold" charset="0"/>
                <a:cs typeface="Arial Rounded MT Bold" charset="0"/>
              </a:rPr>
              <a:t>Darwin</a:t>
            </a:r>
            <a:r>
              <a:rPr lang="en-US" sz="3200" b="1" dirty="0" smtClean="0">
                <a:latin typeface="Arial Rounded MT Bold" charset="0"/>
                <a:ea typeface="Arial Rounded MT Bold" charset="0"/>
                <a:cs typeface="Arial Rounded MT Bold" charset="0"/>
              </a:rPr>
              <a:t> is capital</a:t>
            </a:r>
          </a:p>
          <a:p>
            <a:pPr>
              <a:buFont typeface="Arial" charset="0"/>
              <a:buChar char="•"/>
            </a:pPr>
            <a:r>
              <a:rPr lang="en-US" sz="3200" b="1" dirty="0" smtClean="0">
                <a:latin typeface="Arial Rounded MT Bold" charset="0"/>
                <a:ea typeface="Arial Rounded MT Bold" charset="0"/>
                <a:cs typeface="Arial Rounded MT Bold" charset="0"/>
              </a:rPr>
              <a:t>Alice Springs is the principal inland town and is heart of Australia.</a:t>
            </a:r>
          </a:p>
          <a:p>
            <a:pPr>
              <a:buFont typeface="Arial" charset="0"/>
              <a:buChar char="•"/>
            </a:pPr>
            <a:r>
              <a:rPr lang="en-US" sz="3200" b="1" dirty="0" smtClean="0">
                <a:latin typeface="Arial Rounded MT Bold" charset="0"/>
                <a:ea typeface="Arial Rounded MT Bold" charset="0"/>
                <a:cs typeface="Arial Rounded MT Bold" charset="0"/>
              </a:rPr>
              <a:t>Northern Territory is home to the famous Uluru (Ayers rock)</a:t>
            </a:r>
          </a:p>
        </p:txBody>
      </p:sp>
      <p:pic>
        <p:nvPicPr>
          <p:cNvPr id="6" name="Picture 5"/>
          <p:cNvPicPr>
            <a:picLocks noChangeAspect="1"/>
          </p:cNvPicPr>
          <p:nvPr/>
        </p:nvPicPr>
        <p:blipFill>
          <a:blip r:embed="rId2" cstate="print"/>
          <a:stretch>
            <a:fillRect/>
          </a:stretch>
        </p:blipFill>
        <p:spPr>
          <a:xfrm>
            <a:off x="2267744" y="4149080"/>
            <a:ext cx="4830928" cy="2218432"/>
          </a:xfrm>
          <a:prstGeom prst="rect">
            <a:avLst/>
          </a:prstGeom>
        </p:spPr>
      </p:pic>
    </p:spTree>
    <p:extLst>
      <p:ext uri="{BB962C8B-B14F-4D97-AF65-F5344CB8AC3E}">
        <p14:creationId xmlns:p14="http://schemas.microsoft.com/office/powerpoint/2010/main" val="161871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640960" cy="5630376"/>
          </a:xfrm>
          <a:solidFill>
            <a:schemeClr val="bg1"/>
          </a:solidFill>
        </p:spPr>
        <p:txBody>
          <a:bodyPr>
            <a:normAutofit/>
          </a:bodyPr>
          <a:lstStyle/>
          <a:p>
            <a:pPr>
              <a:buNone/>
            </a:pPr>
            <a:r>
              <a:rPr lang="en-US" sz="3200" b="1" dirty="0" smtClean="0">
                <a:solidFill>
                  <a:srgbClr val="0070C0"/>
                </a:solidFill>
                <a:latin typeface="Arial Rounded MT Bold" charset="0"/>
                <a:ea typeface="Arial Rounded MT Bold" charset="0"/>
                <a:cs typeface="Arial Rounded MT Bold" charset="0"/>
              </a:rPr>
              <a:t>Queensland (QLD)</a:t>
            </a:r>
          </a:p>
          <a:p>
            <a:r>
              <a:rPr lang="en-US" sz="3200" dirty="0" smtClean="0">
                <a:latin typeface="Arial Rounded MT Bold" charset="0"/>
                <a:ea typeface="Arial Rounded MT Bold" charset="0"/>
                <a:cs typeface="Arial Rounded MT Bold" charset="0"/>
              </a:rPr>
              <a:t>Is the second largest state ( in size) and is home of Great Barrier Reef and world’s most extensive subtropical rainforest including the world Heritage listed: Fraser Island</a:t>
            </a:r>
          </a:p>
          <a:p>
            <a:r>
              <a:rPr lang="en-US" sz="3200" b="1" dirty="0" smtClean="0">
                <a:solidFill>
                  <a:srgbClr val="FF0000"/>
                </a:solidFill>
                <a:latin typeface="Arial Rounded MT Bold" charset="0"/>
                <a:ea typeface="Arial Rounded MT Bold" charset="0"/>
                <a:cs typeface="Arial Rounded MT Bold" charset="0"/>
              </a:rPr>
              <a:t>Brisbane</a:t>
            </a:r>
            <a:r>
              <a:rPr lang="en-US" sz="3200" dirty="0" smtClean="0">
                <a:latin typeface="Arial Rounded MT Bold" charset="0"/>
                <a:ea typeface="Arial Rounded MT Bold" charset="0"/>
                <a:cs typeface="Arial Rounded MT Bold" charset="0"/>
              </a:rPr>
              <a:t> is the state’s capital</a:t>
            </a:r>
            <a:endParaRPr lang="en-US" sz="3200" dirty="0">
              <a:latin typeface="Arial Rounded MT Bold" charset="0"/>
              <a:ea typeface="Arial Rounded MT Bold" charset="0"/>
              <a:cs typeface="Arial Rounded MT Bold" charset="0"/>
            </a:endParaRPr>
          </a:p>
        </p:txBody>
      </p:sp>
      <p:pic>
        <p:nvPicPr>
          <p:cNvPr id="4" name="Picture 3"/>
          <p:cNvPicPr>
            <a:picLocks noChangeAspect="1"/>
          </p:cNvPicPr>
          <p:nvPr/>
        </p:nvPicPr>
        <p:blipFill>
          <a:blip r:embed="rId2" cstate="print"/>
          <a:stretch>
            <a:fillRect/>
          </a:stretch>
        </p:blipFill>
        <p:spPr>
          <a:xfrm>
            <a:off x="3275856" y="4437112"/>
            <a:ext cx="3581400" cy="2260600"/>
          </a:xfrm>
          <a:prstGeom prst="rect">
            <a:avLst/>
          </a:prstGeom>
        </p:spPr>
      </p:pic>
    </p:spTree>
    <p:extLst>
      <p:ext uri="{BB962C8B-B14F-4D97-AF65-F5344CB8AC3E}">
        <p14:creationId xmlns:p14="http://schemas.microsoft.com/office/powerpoint/2010/main" val="48104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206680" cy="5839544"/>
          </a:xfrm>
        </p:spPr>
        <p:txBody>
          <a:bodyPr>
            <a:normAutofit/>
          </a:bodyPr>
          <a:lstStyle/>
          <a:p>
            <a:pPr>
              <a:buNone/>
            </a:pPr>
            <a:r>
              <a:rPr lang="en-US" sz="3200" b="1" dirty="0">
                <a:solidFill>
                  <a:srgbClr val="0070C0"/>
                </a:solidFill>
                <a:latin typeface="Arial Rounded MT Bold" charset="0"/>
                <a:ea typeface="Arial Rounded MT Bold" charset="0"/>
                <a:cs typeface="Arial Rounded MT Bold" charset="0"/>
              </a:rPr>
              <a:t>South </a:t>
            </a:r>
            <a:r>
              <a:rPr lang="en-US" sz="3200" b="1" dirty="0" smtClean="0">
                <a:solidFill>
                  <a:srgbClr val="0070C0"/>
                </a:solidFill>
                <a:latin typeface="Arial Rounded MT Bold" charset="0"/>
                <a:ea typeface="Arial Rounded MT Bold" charset="0"/>
                <a:cs typeface="Arial Rounded MT Bold" charset="0"/>
              </a:rPr>
              <a:t>Australia (SA)</a:t>
            </a:r>
          </a:p>
          <a:p>
            <a:r>
              <a:rPr lang="en-US" sz="3200" b="1" dirty="0" smtClean="0">
                <a:latin typeface="Arial Rounded MT Bold" charset="0"/>
                <a:ea typeface="Arial Rounded MT Bold" charset="0"/>
                <a:cs typeface="Arial Rounded MT Bold" charset="0"/>
              </a:rPr>
              <a:t>Sits in the southern central part of the country and covers some of the most arid parts of the continent.</a:t>
            </a:r>
          </a:p>
          <a:p>
            <a:endParaRPr lang="en-US" sz="3200" b="1" dirty="0" smtClean="0">
              <a:latin typeface="Arial Rounded MT Bold" charset="0"/>
              <a:ea typeface="Arial Rounded MT Bold" charset="0"/>
              <a:cs typeface="Arial Rounded MT Bold" charset="0"/>
            </a:endParaRPr>
          </a:p>
          <a:p>
            <a:r>
              <a:rPr lang="en-US" sz="3200" b="1" dirty="0" smtClean="0">
                <a:latin typeface="Arial Rounded MT Bold" charset="0"/>
                <a:ea typeface="Arial Rounded MT Bold" charset="0"/>
                <a:cs typeface="Arial Rounded MT Bold" charset="0"/>
              </a:rPr>
              <a:t>The state capital is </a:t>
            </a:r>
            <a:r>
              <a:rPr lang="en-US" sz="3200" b="1" dirty="0" smtClean="0">
                <a:solidFill>
                  <a:srgbClr val="FF0000"/>
                </a:solidFill>
                <a:latin typeface="Arial Rounded MT Bold" charset="0"/>
                <a:ea typeface="Arial Rounded MT Bold" charset="0"/>
                <a:cs typeface="Arial Rounded MT Bold" charset="0"/>
              </a:rPr>
              <a:t>Adelaide</a:t>
            </a:r>
            <a:endParaRPr lang="en-US" sz="3200" b="1" dirty="0">
              <a:solidFill>
                <a:srgbClr val="FF0000"/>
              </a:solidFill>
              <a:latin typeface="Arial Rounded MT Bold" charset="0"/>
              <a:ea typeface="Arial Rounded MT Bold" charset="0"/>
              <a:cs typeface="Arial Rounded MT Bold" charset="0"/>
            </a:endParaRPr>
          </a:p>
        </p:txBody>
      </p:sp>
      <p:pic>
        <p:nvPicPr>
          <p:cNvPr id="4" name="Picture 3"/>
          <p:cNvPicPr>
            <a:picLocks noChangeAspect="1"/>
          </p:cNvPicPr>
          <p:nvPr/>
        </p:nvPicPr>
        <p:blipFill>
          <a:blip r:embed="rId2" cstate="print"/>
          <a:stretch>
            <a:fillRect/>
          </a:stretch>
        </p:blipFill>
        <p:spPr>
          <a:xfrm>
            <a:off x="2266628" y="3933056"/>
            <a:ext cx="4176464" cy="2088232"/>
          </a:xfrm>
          <a:prstGeom prst="rect">
            <a:avLst/>
          </a:prstGeom>
        </p:spPr>
      </p:pic>
    </p:spTree>
    <p:extLst>
      <p:ext uri="{BB962C8B-B14F-4D97-AF65-F5344CB8AC3E}">
        <p14:creationId xmlns:p14="http://schemas.microsoft.com/office/powerpoint/2010/main" val="7362776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2324</TotalTime>
  <Words>1387</Words>
  <Application>Microsoft Macintosh PowerPoint</Application>
  <PresentationFormat>On-screen Show (4:3)</PresentationFormat>
  <Paragraphs>113</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 Rounded MT Bold</vt:lpstr>
      <vt:lpstr>Calibri</vt:lpstr>
      <vt:lpstr>JasmineUPC</vt:lpstr>
      <vt:lpstr>Rockwell</vt:lpstr>
      <vt:lpstr>Rockwell Condensed</vt:lpstr>
      <vt:lpstr>Rockwell Extra Bold</vt:lpstr>
      <vt:lpstr>Wingdings</vt:lpstr>
      <vt:lpstr>Arial</vt:lpstr>
      <vt:lpstr>Wood Type</vt:lpstr>
      <vt:lpstr>   Discovering Australia</vt:lpstr>
      <vt:lpstr>PowerPoint Presentation</vt:lpstr>
      <vt:lpstr>PowerPoint Presentation</vt:lpstr>
      <vt:lpstr>PowerPoint Presentation</vt:lpstr>
      <vt:lpstr>PowerPoint Presentation</vt:lpstr>
      <vt:lpstr>State and territories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people</vt:lpstr>
      <vt:lpstr>people</vt:lpstr>
      <vt:lpstr>language</vt:lpstr>
      <vt:lpstr>PowerPoint Presentation</vt:lpstr>
      <vt:lpstr>Meeting and Greeting</vt:lpstr>
      <vt:lpstr>PowerPoint Presentation</vt:lpstr>
      <vt:lpstr>etiquette</vt:lpstr>
      <vt:lpstr>PowerPoint Presentation</vt:lpstr>
      <vt:lpstr>PowerPoint Presentation</vt:lpstr>
      <vt:lpstr>PowerPoint Presentation</vt:lpstr>
      <vt:lpstr>The Art of Conversation</vt:lpstr>
      <vt:lpstr>PowerPoint Presentation</vt:lpstr>
      <vt:lpstr>cuisine</vt:lpstr>
      <vt:lpstr>cuisine</vt:lpstr>
      <vt:lpstr>PowerPoint Presentation</vt:lpstr>
      <vt:lpstr>PowerPoint Presentation</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Australia</dc:title>
  <dc:creator>macbook</dc:creator>
  <cp:lastModifiedBy>nok korawin</cp:lastModifiedBy>
  <cp:revision>74</cp:revision>
  <dcterms:created xsi:type="dcterms:W3CDTF">2016-09-05T22:20:09Z</dcterms:created>
  <dcterms:modified xsi:type="dcterms:W3CDTF">2016-09-27T13:05:08Z</dcterms:modified>
</cp:coreProperties>
</file>