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9" r:id="rId3"/>
    <p:sldId id="295" r:id="rId4"/>
    <p:sldId id="262" r:id="rId5"/>
    <p:sldId id="265" r:id="rId6"/>
    <p:sldId id="291" r:id="rId7"/>
    <p:sldId id="263" r:id="rId8"/>
    <p:sldId id="266" r:id="rId9"/>
    <p:sldId id="267" r:id="rId10"/>
    <p:sldId id="273" r:id="rId11"/>
    <p:sldId id="270" r:id="rId12"/>
    <p:sldId id="274" r:id="rId13"/>
    <p:sldId id="268" r:id="rId14"/>
    <p:sldId id="275" r:id="rId15"/>
    <p:sldId id="277" r:id="rId16"/>
    <p:sldId id="271" r:id="rId17"/>
    <p:sldId id="278" r:id="rId18"/>
    <p:sldId id="280" r:id="rId19"/>
    <p:sldId id="293" r:id="rId20"/>
    <p:sldId id="292" r:id="rId21"/>
    <p:sldId id="279" r:id="rId22"/>
    <p:sldId id="282" r:id="rId23"/>
    <p:sldId id="283" r:id="rId24"/>
    <p:sldId id="284" r:id="rId25"/>
    <p:sldId id="294" r:id="rId26"/>
    <p:sldId id="296" r:id="rId27"/>
    <p:sldId id="297" r:id="rId28"/>
    <p:sldId id="298" r:id="rId29"/>
    <p:sldId id="299" r:id="rId30"/>
    <p:sldId id="300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86"/>
  </p:normalViewPr>
  <p:slideViewPr>
    <p:cSldViewPr>
      <p:cViewPr>
        <p:scale>
          <a:sx n="98" d="100"/>
          <a:sy n="98" d="100"/>
        </p:scale>
        <p:origin x="1256" y="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73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81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0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3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0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6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90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8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06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931E90C-3F87-4866-965E-D3CC4903155F}" type="datetimeFigureOut">
              <a:rPr lang="en-US" smtClean="0"/>
              <a:pPr/>
              <a:t>9/14/17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1A1EDDB-F273-4C4D-BE41-E0B8E1B08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6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548681"/>
            <a:ext cx="7772400" cy="792088"/>
          </a:xfrm>
        </p:spPr>
        <p:txBody>
          <a:bodyPr>
            <a:noAutofit/>
          </a:bodyPr>
          <a:lstStyle/>
          <a:p>
            <a:r>
              <a:rPr lang="en-US" sz="4000" smtClean="0"/>
              <a:t>IAC 1201: Introduction </a:t>
            </a:r>
            <a:r>
              <a:rPr lang="en-US" sz="4000" dirty="0"/>
              <a:t>to </a:t>
            </a:r>
            <a:r>
              <a:rPr lang="en-US" sz="4000" dirty="0" smtClean="0"/>
              <a:t>AVIATION INDUSTRY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4941168"/>
            <a:ext cx="7743234" cy="1383448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UNIT 3 Aviation </a:t>
            </a:r>
            <a:r>
              <a:rPr lang="en-US" sz="4800" smtClean="0">
                <a:solidFill>
                  <a:schemeClr val="tx1"/>
                </a:solidFill>
              </a:rPr>
              <a:t>Industry today</a:t>
            </a:r>
            <a:endParaRPr lang="en-US" sz="4800" dirty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772816"/>
            <a:ext cx="36576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7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432048"/>
          </a:xfrm>
        </p:spPr>
        <p:txBody>
          <a:bodyPr>
            <a:noAutofit/>
          </a:bodyPr>
          <a:lstStyle/>
          <a:p>
            <a:r>
              <a:rPr lang="en-US" sz="3600" b="1" dirty="0"/>
              <a:t>Aircraft Manufacturers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73016"/>
            <a:ext cx="4572000" cy="30424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96" y="1309223"/>
            <a:ext cx="730482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4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424088"/>
          </a:xfrm>
        </p:spPr>
        <p:txBody>
          <a:bodyPr>
            <a:noAutofit/>
          </a:bodyPr>
          <a:lstStyle/>
          <a:p>
            <a:r>
              <a:rPr lang="en-US" sz="3600" b="1" dirty="0"/>
              <a:t>2. Airport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831432"/>
          </a:xfrm>
        </p:spPr>
        <p:txBody>
          <a:bodyPr>
            <a:normAutofit/>
          </a:bodyPr>
          <a:lstStyle/>
          <a:p>
            <a:r>
              <a:rPr lang="en-US" sz="2800" dirty="0"/>
              <a:t>Ground Facilities such as reservation, check in, gate, etc.</a:t>
            </a:r>
          </a:p>
          <a:p>
            <a:endParaRPr lang="en-US" sz="2800" dirty="0"/>
          </a:p>
          <a:p>
            <a:r>
              <a:rPr lang="en-US" sz="2800" dirty="0"/>
              <a:t>Including Runway and Navigation Aids</a:t>
            </a:r>
          </a:p>
          <a:p>
            <a:endParaRPr lang="en-US" sz="2800" dirty="0"/>
          </a:p>
          <a:p>
            <a:r>
              <a:rPr lang="en-US" sz="2800" dirty="0"/>
              <a:t>Air </a:t>
            </a:r>
            <a:r>
              <a:rPr lang="en-US" sz="2800" dirty="0" smtClean="0"/>
              <a:t>Traffic </a:t>
            </a:r>
            <a:r>
              <a:rPr lang="en-US" sz="2800" dirty="0"/>
              <a:t>Control (</a:t>
            </a:r>
            <a:r>
              <a:rPr lang="en-US" sz="2800" dirty="0" smtClean="0"/>
              <a:t>ATC)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372000"/>
            <a:ext cx="3456384" cy="2232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4372000"/>
            <a:ext cx="388843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90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Airport Operations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59584"/>
            <a:ext cx="7772400" cy="3773932"/>
          </a:xfrm>
        </p:spPr>
      </p:pic>
    </p:spTree>
    <p:extLst>
      <p:ext uri="{BB962C8B-B14F-4D97-AF65-F5344CB8AC3E}">
        <p14:creationId xmlns:p14="http://schemas.microsoft.com/office/powerpoint/2010/main" val="61388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352080"/>
          </a:xfrm>
        </p:spPr>
        <p:txBody>
          <a:bodyPr>
            <a:normAutofit fontScale="90000"/>
          </a:bodyPr>
          <a:lstStyle/>
          <a:p>
            <a:r>
              <a:rPr lang="en-US" dirty="0"/>
              <a:t>3. </a:t>
            </a:r>
            <a:r>
              <a:rPr lang="en-US" sz="3600" b="1" dirty="0"/>
              <a:t>Aviation Support Industries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554152" cy="51320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Provide services </a:t>
            </a:r>
            <a:r>
              <a:rPr lang="en-US" sz="2800" dirty="0"/>
              <a:t>and supplies to airlines or airports</a:t>
            </a:r>
          </a:p>
          <a:p>
            <a:endParaRPr lang="en-US" sz="2800" dirty="0"/>
          </a:p>
          <a:p>
            <a:r>
              <a:rPr lang="en-US" sz="2800" dirty="0"/>
              <a:t>Company supply fuel for airplanes</a:t>
            </a:r>
          </a:p>
          <a:p>
            <a:r>
              <a:rPr lang="en-US" sz="2800" dirty="0"/>
              <a:t>Furnish Maintenance, or Repair services</a:t>
            </a:r>
          </a:p>
          <a:p>
            <a:r>
              <a:rPr lang="en-US" sz="2800" dirty="0"/>
              <a:t>Food suppliers</a:t>
            </a:r>
          </a:p>
          <a:p>
            <a:r>
              <a:rPr lang="en-US" sz="2800" dirty="0"/>
              <a:t>Airport support involve ground transportation</a:t>
            </a:r>
          </a:p>
          <a:p>
            <a:r>
              <a:rPr lang="en-US" sz="2800" dirty="0"/>
              <a:t>Freight forwarder</a:t>
            </a:r>
          </a:p>
          <a:p>
            <a:r>
              <a:rPr lang="en-US" sz="2800" dirty="0"/>
              <a:t>Specialized professional </a:t>
            </a:r>
            <a:r>
              <a:rPr lang="en-US" sz="2800" dirty="0" err="1"/>
              <a:t>ie</a:t>
            </a:r>
            <a:r>
              <a:rPr lang="en-US" sz="2800" dirty="0"/>
              <a:t>. flight insurance, weather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632586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36056"/>
          </a:xfrm>
        </p:spPr>
        <p:txBody>
          <a:bodyPr>
            <a:noAutofit/>
          </a:bodyPr>
          <a:lstStyle/>
          <a:p>
            <a:r>
              <a:rPr lang="en-US" sz="3600" b="1" dirty="0"/>
              <a:t>Aviation Support Industries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30123"/>
            <a:ext cx="4176463" cy="271445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933056"/>
            <a:ext cx="6324600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030867"/>
            <a:ext cx="4232168" cy="27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62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475" y="476672"/>
            <a:ext cx="7772400" cy="136056"/>
          </a:xfrm>
        </p:spPr>
        <p:txBody>
          <a:bodyPr>
            <a:noAutofit/>
          </a:bodyPr>
          <a:lstStyle/>
          <a:p>
            <a:r>
              <a:rPr lang="en-US" sz="3200" b="1" dirty="0"/>
              <a:t>Aviation Support Industries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572000" cy="37646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53" y="1752600"/>
            <a:ext cx="2842347" cy="37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62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280072"/>
          </a:xfrm>
        </p:spPr>
        <p:txBody>
          <a:bodyPr>
            <a:noAutofit/>
          </a:bodyPr>
          <a:lstStyle/>
          <a:p>
            <a:r>
              <a:rPr lang="en-US" sz="3600" b="1" dirty="0"/>
              <a:t>4. Service Providers or Travel Agents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831432"/>
          </a:xfrm>
        </p:spPr>
        <p:txBody>
          <a:bodyPr>
            <a:normAutofit/>
          </a:bodyPr>
          <a:lstStyle/>
          <a:p>
            <a:r>
              <a:rPr lang="en-US" sz="2800" dirty="0"/>
              <a:t>Important contributor</a:t>
            </a:r>
          </a:p>
          <a:p>
            <a:r>
              <a:rPr lang="en-US" sz="2800" dirty="0"/>
              <a:t>Authorized to sell and issue </a:t>
            </a:r>
            <a:r>
              <a:rPr lang="en-US" sz="2800" dirty="0" smtClean="0"/>
              <a:t>tickets in and affordable </a:t>
            </a:r>
            <a:r>
              <a:rPr lang="en-US" sz="2800" dirty="0"/>
              <a:t>price</a:t>
            </a:r>
          </a:p>
          <a:p>
            <a:r>
              <a:rPr lang="en-US" sz="2800" dirty="0"/>
              <a:t>Supporting hospitality service such as hotel, car rental, tourism agent, or cruise operator</a:t>
            </a:r>
          </a:p>
          <a:p>
            <a:r>
              <a:rPr lang="en-US" sz="2800" dirty="0"/>
              <a:t>Things needed when arrive at destination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38" y="4221088"/>
            <a:ext cx="3894762" cy="224938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62" y="4224803"/>
            <a:ext cx="3649216" cy="224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2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280072"/>
          </a:xfrm>
        </p:spPr>
        <p:txBody>
          <a:bodyPr>
            <a:noAutofit/>
          </a:bodyPr>
          <a:lstStyle/>
          <a:p>
            <a:r>
              <a:rPr lang="en-US" sz="3600" b="1" dirty="0"/>
              <a:t>Types of Airline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647936" cy="5382000"/>
          </a:xfrm>
        </p:spPr>
        <p:txBody>
          <a:bodyPr>
            <a:normAutofit/>
          </a:bodyPr>
          <a:lstStyle/>
          <a:p>
            <a:r>
              <a:rPr lang="en-US" sz="2800" b="1" dirty="0"/>
              <a:t>Scheduled Flights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Non-scheduled Flights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7609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280072"/>
          </a:xfrm>
        </p:spPr>
        <p:txBody>
          <a:bodyPr>
            <a:normAutofit fontScale="90000"/>
          </a:bodyPr>
          <a:lstStyle/>
          <a:p>
            <a:r>
              <a:rPr lang="en-US" dirty="0"/>
              <a:t>Scheduled Flights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554152" cy="5616624"/>
          </a:xfrm>
        </p:spPr>
        <p:txBody>
          <a:bodyPr>
            <a:normAutofit/>
          </a:bodyPr>
          <a:lstStyle/>
          <a:p>
            <a:r>
              <a:rPr lang="en-US" sz="2800" dirty="0"/>
              <a:t>Predetermined routes according to </a:t>
            </a:r>
            <a:r>
              <a:rPr lang="en-US" sz="2800" dirty="0" smtClean="0"/>
              <a:t>timetable which refers </a:t>
            </a:r>
            <a:r>
              <a:rPr lang="en-US" sz="2800" dirty="0"/>
              <a:t>to regular, published schedules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Use ‘Wide’ or ‘Narrow’ body </a:t>
            </a:r>
            <a:r>
              <a:rPr lang="en-US" sz="2800" dirty="0" smtClean="0"/>
              <a:t>aircraft</a:t>
            </a:r>
          </a:p>
          <a:p>
            <a:endParaRPr lang="en-US" sz="2800" dirty="0"/>
          </a:p>
          <a:p>
            <a:r>
              <a:rPr lang="en-US" sz="2800" dirty="0"/>
              <a:t>The airlines that provide scheduled flight service </a:t>
            </a:r>
            <a:r>
              <a:rPr lang="en-US" sz="2800" dirty="0" smtClean="0"/>
              <a:t>Major </a:t>
            </a:r>
            <a:r>
              <a:rPr lang="en-US" sz="2800" dirty="0"/>
              <a:t>Airlines, Low Cost Carriers, or Regional Airlines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8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76672"/>
            <a:ext cx="7918648" cy="5695528"/>
          </a:xfrm>
        </p:spPr>
        <p:txBody>
          <a:bodyPr/>
          <a:lstStyle/>
          <a:p>
            <a:r>
              <a:rPr lang="en-US" sz="2800" dirty="0"/>
              <a:t>Major </a:t>
            </a:r>
            <a:r>
              <a:rPr lang="en-US" sz="2800" dirty="0" smtClean="0"/>
              <a:t>Airlines is large </a:t>
            </a:r>
            <a:r>
              <a:rPr lang="en-US" sz="2800" dirty="0"/>
              <a:t>airlines that connect to major cities of the world. These airlines have the capability to handle international destination</a:t>
            </a:r>
          </a:p>
          <a:p>
            <a:endParaRPr lang="en-US" sz="2800" dirty="0"/>
          </a:p>
          <a:p>
            <a:r>
              <a:rPr lang="en-US" sz="2800" dirty="0"/>
              <a:t>Low Cost Carriers, known as ‘no-frills’ airlines, offer </a:t>
            </a:r>
            <a:r>
              <a:rPr lang="en-US" sz="2800" dirty="0" smtClean="0"/>
              <a:t>low </a:t>
            </a:r>
            <a:r>
              <a:rPr lang="en-US" sz="2800" dirty="0"/>
              <a:t>fares </a:t>
            </a:r>
            <a:r>
              <a:rPr lang="en-US" sz="2800" dirty="0" smtClean="0"/>
              <a:t>The </a:t>
            </a:r>
            <a:r>
              <a:rPr lang="en-US" sz="2800" dirty="0"/>
              <a:t>term originated within the airline industry referring to airlines with a low – or lower – operating cost structure than their </a:t>
            </a:r>
            <a:r>
              <a:rPr lang="en-US" sz="2800" dirty="0" smtClean="0"/>
              <a:t>competitors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543" y="4437112"/>
            <a:ext cx="3968657" cy="20842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35" y="4922923"/>
            <a:ext cx="3550264" cy="15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5866" y="1052736"/>
            <a:ext cx="5144406" cy="51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9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748464" cy="7029400"/>
          </a:xfrm>
        </p:spPr>
        <p:txBody>
          <a:bodyPr>
            <a:no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Regional Airlines known </a:t>
            </a:r>
            <a:r>
              <a:rPr lang="en-US" sz="2800" dirty="0"/>
              <a:t>as </a:t>
            </a:r>
            <a:r>
              <a:rPr lang="en-US" sz="2800" dirty="0">
                <a:solidFill>
                  <a:srgbClr val="FF0000"/>
                </a:solidFill>
              </a:rPr>
              <a:t>‘feeder airlines’</a:t>
            </a:r>
            <a:r>
              <a:rPr lang="en-US" sz="2800" dirty="0"/>
              <a:t>. The role of feeder airlines is to bring passengers to the major airports, </a:t>
            </a:r>
            <a:r>
              <a:rPr lang="en-US" sz="2800" dirty="0" smtClean="0"/>
              <a:t>to </a:t>
            </a:r>
            <a:r>
              <a:rPr lang="en-US" sz="2800" dirty="0"/>
              <a:t>connect for longer distance flights on larger aircraft. 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/>
              <a:t>S</a:t>
            </a:r>
            <a:r>
              <a:rPr lang="en-US" sz="2800" dirty="0" smtClean="0"/>
              <a:t>ometimes offer </a:t>
            </a:r>
            <a:r>
              <a:rPr lang="en-US" sz="2800" dirty="0"/>
              <a:t>transportation service between small, isolated communities unable to support larger aircraft. </a:t>
            </a:r>
            <a:r>
              <a:rPr lang="en-US" sz="2800" dirty="0" smtClean="0"/>
              <a:t>they </a:t>
            </a:r>
            <a:r>
              <a:rPr lang="en-US" sz="2800" dirty="0"/>
              <a:t>are referred to as </a:t>
            </a:r>
            <a:r>
              <a:rPr lang="en-US" sz="2800" dirty="0">
                <a:solidFill>
                  <a:srgbClr val="FF0000"/>
                </a:solidFill>
              </a:rPr>
              <a:t>‘commuter airlines</a:t>
            </a:r>
            <a:r>
              <a:rPr lang="en-US" sz="2800" dirty="0" smtClean="0">
                <a:solidFill>
                  <a:srgbClr val="FF0000"/>
                </a:solidFill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8990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Scheduled Flights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20" y="2120900"/>
            <a:ext cx="6093760" cy="4051300"/>
          </a:xfrm>
        </p:spPr>
      </p:pic>
    </p:spTree>
    <p:extLst>
      <p:ext uri="{BB962C8B-B14F-4D97-AF65-F5344CB8AC3E}">
        <p14:creationId xmlns:p14="http://schemas.microsoft.com/office/powerpoint/2010/main" val="1781113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758952"/>
          </a:xfrm>
        </p:spPr>
        <p:txBody>
          <a:bodyPr>
            <a:normAutofit/>
          </a:bodyPr>
          <a:lstStyle/>
          <a:p>
            <a:r>
              <a:rPr lang="en-US" dirty="0"/>
              <a:t>Non-Scheduled Flights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21408"/>
            <a:ext cx="8229600" cy="4050792"/>
          </a:xfrm>
        </p:spPr>
        <p:txBody>
          <a:bodyPr>
            <a:normAutofit/>
          </a:bodyPr>
          <a:lstStyle/>
          <a:p>
            <a:r>
              <a:rPr lang="en-US" sz="2800" dirty="0"/>
              <a:t>Chartered for commercial use by tour operators or other hiring arrangements with </a:t>
            </a:r>
            <a:r>
              <a:rPr lang="en-US" sz="2800" dirty="0" smtClean="0"/>
              <a:t>customers</a:t>
            </a:r>
          </a:p>
          <a:p>
            <a:endParaRPr lang="en-US" sz="2800" dirty="0" smtClean="0"/>
          </a:p>
          <a:p>
            <a:r>
              <a:rPr lang="en-US" sz="2800" dirty="0"/>
              <a:t>Markets for these services include athletic teams, corporations and government agencies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A growing part of Airline industry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592" y="1340769"/>
            <a:ext cx="7558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Not operate under a planned </a:t>
            </a:r>
            <a:r>
              <a:rPr lang="en-US" sz="2800" dirty="0" smtClean="0"/>
              <a:t>timetable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5313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784128"/>
          </a:xfrm>
        </p:spPr>
        <p:txBody>
          <a:bodyPr/>
          <a:lstStyle/>
          <a:p>
            <a:r>
              <a:rPr lang="en-US" dirty="0"/>
              <a:t>Non-Scheduled Flights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420888"/>
            <a:ext cx="4392488" cy="284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4104456" cy="284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0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432048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Passenger Travel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48680"/>
            <a:ext cx="7772400" cy="562352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b="1" i="1" dirty="0">
                <a:solidFill>
                  <a:srgbClr val="FF0000"/>
                </a:solidFill>
              </a:rPr>
              <a:t>The business market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: main </a:t>
            </a:r>
            <a:r>
              <a:rPr lang="en-US" sz="2800" dirty="0"/>
              <a:t>goal is to meet with customers and attend conferences or meetings 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Fast </a:t>
            </a:r>
            <a:r>
              <a:rPr lang="en-US" sz="2800" dirty="0"/>
              <a:t>growing </a:t>
            </a:r>
            <a:r>
              <a:rPr lang="en-US" sz="2800" dirty="0" smtClean="0"/>
              <a:t>markets </a:t>
            </a:r>
            <a:r>
              <a:rPr lang="en-US" sz="2800" dirty="0"/>
              <a:t>and world trade in the Asia market are the main driving factors contributing to business travel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This travel market is the most profitable segment of passenger travel.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4575293"/>
            <a:ext cx="36195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82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268760"/>
            <a:ext cx="7774632" cy="4903440"/>
          </a:xfrm>
        </p:spPr>
        <p:txBody>
          <a:bodyPr/>
          <a:lstStyle/>
          <a:p>
            <a:r>
              <a:rPr lang="en-US" sz="2800" b="1" i="1" dirty="0">
                <a:solidFill>
                  <a:srgbClr val="FF0000"/>
                </a:solidFill>
              </a:rPr>
              <a:t>The leisure market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consists of passengers travelling for a more extended period of time for the purposes of recreation or other </a:t>
            </a:r>
            <a:r>
              <a:rPr lang="en-US" sz="2800" dirty="0" smtClean="0"/>
              <a:t>personal </a:t>
            </a:r>
            <a:r>
              <a:rPr lang="en-US" sz="2800" dirty="0"/>
              <a:t>reasons. </a:t>
            </a:r>
            <a:r>
              <a:rPr lang="en-US" sz="2800" dirty="0" smtClean="0"/>
              <a:t>; holiday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76" y="3036709"/>
            <a:ext cx="3672408" cy="2311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123" y="3036709"/>
            <a:ext cx="35179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23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268760"/>
          </a:xfrm>
        </p:spPr>
        <p:txBody>
          <a:bodyPr/>
          <a:lstStyle/>
          <a:p>
            <a:r>
              <a:rPr lang="en-US" dirty="0"/>
              <a:t>different classes of service on a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Airlines </a:t>
            </a:r>
            <a:r>
              <a:rPr lang="en-US" sz="2800" dirty="0"/>
              <a:t>traditionally </a:t>
            </a:r>
            <a:r>
              <a:rPr lang="en-US" sz="2800"/>
              <a:t>have </a:t>
            </a:r>
            <a:r>
              <a:rPr lang="en-US" sz="2800" smtClean="0"/>
              <a:t>four </a:t>
            </a:r>
            <a:r>
              <a:rPr lang="en-US" sz="2800" dirty="0"/>
              <a:t>travel </a:t>
            </a:r>
            <a:r>
              <a:rPr lang="en-US" sz="2800" dirty="0" smtClean="0"/>
              <a:t>classes depending </a:t>
            </a:r>
            <a:r>
              <a:rPr lang="en-US" sz="2800" dirty="0"/>
              <a:t>on the cabin </a:t>
            </a:r>
            <a:r>
              <a:rPr lang="en-US" sz="2800" dirty="0" smtClean="0"/>
              <a:t>configuration.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First Class, generally the most expensive and most comfortable accommodations available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r>
              <a:rPr lang="en-US" sz="2800" dirty="0" smtClean="0"/>
              <a:t>Business </a:t>
            </a:r>
            <a:r>
              <a:rPr lang="en-US" sz="2800" dirty="0"/>
              <a:t>Class, high quality, traditionally purchased by business travelers (sometimes called executive class)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6178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548680"/>
            <a:ext cx="7918648" cy="5623520"/>
          </a:xfrm>
        </p:spPr>
        <p:txBody>
          <a:bodyPr>
            <a:normAutofit/>
          </a:bodyPr>
          <a:lstStyle/>
          <a:p>
            <a:r>
              <a:rPr lang="en-US" sz="2800" dirty="0"/>
              <a:t>Premium Economy, slightly better Economy Class seating (greater distance between rows of seats; the seats themselves may or may not be wider than regular economy class</a:t>
            </a:r>
            <a:r>
              <a:rPr lang="en-US" sz="2800" dirty="0" smtClean="0"/>
              <a:t>)</a:t>
            </a:r>
          </a:p>
          <a:p>
            <a:endParaRPr lang="en-US" sz="2800" dirty="0"/>
          </a:p>
          <a:p>
            <a:r>
              <a:rPr lang="en-US" sz="2800" dirty="0"/>
              <a:t>Economy Class (also known as coach class or travel class), basic accommodation, commonly purchased by leisure travelers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732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88640"/>
            <a:ext cx="4914466" cy="3168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3501008"/>
            <a:ext cx="2620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Economy class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501008"/>
            <a:ext cx="4543992" cy="2929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661248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Premium Economy Class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36918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16632"/>
            <a:ext cx="7818468" cy="504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5589240"/>
            <a:ext cx="2593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Business Class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5121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8350696" cy="6336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>
                <a:ea typeface="Arial Rounded MT Bold" charset="0"/>
                <a:cs typeface="Arial Rounded MT Bold" charset="0"/>
              </a:rPr>
              <a:t>What is aerospace Industry?</a:t>
            </a:r>
          </a:p>
          <a:p>
            <a:pPr marL="0" indent="0">
              <a:buNone/>
            </a:pPr>
            <a:r>
              <a:rPr lang="en-US" sz="2800" dirty="0" smtClean="0">
                <a:ea typeface="Arial Rounded MT Bold" charset="0"/>
                <a:cs typeface="Arial Rounded MT Bold" charset="0"/>
              </a:rPr>
              <a:t>Aerospace industry such </a:t>
            </a:r>
            <a:r>
              <a:rPr lang="en-US" sz="2800" dirty="0">
                <a:ea typeface="Arial Rounded MT Bold" charset="0"/>
                <a:cs typeface="Arial Rounded MT Bold" charset="0"/>
              </a:rPr>
              <a:t>as General Electric 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Company and </a:t>
            </a:r>
            <a:r>
              <a:rPr lang="en-US" sz="2800" dirty="0">
                <a:ea typeface="Arial Rounded MT Bold" charset="0"/>
                <a:cs typeface="Arial Rounded MT Bold" charset="0"/>
              </a:rPr>
              <a:t>The Boeing 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Company, is a firms </a:t>
            </a:r>
            <a:r>
              <a:rPr lang="en-US" sz="2800" dirty="0">
                <a:ea typeface="Arial Rounded MT Bold" charset="0"/>
                <a:cs typeface="Arial Rounded MT Bold" charset="0"/>
              </a:rPr>
              <a:t>engaged in research, development, and manufacture 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in these following</a:t>
            </a:r>
          </a:p>
          <a:p>
            <a:r>
              <a:rPr lang="en-US" sz="2800" dirty="0" smtClean="0">
                <a:ea typeface="Arial Rounded MT Bold" charset="0"/>
                <a:cs typeface="Arial Rounded MT Bold" charset="0"/>
              </a:rPr>
              <a:t>Aerospace system ; manned </a:t>
            </a:r>
            <a:r>
              <a:rPr lang="en-US" sz="2800" dirty="0">
                <a:ea typeface="Arial Rounded MT Bold" charset="0"/>
                <a:cs typeface="Arial Rounded MT Bold" charset="0"/>
              </a:rPr>
              <a:t>and unmanned aircraft; 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missiles</a:t>
            </a:r>
          </a:p>
          <a:p>
            <a:r>
              <a:rPr lang="en-US" sz="2800" dirty="0" smtClean="0">
                <a:ea typeface="Arial Rounded MT Bold" charset="0"/>
                <a:cs typeface="Arial Rounded MT Bold" charset="0"/>
              </a:rPr>
              <a:t>Space-launch vehicles</a:t>
            </a:r>
          </a:p>
          <a:p>
            <a:r>
              <a:rPr lang="en-US" sz="2800" dirty="0">
                <a:ea typeface="Arial Rounded MT Bold" charset="0"/>
                <a:cs typeface="Arial Rounded MT Bold" charset="0"/>
              </a:rPr>
              <a:t>S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pacecraft</a:t>
            </a:r>
            <a:r>
              <a:rPr lang="en-US" sz="2800" dirty="0">
                <a:ea typeface="Arial Rounded MT Bold" charset="0"/>
                <a:cs typeface="Arial Rounded MT Bold" charset="0"/>
              </a:rPr>
              <a:t>; propulsion, guidance, and control units for all of the foregoing; and a variety of airborne and ground-based equipment essential to the testing, operation, and maintenance of flight </a:t>
            </a:r>
            <a:r>
              <a:rPr lang="en-US" sz="2800" dirty="0" smtClean="0">
                <a:ea typeface="Arial Rounded MT Bold" charset="0"/>
                <a:cs typeface="Arial Rounded MT Bold" charset="0"/>
              </a:rPr>
              <a:t>vehicles</a:t>
            </a:r>
            <a:endParaRPr lang="en-US" sz="2800" dirty="0"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00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20688"/>
            <a:ext cx="7772400" cy="144016"/>
          </a:xfrm>
        </p:spPr>
        <p:txBody>
          <a:bodyPr>
            <a:normAutofit fontScale="90000"/>
          </a:bodyPr>
          <a:lstStyle/>
          <a:p>
            <a:r>
              <a:rPr lang="en-US" smtClean="0"/>
              <a:t>First class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196752"/>
            <a:ext cx="712879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2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685800" y="188640"/>
            <a:ext cx="7772400" cy="295992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764704"/>
            <a:ext cx="7990656" cy="5904656"/>
          </a:xfrm>
        </p:spPr>
        <p:txBody>
          <a:bodyPr>
            <a:normAutofit/>
          </a:bodyPr>
          <a:lstStyle/>
          <a:p>
            <a:r>
              <a:rPr lang="en-US" sz="1600" dirty="0"/>
              <a:t>http://www.thehindubusinessline.com/multimedia/dynamic/01047/bl09_blswe_blter_t_1047704f.jpg</a:t>
            </a:r>
          </a:p>
          <a:p>
            <a:r>
              <a:rPr lang="en-US" sz="1600" dirty="0"/>
              <a:t>http://www.aspireaviation.com/wp-content/uploads/2012/12/K65105-02.jpg</a:t>
            </a:r>
          </a:p>
          <a:p>
            <a:r>
              <a:rPr lang="en-US" sz="1600" dirty="0"/>
              <a:t>http://www.supremeaviation.com/images/refrences/logo.jpg</a:t>
            </a:r>
          </a:p>
          <a:p>
            <a:r>
              <a:rPr lang="en-US" sz="1600" dirty="0"/>
              <a:t>http://www.akfen.com.tr/wp-content/uploads/2012/11/IST-1.jpg</a:t>
            </a:r>
          </a:p>
          <a:p>
            <a:r>
              <a:rPr lang="en-US" sz="1600" dirty="0"/>
              <a:t>http://cdn2-b.examiner.com/sites/default/files/styles/image_content_width/hash/49/db/49db577b2e20847551e9e5909d2a9c5a.jpg?itok=JvOcbqT1</a:t>
            </a:r>
          </a:p>
          <a:p>
            <a:r>
              <a:rPr lang="en-US" sz="1600" dirty="0"/>
              <a:t>http://upload.wikimedia.org/wikipedia/commons/e/e7/Airbus_A321-231_-_British_Airways_-_G-EUXH_-_EHAM_(5).jpg</a:t>
            </a:r>
          </a:p>
          <a:p>
            <a:r>
              <a:rPr lang="en-US" sz="1600" dirty="0"/>
              <a:t>http://content.emirates.com/newsimages/Flavour-2_tcm133-395365.jpg</a:t>
            </a:r>
          </a:p>
          <a:p>
            <a:r>
              <a:rPr lang="en-US" sz="1600" dirty="0"/>
              <a:t>http://www.hometravelagentsite.com/wp-content/uploads/2014/07/travelagent3.jpg</a:t>
            </a:r>
          </a:p>
          <a:p>
            <a:r>
              <a:rPr lang="en-US" sz="1600" dirty="0"/>
              <a:t>http://www.vosizneias.com/wp-content/uploads/2014/05/F140508ZEL03-725x482</a:t>
            </a:r>
          </a:p>
          <a:p>
            <a:r>
              <a:rPr lang="en-US" sz="1600" dirty="0"/>
              <a:t>http://elafgroup.com/wp-content/uploads/2013/02/15.jpg</a:t>
            </a:r>
          </a:p>
          <a:p>
            <a:r>
              <a:rPr lang="en-US" sz="1600" dirty="0"/>
              <a:t>http://www.rentittoday.com/rental-blog/wp-content/uploads/2010/12/stratos-jets.jpg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6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685800" y="438913"/>
            <a:ext cx="7772400" cy="457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Characteristics of the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52" y="1052736"/>
            <a:ext cx="8734744" cy="5271864"/>
          </a:xfrm>
        </p:spPr>
        <p:txBody>
          <a:bodyPr>
            <a:normAutofit/>
          </a:bodyPr>
          <a:lstStyle/>
          <a:p>
            <a:r>
              <a:rPr lang="en-US" sz="2800" dirty="0"/>
              <a:t>Prior 1950, product line was entirely aeronautical – aircraft, engines, </a:t>
            </a:r>
            <a:r>
              <a:rPr lang="en-US" sz="2800" dirty="0" smtClean="0"/>
              <a:t>propellers</a:t>
            </a:r>
            <a:r>
              <a:rPr lang="en-US" sz="2800" dirty="0"/>
              <a:t>, avionic components, and accessories</a:t>
            </a:r>
          </a:p>
          <a:p>
            <a:endParaRPr lang="en-US" sz="2800" dirty="0"/>
          </a:p>
          <a:p>
            <a:r>
              <a:rPr lang="en-US" sz="2800" dirty="0"/>
              <a:t>Early 1950, transformation began, new type of engines, different air-frame, different on-board equipment, new tooling and facilities</a:t>
            </a:r>
          </a:p>
          <a:p>
            <a:endParaRPr lang="en-US" sz="2800" dirty="0"/>
          </a:p>
          <a:p>
            <a:r>
              <a:rPr lang="en-US" sz="2800" dirty="0"/>
              <a:t>R &amp; D , with increasing scientists, engineers, highly skilled technicians, make managerial more sophisticated</a:t>
            </a:r>
          </a:p>
        </p:txBody>
      </p:sp>
    </p:spTree>
    <p:extLst>
      <p:ext uri="{BB962C8B-B14F-4D97-AF65-F5344CB8AC3E}">
        <p14:creationId xmlns:p14="http://schemas.microsoft.com/office/powerpoint/2010/main" val="33973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64807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Mode of </a:t>
            </a:r>
            <a:r>
              <a:rPr lang="en-US" sz="3600" b="1" dirty="0"/>
              <a:t>Transportation </a:t>
            </a:r>
            <a:r>
              <a:rPr lang="en-US" sz="3600" b="1" dirty="0" smtClean="0"/>
              <a:t>Features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59" y="3933056"/>
            <a:ext cx="3816424" cy="270049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583" y="3907547"/>
            <a:ext cx="4423378" cy="27219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124744"/>
            <a:ext cx="81311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All modes of transportation have common features. They require </a:t>
            </a:r>
            <a:r>
              <a:rPr lang="en-US" sz="2800" dirty="0">
                <a:solidFill>
                  <a:srgbClr val="FF0000"/>
                </a:solidFill>
              </a:rPr>
              <a:t>an infrastructure, terminals, vehicles </a:t>
            </a:r>
            <a:r>
              <a:rPr lang="en-US" sz="2800" dirty="0"/>
              <a:t>as means of transportation and </a:t>
            </a:r>
            <a:r>
              <a:rPr lang="en-US" sz="2800" dirty="0">
                <a:solidFill>
                  <a:srgbClr val="FF0000"/>
                </a:solidFill>
              </a:rPr>
              <a:t>operations </a:t>
            </a:r>
            <a:r>
              <a:rPr lang="en-US" sz="2800" dirty="0"/>
              <a:t>to control the transportation systems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6706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04664"/>
            <a:ext cx="8424936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In the </a:t>
            </a:r>
            <a:r>
              <a:rPr lang="en-US" sz="2800" dirty="0" smtClean="0"/>
              <a:t>Airline Industry </a:t>
            </a:r>
            <a:endParaRPr lang="en-US" sz="2800" dirty="0"/>
          </a:p>
          <a:p>
            <a:r>
              <a:rPr lang="en-US" sz="2800" dirty="0"/>
              <a:t>the ‘transport networks</a:t>
            </a:r>
            <a:r>
              <a:rPr lang="en-US" sz="2800" dirty="0" smtClean="0"/>
              <a:t>’              </a:t>
            </a:r>
            <a:r>
              <a:rPr lang="en-US" sz="2800" dirty="0"/>
              <a:t>‘Airways’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the </a:t>
            </a:r>
            <a:r>
              <a:rPr lang="en-US" sz="2800" dirty="0" smtClean="0"/>
              <a:t>‘terminal'			        ‘</a:t>
            </a:r>
            <a:r>
              <a:rPr lang="en-US" sz="2800" dirty="0"/>
              <a:t>Airports.’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The ‘vehicles’ </a:t>
            </a:r>
            <a:r>
              <a:rPr lang="en-US" sz="2800" dirty="0" smtClean="0"/>
              <a:t>                                ‘different </a:t>
            </a:r>
            <a:r>
              <a:rPr lang="en-US" sz="2800" dirty="0"/>
              <a:t>types </a:t>
            </a:r>
            <a:r>
              <a:rPr lang="en-US" sz="2800" dirty="0" smtClean="0"/>
              <a:t>					      </a:t>
            </a:r>
            <a:r>
              <a:rPr lang="en-US" sz="2800" dirty="0"/>
              <a:t> </a:t>
            </a:r>
            <a:r>
              <a:rPr lang="en-US" sz="2800" dirty="0" smtClean="0"/>
              <a:t>            of </a:t>
            </a:r>
            <a:r>
              <a:rPr lang="en-US" sz="2800" dirty="0"/>
              <a:t>airplanes. </a:t>
            </a:r>
          </a:p>
          <a:p>
            <a:r>
              <a:rPr lang="en-US" sz="2800" dirty="0"/>
              <a:t>‘Air Traffic Control (ATC</a:t>
            </a:r>
            <a:r>
              <a:rPr lang="en-US" sz="2800" dirty="0" smtClean="0"/>
              <a:t>)’           a </a:t>
            </a:r>
            <a:r>
              <a:rPr lang="en-US" sz="2800" dirty="0"/>
              <a:t>service </a:t>
            </a:r>
            <a:r>
              <a:rPr lang="en-US" sz="2800" dirty="0" smtClean="0"/>
              <a:t> offered </a:t>
            </a:r>
          </a:p>
          <a:p>
            <a:pPr marL="0" indent="0">
              <a:buNone/>
            </a:pPr>
            <a:r>
              <a:rPr lang="en-US" sz="2800" dirty="0" smtClean="0"/>
              <a:t>                                                   by the appropriate      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                              authority </a:t>
            </a:r>
            <a:r>
              <a:rPr lang="en-US" sz="2800" dirty="0"/>
              <a:t>to </a:t>
            </a:r>
            <a:r>
              <a:rPr lang="en-US" sz="2800" dirty="0" smtClean="0"/>
              <a:t>promote           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                              the safe</a:t>
            </a:r>
            <a:r>
              <a:rPr lang="en-US" sz="2800" dirty="0"/>
              <a:t>, </a:t>
            </a:r>
            <a:r>
              <a:rPr lang="en-US" sz="2800" dirty="0" smtClean="0"/>
              <a:t>orderly flow       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                                             of </a:t>
            </a:r>
            <a:r>
              <a:rPr lang="en-US" sz="2800" dirty="0"/>
              <a:t>air traffic. 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5084440" y="1091631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5084440" y="1932518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111971" y="4030833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139680" y="3164177"/>
            <a:ext cx="304800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1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5681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Airline Industry is…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7918648" cy="4831432"/>
          </a:xfrm>
        </p:spPr>
        <p:txBody>
          <a:bodyPr>
            <a:noAutofit/>
          </a:bodyPr>
          <a:lstStyle/>
          <a:p>
            <a:r>
              <a:rPr lang="en-US" sz="2800" dirty="0"/>
              <a:t>System of </a:t>
            </a:r>
            <a:r>
              <a:rPr lang="en-US" sz="2800" dirty="0" smtClean="0"/>
              <a:t>Transportation . Focus </a:t>
            </a:r>
            <a:r>
              <a:rPr lang="en-US" sz="2800" dirty="0"/>
              <a:t>on moving people and goods from place to </a:t>
            </a:r>
            <a:r>
              <a:rPr lang="en-US" sz="2800" dirty="0" smtClean="0"/>
              <a:t>place by using airways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Mode of Transportation </a:t>
            </a:r>
          </a:p>
          <a:p>
            <a:pPr marL="0" indent="0">
              <a:buNone/>
            </a:pPr>
            <a:r>
              <a:rPr lang="en-US" sz="2800" dirty="0"/>
              <a:t>	: Passengers   	automobile, busses, air </a:t>
            </a:r>
            <a:r>
              <a:rPr lang="en-US" sz="2800" dirty="0" smtClean="0"/>
              <a:t>				and railways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: Freight  	     	sea, road, railways, and </a:t>
            </a:r>
            <a:r>
              <a:rPr lang="en-US" sz="2800" dirty="0" smtClean="0"/>
              <a:t>				air</a:t>
            </a:r>
            <a:endParaRPr lang="en-US" sz="2800" dirty="0"/>
          </a:p>
        </p:txBody>
      </p:sp>
      <p:sp>
        <p:nvSpPr>
          <p:cNvPr id="4" name="Right Arrow 3"/>
          <p:cNvSpPr/>
          <p:nvPr/>
        </p:nvSpPr>
        <p:spPr>
          <a:xfrm>
            <a:off x="3691492" y="3933056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691492" y="4824028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31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208064"/>
          </a:xfrm>
        </p:spPr>
        <p:txBody>
          <a:bodyPr>
            <a:noAutofit/>
          </a:bodyPr>
          <a:lstStyle/>
          <a:p>
            <a:r>
              <a:rPr lang="en-US" sz="3600" b="1" dirty="0"/>
              <a:t>Aviation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68760"/>
            <a:ext cx="7772400" cy="4903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Airline Industry is a part of aviation industry, which scope of activities provided by: 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	1. Aircraft Manufacturers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	2. Airport Operations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	3. Aviation Support Industries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	4. Service Provider</a:t>
            </a:r>
          </a:p>
        </p:txBody>
      </p:sp>
    </p:spTree>
    <p:extLst>
      <p:ext uri="{BB962C8B-B14F-4D97-AF65-F5344CB8AC3E}">
        <p14:creationId xmlns:p14="http://schemas.microsoft.com/office/powerpoint/2010/main" val="73457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792088"/>
          </a:xfrm>
        </p:spPr>
        <p:txBody>
          <a:bodyPr>
            <a:normAutofit/>
          </a:bodyPr>
          <a:lstStyle/>
          <a:p>
            <a:r>
              <a:rPr lang="en-US" sz="3600" b="1" dirty="0"/>
              <a:t>1. Aircraft Manufacturers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482144" cy="5191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Produce </a:t>
            </a:r>
            <a:endParaRPr lang="en-US" sz="2800" dirty="0" smtClean="0"/>
          </a:p>
          <a:p>
            <a:r>
              <a:rPr lang="en-US" sz="2800" dirty="0"/>
              <a:t>C</a:t>
            </a:r>
            <a:r>
              <a:rPr lang="en-US" sz="2800" dirty="0" smtClean="0"/>
              <a:t>ommercial planes with 2</a:t>
            </a:r>
            <a:r>
              <a:rPr lang="en-US" sz="2800" dirty="0"/>
              <a:t>, 3, 4 </a:t>
            </a:r>
            <a:r>
              <a:rPr lang="en-US" sz="2800" dirty="0" smtClean="0"/>
              <a:t>engines</a:t>
            </a:r>
          </a:p>
          <a:p>
            <a:endParaRPr lang="en-US" sz="2800" dirty="0" smtClean="0"/>
          </a:p>
          <a:p>
            <a:r>
              <a:rPr lang="en-US" sz="2800" dirty="0"/>
              <a:t>S</a:t>
            </a:r>
            <a:r>
              <a:rPr lang="en-US" sz="2800" dirty="0" smtClean="0"/>
              <a:t>mall </a:t>
            </a:r>
            <a:r>
              <a:rPr lang="en-US" sz="2800" dirty="0"/>
              <a:t>planes called ‘General aviation planes’ with </a:t>
            </a:r>
            <a:r>
              <a:rPr lang="en-US" sz="2800" dirty="0" smtClean="0"/>
              <a:t>1,2 jet engines or propeller .Small </a:t>
            </a:r>
            <a:r>
              <a:rPr lang="en-US" sz="2800" dirty="0"/>
              <a:t>planes or light planes use for flight instruction, spraying field </a:t>
            </a:r>
            <a:r>
              <a:rPr lang="en-US" sz="2800" dirty="0" smtClean="0"/>
              <a:t>crops</a:t>
            </a:r>
            <a:r>
              <a:rPr lang="en-US" sz="2800" dirty="0"/>
              <a:t>, serve small communities to larger </a:t>
            </a:r>
            <a:r>
              <a:rPr lang="en-US" sz="2800" dirty="0" smtClean="0"/>
              <a:t>airports </a:t>
            </a:r>
            <a:r>
              <a:rPr lang="en-US" sz="2800" dirty="0"/>
              <a:t>called ‘Commuter plane’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M</a:t>
            </a:r>
            <a:r>
              <a:rPr lang="en-US" sz="2800" dirty="0" smtClean="0"/>
              <a:t>ilitary </a:t>
            </a:r>
            <a:r>
              <a:rPr lang="en-US" sz="2800" dirty="0"/>
              <a:t>planes, which include bombers, fighters</a:t>
            </a:r>
          </a:p>
        </p:txBody>
      </p:sp>
    </p:spTree>
    <p:extLst>
      <p:ext uri="{BB962C8B-B14F-4D97-AF65-F5344CB8AC3E}">
        <p14:creationId xmlns:p14="http://schemas.microsoft.com/office/powerpoint/2010/main" val="632861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1357</TotalTime>
  <Words>867</Words>
  <Application>Microsoft Macintosh PowerPoint</Application>
  <PresentationFormat>On-screen Show (4:3)</PresentationFormat>
  <Paragraphs>135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 Rounded MT Bold</vt:lpstr>
      <vt:lpstr>Calibri</vt:lpstr>
      <vt:lpstr>Rockwell</vt:lpstr>
      <vt:lpstr>Rockwell Condensed</vt:lpstr>
      <vt:lpstr>Rockwell Extra Bold</vt:lpstr>
      <vt:lpstr>Wingdings</vt:lpstr>
      <vt:lpstr>Wood Type</vt:lpstr>
      <vt:lpstr>IAC 1201: Introduction to AVIATION INDUSTRY</vt:lpstr>
      <vt:lpstr>PowerPoint Presentation</vt:lpstr>
      <vt:lpstr>PowerPoint Presentation</vt:lpstr>
      <vt:lpstr>Characteristics of the industry</vt:lpstr>
      <vt:lpstr>Mode of Transportation Features</vt:lpstr>
      <vt:lpstr>PowerPoint Presentation</vt:lpstr>
      <vt:lpstr>Airline Industry is…</vt:lpstr>
      <vt:lpstr>Aviation Industry</vt:lpstr>
      <vt:lpstr>1. Aircraft Manufacturers</vt:lpstr>
      <vt:lpstr>Aircraft Manufacturers</vt:lpstr>
      <vt:lpstr>2. Airport Operations</vt:lpstr>
      <vt:lpstr>Airport Operations</vt:lpstr>
      <vt:lpstr>3. Aviation Support Industries</vt:lpstr>
      <vt:lpstr>Aviation Support Industries</vt:lpstr>
      <vt:lpstr>Aviation Support Industries</vt:lpstr>
      <vt:lpstr>4. Service Providers or Travel Agents</vt:lpstr>
      <vt:lpstr>Types of Airline service</vt:lpstr>
      <vt:lpstr>Scheduled Flights</vt:lpstr>
      <vt:lpstr>PowerPoint Presentation</vt:lpstr>
      <vt:lpstr>PowerPoint Presentation</vt:lpstr>
      <vt:lpstr>Scheduled Flights</vt:lpstr>
      <vt:lpstr>Non-Scheduled Flights</vt:lpstr>
      <vt:lpstr>Non-Scheduled Flights</vt:lpstr>
      <vt:lpstr>Passenger Travel</vt:lpstr>
      <vt:lpstr>PowerPoint Presentation</vt:lpstr>
      <vt:lpstr>different classes of service on a plane</vt:lpstr>
      <vt:lpstr>PowerPoint Presentation</vt:lpstr>
      <vt:lpstr>PowerPoint Presentation</vt:lpstr>
      <vt:lpstr>PowerPoint Presentation</vt:lpstr>
      <vt:lpstr>First class</vt:lpstr>
      <vt:lpstr>References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IAL 1201 Introduction to Airline Business</dc:title>
  <dc:creator>Win8</dc:creator>
  <cp:lastModifiedBy>Microsoft Office User</cp:lastModifiedBy>
  <cp:revision>58</cp:revision>
  <dcterms:created xsi:type="dcterms:W3CDTF">2014-08-12T04:24:23Z</dcterms:created>
  <dcterms:modified xsi:type="dcterms:W3CDTF">2017-09-14T16:04:50Z</dcterms:modified>
</cp:coreProperties>
</file>