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13" r:id="rId3"/>
    <p:sldId id="257" r:id="rId4"/>
    <p:sldId id="258" r:id="rId5"/>
    <p:sldId id="275" r:id="rId6"/>
    <p:sldId id="259" r:id="rId7"/>
    <p:sldId id="263" r:id="rId8"/>
    <p:sldId id="261" r:id="rId9"/>
    <p:sldId id="309" r:id="rId10"/>
    <p:sldId id="276" r:id="rId11"/>
    <p:sldId id="264" r:id="rId12"/>
    <p:sldId id="265" r:id="rId13"/>
    <p:sldId id="268" r:id="rId14"/>
    <p:sldId id="269" r:id="rId15"/>
    <p:sldId id="270" r:id="rId16"/>
    <p:sldId id="317" r:id="rId17"/>
    <p:sldId id="279" r:id="rId18"/>
    <p:sldId id="278" r:id="rId19"/>
    <p:sldId id="307" r:id="rId20"/>
    <p:sldId id="280" r:id="rId21"/>
    <p:sldId id="293" r:id="rId22"/>
    <p:sldId id="277" r:id="rId23"/>
    <p:sldId id="294" r:id="rId24"/>
    <p:sldId id="281" r:id="rId25"/>
    <p:sldId id="295" r:id="rId26"/>
    <p:sldId id="310" r:id="rId27"/>
    <p:sldId id="308" r:id="rId28"/>
    <p:sldId id="318" r:id="rId29"/>
    <p:sldId id="320" r:id="rId30"/>
    <p:sldId id="283" r:id="rId31"/>
    <p:sldId id="319" r:id="rId32"/>
    <p:sldId id="284" r:id="rId33"/>
    <p:sldId id="287" r:id="rId34"/>
    <p:sldId id="285" r:id="rId35"/>
    <p:sldId id="288" r:id="rId36"/>
    <p:sldId id="289" r:id="rId37"/>
    <p:sldId id="290" r:id="rId38"/>
    <p:sldId id="291" r:id="rId39"/>
    <p:sldId id="292" r:id="rId40"/>
    <p:sldId id="272" r:id="rId41"/>
    <p:sldId id="322" r:id="rId42"/>
    <p:sldId id="321" r:id="rId43"/>
    <p:sldId id="271" r:id="rId44"/>
    <p:sldId id="273" r:id="rId45"/>
    <p:sldId id="26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7"/>
    <p:restoredTop sz="94707"/>
  </p:normalViewPr>
  <p:slideViewPr>
    <p:cSldViewPr snapToGrid="0" snapToObjects="1">
      <p:cViewPr>
        <p:scale>
          <a:sx n="129" d="100"/>
          <a:sy n="129" d="100"/>
        </p:scale>
        <p:origin x="688"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9CF5FA-2E3B-5742-9D9E-1D6DD99D79C5}" type="datetimeFigureOut">
              <a:rPr lang="en-US" smtClean="0"/>
              <a:t>6/12/22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02C5E-AFFC-DB4A-857B-61BAED6C97DE}" type="slidenum">
              <a:rPr lang="en-US" smtClean="0"/>
              <a:t>‹#›</a:t>
            </a:fld>
            <a:endParaRPr lang="en-US"/>
          </a:p>
        </p:txBody>
      </p:sp>
    </p:spTree>
    <p:extLst>
      <p:ext uri="{BB962C8B-B14F-4D97-AF65-F5344CB8AC3E}">
        <p14:creationId xmlns:p14="http://schemas.microsoft.com/office/powerpoint/2010/main" val="2099023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9CF5FA-2E3B-5742-9D9E-1D6DD99D79C5}" type="datetimeFigureOut">
              <a:rPr lang="en-US" smtClean="0"/>
              <a:t>6/12/22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02C5E-AFFC-DB4A-857B-61BAED6C97DE}" type="slidenum">
              <a:rPr lang="en-US" smtClean="0"/>
              <a:t>‹#›</a:t>
            </a:fld>
            <a:endParaRPr lang="en-US"/>
          </a:p>
        </p:txBody>
      </p:sp>
    </p:spTree>
    <p:extLst>
      <p:ext uri="{BB962C8B-B14F-4D97-AF65-F5344CB8AC3E}">
        <p14:creationId xmlns:p14="http://schemas.microsoft.com/office/powerpoint/2010/main" val="1539586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9CF5FA-2E3B-5742-9D9E-1D6DD99D79C5}" type="datetimeFigureOut">
              <a:rPr lang="en-US" smtClean="0"/>
              <a:t>6/12/22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02C5E-AFFC-DB4A-857B-61BAED6C97DE}" type="slidenum">
              <a:rPr lang="en-US" smtClean="0"/>
              <a:t>‹#›</a:t>
            </a:fld>
            <a:endParaRPr lang="en-US"/>
          </a:p>
        </p:txBody>
      </p:sp>
    </p:spTree>
    <p:extLst>
      <p:ext uri="{BB962C8B-B14F-4D97-AF65-F5344CB8AC3E}">
        <p14:creationId xmlns:p14="http://schemas.microsoft.com/office/powerpoint/2010/main" val="805725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9CF5FA-2E3B-5742-9D9E-1D6DD99D79C5}" type="datetimeFigureOut">
              <a:rPr lang="en-US" smtClean="0"/>
              <a:t>6/12/22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02C5E-AFFC-DB4A-857B-61BAED6C97DE}" type="slidenum">
              <a:rPr lang="en-US" smtClean="0"/>
              <a:t>‹#›</a:t>
            </a:fld>
            <a:endParaRPr lang="en-US"/>
          </a:p>
        </p:txBody>
      </p:sp>
    </p:spTree>
    <p:extLst>
      <p:ext uri="{BB962C8B-B14F-4D97-AF65-F5344CB8AC3E}">
        <p14:creationId xmlns:p14="http://schemas.microsoft.com/office/powerpoint/2010/main" val="156748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9CF5FA-2E3B-5742-9D9E-1D6DD99D79C5}" type="datetimeFigureOut">
              <a:rPr lang="en-US" smtClean="0"/>
              <a:t>6/12/22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02C5E-AFFC-DB4A-857B-61BAED6C97DE}" type="slidenum">
              <a:rPr lang="en-US" smtClean="0"/>
              <a:t>‹#›</a:t>
            </a:fld>
            <a:endParaRPr lang="en-US"/>
          </a:p>
        </p:txBody>
      </p:sp>
    </p:spTree>
    <p:extLst>
      <p:ext uri="{BB962C8B-B14F-4D97-AF65-F5344CB8AC3E}">
        <p14:creationId xmlns:p14="http://schemas.microsoft.com/office/powerpoint/2010/main" val="436736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9CF5FA-2E3B-5742-9D9E-1D6DD99D79C5}" type="datetimeFigureOut">
              <a:rPr lang="en-US" smtClean="0"/>
              <a:t>6/12/22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02C5E-AFFC-DB4A-857B-61BAED6C97DE}" type="slidenum">
              <a:rPr lang="en-US" smtClean="0"/>
              <a:t>‹#›</a:t>
            </a:fld>
            <a:endParaRPr lang="en-US"/>
          </a:p>
        </p:txBody>
      </p:sp>
    </p:spTree>
    <p:extLst>
      <p:ext uri="{BB962C8B-B14F-4D97-AF65-F5344CB8AC3E}">
        <p14:creationId xmlns:p14="http://schemas.microsoft.com/office/powerpoint/2010/main" val="138998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9CF5FA-2E3B-5742-9D9E-1D6DD99D79C5}" type="datetimeFigureOut">
              <a:rPr lang="en-US" smtClean="0"/>
              <a:t>6/12/22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F02C5E-AFFC-DB4A-857B-61BAED6C97DE}" type="slidenum">
              <a:rPr lang="en-US" smtClean="0"/>
              <a:t>‹#›</a:t>
            </a:fld>
            <a:endParaRPr lang="en-US"/>
          </a:p>
        </p:txBody>
      </p:sp>
    </p:spTree>
    <p:extLst>
      <p:ext uri="{BB962C8B-B14F-4D97-AF65-F5344CB8AC3E}">
        <p14:creationId xmlns:p14="http://schemas.microsoft.com/office/powerpoint/2010/main" val="1826023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9CF5FA-2E3B-5742-9D9E-1D6DD99D79C5}" type="datetimeFigureOut">
              <a:rPr lang="en-US" smtClean="0"/>
              <a:t>6/12/22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F02C5E-AFFC-DB4A-857B-61BAED6C97DE}" type="slidenum">
              <a:rPr lang="en-US" smtClean="0"/>
              <a:t>‹#›</a:t>
            </a:fld>
            <a:endParaRPr lang="en-US"/>
          </a:p>
        </p:txBody>
      </p:sp>
    </p:spTree>
    <p:extLst>
      <p:ext uri="{BB962C8B-B14F-4D97-AF65-F5344CB8AC3E}">
        <p14:creationId xmlns:p14="http://schemas.microsoft.com/office/powerpoint/2010/main" val="281072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F5FA-2E3B-5742-9D9E-1D6DD99D79C5}" type="datetimeFigureOut">
              <a:rPr lang="en-US" smtClean="0"/>
              <a:t>6/12/22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F02C5E-AFFC-DB4A-857B-61BAED6C97DE}" type="slidenum">
              <a:rPr lang="en-US" smtClean="0"/>
              <a:t>‹#›</a:t>
            </a:fld>
            <a:endParaRPr lang="en-US"/>
          </a:p>
        </p:txBody>
      </p:sp>
    </p:spTree>
    <p:extLst>
      <p:ext uri="{BB962C8B-B14F-4D97-AF65-F5344CB8AC3E}">
        <p14:creationId xmlns:p14="http://schemas.microsoft.com/office/powerpoint/2010/main" val="1671808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9CF5FA-2E3B-5742-9D9E-1D6DD99D79C5}" type="datetimeFigureOut">
              <a:rPr lang="en-US" smtClean="0"/>
              <a:t>6/12/22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02C5E-AFFC-DB4A-857B-61BAED6C97DE}" type="slidenum">
              <a:rPr lang="en-US" smtClean="0"/>
              <a:t>‹#›</a:t>
            </a:fld>
            <a:endParaRPr lang="en-US"/>
          </a:p>
        </p:txBody>
      </p:sp>
    </p:spTree>
    <p:extLst>
      <p:ext uri="{BB962C8B-B14F-4D97-AF65-F5344CB8AC3E}">
        <p14:creationId xmlns:p14="http://schemas.microsoft.com/office/powerpoint/2010/main" val="403203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9CF5FA-2E3B-5742-9D9E-1D6DD99D79C5}" type="datetimeFigureOut">
              <a:rPr lang="en-US" smtClean="0"/>
              <a:t>6/12/22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02C5E-AFFC-DB4A-857B-61BAED6C97DE}" type="slidenum">
              <a:rPr lang="en-US" smtClean="0"/>
              <a:t>‹#›</a:t>
            </a:fld>
            <a:endParaRPr lang="en-US"/>
          </a:p>
        </p:txBody>
      </p:sp>
    </p:spTree>
    <p:extLst>
      <p:ext uri="{BB962C8B-B14F-4D97-AF65-F5344CB8AC3E}">
        <p14:creationId xmlns:p14="http://schemas.microsoft.com/office/powerpoint/2010/main" val="13313602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F5FA-2E3B-5742-9D9E-1D6DD99D79C5}" type="datetimeFigureOut">
              <a:rPr lang="en-US" smtClean="0"/>
              <a:t>6/12/22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F02C5E-AFFC-DB4A-857B-61BAED6C97DE}" type="slidenum">
              <a:rPr lang="en-US" smtClean="0"/>
              <a:t>‹#›</a:t>
            </a:fld>
            <a:endParaRPr lang="en-US"/>
          </a:p>
        </p:txBody>
      </p:sp>
    </p:spTree>
    <p:extLst>
      <p:ext uri="{BB962C8B-B14F-4D97-AF65-F5344CB8AC3E}">
        <p14:creationId xmlns:p14="http://schemas.microsoft.com/office/powerpoint/2010/main" val="1839547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uAHb6uzDVrU"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est-job-interview.com/interview-checklist.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45.xml.rels><?xml version="1.0" encoding="UTF-8" standalone="yes"?>
<Relationships xmlns="http://schemas.openxmlformats.org/package/2006/relationships"><Relationship Id="rId3" Type="http://schemas.openxmlformats.org/officeDocument/2006/relationships/hyperlink" Target="http://extension.illinois.edu/dress/07interview-03factsheet.cfm" TargetMode="External"/><Relationship Id="rId4" Type="http://schemas.openxmlformats.org/officeDocument/2006/relationships/hyperlink" Target="http://www.best-job-interview.com/job-interview-clothes.html" TargetMode="External"/><Relationship Id="rId1" Type="http://schemas.openxmlformats.org/officeDocument/2006/relationships/slideLayout" Target="../slideLayouts/slideLayout2.xml"/><Relationship Id="rId2" Type="http://schemas.openxmlformats.org/officeDocument/2006/relationships/hyperlink" Target="http://www.infusivesolutions.com/blog/bid/87721/First-Things-First-Understanding-the-Psychology-of-First-Impression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0659" y="-327407"/>
            <a:ext cx="10327341" cy="1990165"/>
          </a:xfrm>
        </p:spPr>
        <p:txBody>
          <a:bodyPr>
            <a:normAutofit/>
          </a:bodyPr>
          <a:lstStyle/>
          <a:p>
            <a:r>
              <a:rPr lang="en-US" sz="3600" smtClean="0">
                <a:latin typeface="Arial Rounded MT Bold" charset="0"/>
                <a:ea typeface="Arial Rounded MT Bold" charset="0"/>
                <a:cs typeface="Arial Rounded MT Bold" charset="0"/>
              </a:rPr>
              <a:t>IAC 2205 </a:t>
            </a:r>
            <a:r>
              <a:rPr lang="en-US" sz="3600" dirty="0" smtClean="0">
                <a:latin typeface="Arial Rounded MT Bold" charset="0"/>
                <a:ea typeface="Arial Rounded MT Bold" charset="0"/>
                <a:cs typeface="Arial Rounded MT Bold" charset="0"/>
              </a:rPr>
              <a:t>English for Airline Career Preparation</a:t>
            </a:r>
            <a:endParaRPr lang="en-US" sz="3600" dirty="0">
              <a:latin typeface="Arial Rounded MT Bold" charset="0"/>
              <a:ea typeface="Arial Rounded MT Bold" charset="0"/>
              <a:cs typeface="Arial Rounded MT Bold" charset="0"/>
            </a:endParaRPr>
          </a:p>
        </p:txBody>
      </p:sp>
      <p:sp>
        <p:nvSpPr>
          <p:cNvPr id="3" name="Subtitle 2"/>
          <p:cNvSpPr>
            <a:spLocks noGrp="1"/>
          </p:cNvSpPr>
          <p:nvPr>
            <p:ph type="subTitle" idx="1"/>
          </p:nvPr>
        </p:nvSpPr>
        <p:spPr>
          <a:xfrm>
            <a:off x="1524000" y="5414682"/>
            <a:ext cx="9144000" cy="950258"/>
          </a:xfrm>
        </p:spPr>
        <p:txBody>
          <a:bodyPr>
            <a:normAutofit/>
          </a:bodyPr>
          <a:lstStyle/>
          <a:p>
            <a:r>
              <a:rPr lang="en-US" sz="3200" dirty="0" smtClean="0">
                <a:latin typeface="Arial Rounded MT Bold" charset="0"/>
                <a:ea typeface="Arial Rounded MT Bold" charset="0"/>
                <a:cs typeface="Arial Rounded MT Bold" charset="0"/>
              </a:rPr>
              <a:t>Unit 2   </a:t>
            </a:r>
            <a:r>
              <a:rPr lang="en-US" sz="3200" dirty="0">
                <a:latin typeface="Arial Rounded MT Bold" charset="0"/>
                <a:ea typeface="Arial Rounded MT Bold" charset="0"/>
                <a:cs typeface="Arial Rounded MT Bold" charset="0"/>
              </a:rPr>
              <a:t>F</a:t>
            </a:r>
            <a:r>
              <a:rPr lang="en-US" sz="3200" dirty="0" smtClean="0">
                <a:latin typeface="Arial Rounded MT Bold" charset="0"/>
                <a:ea typeface="Arial Rounded MT Bold" charset="0"/>
                <a:cs typeface="Arial Rounded MT Bold" charset="0"/>
              </a:rPr>
              <a:t>irst </a:t>
            </a:r>
            <a:r>
              <a:rPr lang="en-US" sz="3200" dirty="0" smtClean="0">
                <a:latin typeface="Arial Rounded MT Bold" charset="0"/>
                <a:ea typeface="Arial Rounded MT Bold" charset="0"/>
                <a:cs typeface="Arial Rounded MT Bold" charset="0"/>
              </a:rPr>
              <a:t>Impression </a:t>
            </a:r>
            <a:r>
              <a:rPr lang="en-US" sz="3200" dirty="0" smtClean="0">
                <a:latin typeface="Arial Rounded MT Bold" charset="0"/>
                <a:ea typeface="Arial Rounded MT Bold" charset="0"/>
                <a:cs typeface="Arial Rounded MT Bold" charset="0"/>
              </a:rPr>
              <a:t>on</a:t>
            </a:r>
            <a:r>
              <a:rPr lang="en-US" sz="3200" dirty="0" smtClean="0">
                <a:latin typeface="Arial Rounded MT Bold" charset="0"/>
                <a:ea typeface="Arial Rounded MT Bold" charset="0"/>
                <a:cs typeface="Arial Rounded MT Bold" charset="0"/>
              </a:rPr>
              <a:t> an Interview Day</a:t>
            </a:r>
            <a:endParaRPr lang="en-US" sz="3200" dirty="0">
              <a:latin typeface="Arial Rounded MT Bold" charset="0"/>
              <a:ea typeface="Arial Rounded MT Bold" charset="0"/>
              <a:cs typeface="Arial Rounded MT Bold" charset="0"/>
            </a:endParaRPr>
          </a:p>
        </p:txBody>
      </p:sp>
      <p:pic>
        <p:nvPicPr>
          <p:cNvPr id="8194" name="Picture 2" descr="in by DREAMS UNLIMITED !! on Body Language | Job interview tips, Confident  bo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148" y="1662758"/>
            <a:ext cx="4806811" cy="3201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02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224" y="304800"/>
            <a:ext cx="11156576" cy="5872163"/>
          </a:xfrm>
        </p:spPr>
        <p:txBody>
          <a:bodyPr>
            <a:normAutofit/>
          </a:bodyPr>
          <a:lstStyle/>
          <a:p>
            <a:r>
              <a:rPr lang="en-US" sz="3200" b="1" dirty="0">
                <a:solidFill>
                  <a:srgbClr val="FF0000"/>
                </a:solidFill>
                <a:latin typeface="Arial Rounded MT Bold" charset="0"/>
                <a:ea typeface="Arial Rounded MT Bold" charset="0"/>
                <a:cs typeface="Arial Rounded MT Bold" charset="0"/>
              </a:rPr>
              <a:t>Clothing</a:t>
            </a:r>
            <a:r>
              <a:rPr lang="en-US" sz="3200" b="1" dirty="0">
                <a:latin typeface="Arial Rounded MT Bold" charset="0"/>
                <a:ea typeface="Arial Rounded MT Bold" charset="0"/>
                <a:cs typeface="Arial Rounded MT Bold" charset="0"/>
              </a:rPr>
              <a:t>:</a:t>
            </a:r>
            <a:r>
              <a:rPr lang="en-US" sz="3200" dirty="0">
                <a:latin typeface="Arial Rounded MT Bold" charset="0"/>
                <a:ea typeface="Arial Rounded MT Bold" charset="0"/>
                <a:cs typeface="Arial Rounded MT Bold" charset="0"/>
              </a:rPr>
              <a:t> </a:t>
            </a:r>
            <a:endParaRPr lang="en-US" sz="3200" dirty="0" smtClean="0">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The </a:t>
            </a:r>
            <a:r>
              <a:rPr lang="en-US" dirty="0">
                <a:latin typeface="Arial Rounded MT Bold" charset="0"/>
                <a:ea typeface="Arial Rounded MT Bold" charset="0"/>
                <a:cs typeface="Arial Rounded MT Bold" charset="0"/>
              </a:rPr>
              <a:t>basis of making a good impression with your appearance is cleanliness. As a professional, let's be conscious of your hairstyle, clothes, nails, and feet. </a:t>
            </a:r>
            <a:endParaRPr lang="en-US" dirty="0" smtClean="0">
              <a:latin typeface="Arial Rounded MT Bold" charset="0"/>
              <a:ea typeface="Arial Rounded MT Bold" charset="0"/>
              <a:cs typeface="Arial Rounded MT Bold" charset="0"/>
            </a:endParaRPr>
          </a:p>
          <a:p>
            <a:endParaRPr lang="en-US" dirty="0" smtClean="0">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Unclean </a:t>
            </a:r>
            <a:r>
              <a:rPr lang="en-US" dirty="0">
                <a:latin typeface="Arial Rounded MT Bold" charset="0"/>
                <a:ea typeface="Arial Rounded MT Bold" charset="0"/>
                <a:cs typeface="Arial Rounded MT Bold" charset="0"/>
              </a:rPr>
              <a:t>and sloppy appearance not only makes those around you uncomfortable, but also gives an impression that you are not serious about working. Please also remember to turn off your cell phone before you go in for an interview.</a:t>
            </a:r>
            <a:r>
              <a:rPr lang="en-US" dirty="0">
                <a:latin typeface="Arial Rounded MT Bold" charset="0"/>
                <a:ea typeface="Arial Rounded MT Bold" charset="0"/>
                <a:cs typeface="Arial Rounded MT Bold" charset="0"/>
              </a:rPr>
              <a:t/>
            </a:r>
            <a:br>
              <a:rPr lang="en-US" dirty="0">
                <a:latin typeface="Arial Rounded MT Bold" charset="0"/>
                <a:ea typeface="Arial Rounded MT Bold" charset="0"/>
                <a:cs typeface="Arial Rounded MT Bold" charset="0"/>
              </a:rPr>
            </a:br>
            <a:endParaRPr lang="en-US" sz="3200" dirty="0"/>
          </a:p>
        </p:txBody>
      </p:sp>
    </p:spTree>
    <p:extLst>
      <p:ext uri="{BB962C8B-B14F-4D97-AF65-F5344CB8AC3E}">
        <p14:creationId xmlns:p14="http://schemas.microsoft.com/office/powerpoint/2010/main" val="421855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376" y="412376"/>
            <a:ext cx="10941424" cy="5764587"/>
          </a:xfrm>
        </p:spPr>
        <p:txBody>
          <a:bodyPr/>
          <a:lstStyle/>
          <a:p>
            <a:r>
              <a:rPr lang="en-US" sz="3200" b="1" dirty="0">
                <a:solidFill>
                  <a:srgbClr val="FF0000"/>
                </a:solidFill>
                <a:latin typeface="Arial Rounded MT Bold" charset="0"/>
                <a:ea typeface="Arial Rounded MT Bold" charset="0"/>
                <a:cs typeface="Arial Rounded MT Bold" charset="0"/>
              </a:rPr>
              <a:t>3)  Be Personable</a:t>
            </a:r>
            <a:endParaRPr lang="en-US" sz="3200" dirty="0">
              <a:solidFill>
                <a:srgbClr val="FF0000"/>
              </a:solidFill>
              <a:latin typeface="Arial Rounded MT Bold" charset="0"/>
              <a:ea typeface="Arial Rounded MT Bold" charset="0"/>
              <a:cs typeface="Arial Rounded MT Bold" charset="0"/>
            </a:endParaRPr>
          </a:p>
          <a:p>
            <a:pPr marL="0" indent="0">
              <a:buNone/>
            </a:pPr>
            <a:r>
              <a:rPr lang="en-US" dirty="0" smtClean="0">
                <a:latin typeface="Arial Rounded MT Bold" charset="0"/>
                <a:ea typeface="Arial Rounded MT Bold" charset="0"/>
                <a:cs typeface="Arial Rounded MT Bold" charset="0"/>
              </a:rPr>
              <a:t>Be </a:t>
            </a:r>
            <a:r>
              <a:rPr lang="en-US" dirty="0">
                <a:latin typeface="Arial Rounded MT Bold" charset="0"/>
                <a:ea typeface="Arial Rounded MT Bold" charset="0"/>
                <a:cs typeface="Arial Rounded MT Bold" charset="0"/>
              </a:rPr>
              <a:t>confident and use simple, accessible diction. Be polite and try to create chemistry with the </a:t>
            </a:r>
            <a:r>
              <a:rPr lang="en-US" dirty="0" smtClean="0">
                <a:latin typeface="Arial Rounded MT Bold" charset="0"/>
                <a:ea typeface="Arial Rounded MT Bold" charset="0"/>
                <a:cs typeface="Arial Rounded MT Bold" charset="0"/>
              </a:rPr>
              <a:t>interviewer</a:t>
            </a:r>
          </a:p>
        </p:txBody>
      </p:sp>
      <p:pic>
        <p:nvPicPr>
          <p:cNvPr id="2" name="Picture 1"/>
          <p:cNvPicPr>
            <a:picLocks noChangeAspect="1"/>
          </p:cNvPicPr>
          <p:nvPr/>
        </p:nvPicPr>
        <p:blipFill>
          <a:blip r:embed="rId2"/>
          <a:stretch>
            <a:fillRect/>
          </a:stretch>
        </p:blipFill>
        <p:spPr>
          <a:xfrm>
            <a:off x="2196857" y="2417751"/>
            <a:ext cx="6817934" cy="4186595"/>
          </a:xfrm>
          <a:prstGeom prst="rect">
            <a:avLst/>
          </a:prstGeom>
        </p:spPr>
      </p:pic>
    </p:spTree>
    <p:extLst>
      <p:ext uri="{BB962C8B-B14F-4D97-AF65-F5344CB8AC3E}">
        <p14:creationId xmlns:p14="http://schemas.microsoft.com/office/powerpoint/2010/main" val="41740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871" y="197224"/>
            <a:ext cx="11223811" cy="6508376"/>
          </a:xfrm>
        </p:spPr>
        <p:txBody>
          <a:bodyPr>
            <a:normAutofit/>
          </a:bodyPr>
          <a:lstStyle/>
          <a:p>
            <a:r>
              <a:rPr lang="en-US" sz="3200" b="1" dirty="0">
                <a:solidFill>
                  <a:srgbClr val="FF0000"/>
                </a:solidFill>
                <a:latin typeface="Arial Rounded MT Bold" charset="0"/>
                <a:ea typeface="Arial Rounded MT Bold" charset="0"/>
                <a:cs typeface="Arial Rounded MT Bold" charset="0"/>
              </a:rPr>
              <a:t>4)  Practice</a:t>
            </a:r>
            <a:endParaRPr lang="en-US" sz="3200" dirty="0">
              <a:solidFill>
                <a:srgbClr val="FF0000"/>
              </a:solidFill>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Check </a:t>
            </a:r>
            <a:r>
              <a:rPr lang="en-US" sz="3200" dirty="0">
                <a:latin typeface="Arial Rounded MT Bold" charset="0"/>
                <a:ea typeface="Arial Rounded MT Bold" charset="0"/>
                <a:cs typeface="Arial Rounded MT Bold" charset="0"/>
              </a:rPr>
              <a:t>your appearance and practice your tone of voice in front of the mirror and test out your handshake on a friend. </a:t>
            </a:r>
            <a:endParaRPr lang="en-US" sz="3200" dirty="0" smtClean="0">
              <a:latin typeface="Arial Rounded MT Bold" charset="0"/>
              <a:ea typeface="Arial Rounded MT Bold" charset="0"/>
              <a:cs typeface="Arial Rounded MT Bold" charset="0"/>
            </a:endParaRPr>
          </a:p>
          <a:p>
            <a:endParaRPr lang="en-US" sz="3200" dirty="0" smtClean="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Make </a:t>
            </a:r>
            <a:r>
              <a:rPr lang="en-US" sz="3200" dirty="0">
                <a:latin typeface="Arial Rounded MT Bold" charset="0"/>
                <a:ea typeface="Arial Rounded MT Bold" charset="0"/>
                <a:cs typeface="Arial Rounded MT Bold" charset="0"/>
              </a:rPr>
              <a:t>a list of your strengths, weaknesses and goals </a:t>
            </a:r>
            <a:endParaRPr lang="en-US" sz="3200" dirty="0" smtClean="0">
              <a:latin typeface="Arial Rounded MT Bold" charset="0"/>
              <a:ea typeface="Arial Rounded MT Bold" charset="0"/>
              <a:cs typeface="Arial Rounded MT Bold" charset="0"/>
            </a:endParaRPr>
          </a:p>
          <a:p>
            <a:endParaRPr lang="en-US" sz="3200" dirty="0">
              <a:latin typeface="Arial Rounded MT Bold" charset="0"/>
              <a:ea typeface="Arial Rounded MT Bold" charset="0"/>
              <a:cs typeface="Arial Rounded MT Bold" charset="0"/>
            </a:endParaRPr>
          </a:p>
          <a:p>
            <a:r>
              <a:rPr lang="en-US" sz="3200" dirty="0">
                <a:latin typeface="Arial Rounded MT Bold" charset="0"/>
                <a:ea typeface="Arial Rounded MT Bold" charset="0"/>
                <a:cs typeface="Arial Rounded MT Bold" charset="0"/>
              </a:rPr>
              <a:t>R</a:t>
            </a:r>
            <a:r>
              <a:rPr lang="en-US" sz="3200" dirty="0" smtClean="0">
                <a:latin typeface="Arial Rounded MT Bold" charset="0"/>
                <a:ea typeface="Arial Rounded MT Bold" charset="0"/>
                <a:cs typeface="Arial Rounded MT Bold" charset="0"/>
              </a:rPr>
              <a:t>esearching </a:t>
            </a:r>
            <a:r>
              <a:rPr lang="en-US" sz="3200" dirty="0">
                <a:latin typeface="Arial Rounded MT Bold" charset="0"/>
                <a:ea typeface="Arial Rounded MT Bold" charset="0"/>
                <a:cs typeface="Arial Rounded MT Bold" charset="0"/>
              </a:rPr>
              <a:t>the company and the interviewer, and make a killer first impression </a:t>
            </a:r>
            <a:r>
              <a:rPr lang="en-US" sz="3200" dirty="0" smtClean="0">
                <a:latin typeface="Arial Rounded MT Bold" charset="0"/>
                <a:ea typeface="Arial Rounded MT Bold" charset="0"/>
                <a:cs typeface="Arial Rounded MT Bold" charset="0"/>
              </a:rPr>
              <a:t>by </a:t>
            </a:r>
            <a:r>
              <a:rPr lang="en-US" sz="3200" dirty="0">
                <a:latin typeface="Arial Rounded MT Bold" charset="0"/>
                <a:ea typeface="Arial Rounded MT Bold" charset="0"/>
                <a:cs typeface="Arial Rounded MT Bold" charset="0"/>
              </a:rPr>
              <a:t>asking intelligent questions to show the interviewer you are responsible enough to have planned ahead. </a:t>
            </a:r>
          </a:p>
        </p:txBody>
      </p:sp>
    </p:spTree>
    <p:extLst>
      <p:ext uri="{BB962C8B-B14F-4D97-AF65-F5344CB8AC3E}">
        <p14:creationId xmlns:p14="http://schemas.microsoft.com/office/powerpoint/2010/main" val="968662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666" y="197224"/>
            <a:ext cx="11138647" cy="5979739"/>
          </a:xfrm>
        </p:spPr>
        <p:txBody>
          <a:bodyPr>
            <a:normAutofit/>
          </a:bodyPr>
          <a:lstStyle/>
          <a:p>
            <a:r>
              <a:rPr lang="en-US" sz="3200" b="1" dirty="0" smtClean="0">
                <a:latin typeface="Arial Rounded MT Bold" charset="0"/>
                <a:ea typeface="Arial Rounded MT Bold" charset="0"/>
                <a:cs typeface="Arial Rounded MT Bold" charset="0"/>
              </a:rPr>
              <a:t>On arrival</a:t>
            </a:r>
          </a:p>
          <a:p>
            <a:endParaRPr lang="en-US" sz="3200" b="1" dirty="0" smtClean="0">
              <a:latin typeface="Arial Rounded MT Bold" charset="0"/>
              <a:ea typeface="Arial Rounded MT Bold" charset="0"/>
              <a:cs typeface="Arial Rounded MT Bold" charset="0"/>
            </a:endParaRPr>
          </a:p>
          <a:p>
            <a:pPr marL="0" indent="0">
              <a:buNone/>
            </a:pPr>
            <a:r>
              <a:rPr lang="en-US" sz="3200" dirty="0" smtClean="0">
                <a:latin typeface="Arial Rounded MT Bold" charset="0"/>
                <a:ea typeface="Arial Rounded MT Bold" charset="0"/>
                <a:cs typeface="Arial Rounded MT Bold" charset="0"/>
              </a:rPr>
              <a:t>Upon arrival , approach the reception desk and introduce yourself, your purpose and whom you are expecting to meet</a:t>
            </a:r>
          </a:p>
          <a:p>
            <a:pPr marL="0" indent="0">
              <a:buNone/>
            </a:pPr>
            <a:endParaRPr lang="en-US" sz="3200" dirty="0">
              <a:latin typeface="Arial Rounded MT Bold" charset="0"/>
              <a:ea typeface="Arial Rounded MT Bold" charset="0"/>
              <a:cs typeface="Arial Rounded MT Bold" charset="0"/>
            </a:endParaRPr>
          </a:p>
          <a:p>
            <a:pPr marL="0" indent="0">
              <a:buNone/>
            </a:pPr>
            <a:r>
              <a:rPr lang="en-US" sz="3200" dirty="0" smtClean="0">
                <a:latin typeface="Arial Rounded MT Bold" charset="0"/>
                <a:ea typeface="Arial Rounded MT Bold" charset="0"/>
                <a:cs typeface="Arial Rounded MT Bold" charset="0"/>
              </a:rPr>
              <a:t>Once signed in, thank the receptionist and take a seat in the waiting area</a:t>
            </a:r>
            <a:endParaRPr lang="en-US" sz="3200" dirty="0">
              <a:latin typeface="Arial Rounded MT Bold" charset="0"/>
              <a:ea typeface="Arial Rounded MT Bold" charset="0"/>
              <a:cs typeface="Arial Rounded MT Bold" charset="0"/>
            </a:endParaRPr>
          </a:p>
        </p:txBody>
      </p:sp>
      <p:pic>
        <p:nvPicPr>
          <p:cNvPr id="2050" name="Picture 2" descr="ooperative Education : Interview Days - Clemson Center for Career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623" y="3975446"/>
            <a:ext cx="3739748" cy="236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709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077" y="238928"/>
            <a:ext cx="11012557" cy="5997669"/>
          </a:xfrm>
        </p:spPr>
        <p:txBody>
          <a:bodyPr>
            <a:normAutofit/>
          </a:bodyPr>
          <a:lstStyle/>
          <a:p>
            <a:r>
              <a:rPr lang="en-US" sz="3200" dirty="0" smtClean="0">
                <a:latin typeface="Arial Rounded MT Bold" charset="0"/>
                <a:ea typeface="Arial Rounded MT Bold" charset="0"/>
                <a:cs typeface="Arial Rounded MT Bold" charset="0"/>
              </a:rPr>
              <a:t>Meeting the candidates</a:t>
            </a:r>
          </a:p>
          <a:p>
            <a:endParaRPr lang="en-US" sz="3200" dirty="0" smtClean="0">
              <a:latin typeface="Arial Rounded MT Bold" charset="0"/>
              <a:ea typeface="Arial Rounded MT Bold" charset="0"/>
              <a:cs typeface="Arial Rounded MT Bold" charset="0"/>
            </a:endParaRPr>
          </a:p>
          <a:p>
            <a:pPr marL="0" indent="0">
              <a:buNone/>
            </a:pPr>
            <a:r>
              <a:rPr lang="en-US" sz="3200" dirty="0" smtClean="0">
                <a:latin typeface="Arial Rounded MT Bold" charset="0"/>
                <a:ea typeface="Arial Rounded MT Bold" charset="0"/>
                <a:cs typeface="Arial Rounded MT Bold" charset="0"/>
              </a:rPr>
              <a:t>As </a:t>
            </a:r>
            <a:r>
              <a:rPr lang="en-US" sz="3200" dirty="0" smtClean="0">
                <a:latin typeface="Arial Rounded MT Bold" charset="0"/>
                <a:ea typeface="Arial Rounded MT Bold" charset="0"/>
                <a:cs typeface="Arial Rounded MT Bold" charset="0"/>
              </a:rPr>
              <a:t>you approach the candidates, </a:t>
            </a:r>
            <a:r>
              <a:rPr lang="en-US" sz="3200" dirty="0">
                <a:latin typeface="Arial Rounded MT Bold" charset="0"/>
                <a:ea typeface="Arial Rounded MT Bold" charset="0"/>
                <a:cs typeface="Arial Rounded MT Bold" charset="0"/>
              </a:rPr>
              <a:t>s</a:t>
            </a:r>
            <a:r>
              <a:rPr lang="en-US" sz="3200" dirty="0" smtClean="0">
                <a:latin typeface="Arial Rounded MT Bold" charset="0"/>
                <a:ea typeface="Arial Rounded MT Bold" charset="0"/>
                <a:cs typeface="Arial Rounded MT Bold" charset="0"/>
              </a:rPr>
              <a:t>mile and make eyes contact, then say hello and introduce yourself. </a:t>
            </a:r>
          </a:p>
          <a:p>
            <a:pPr marL="0" indent="0">
              <a:buNone/>
            </a:pPr>
            <a:r>
              <a:rPr lang="en-US" sz="3200" dirty="0" smtClean="0">
                <a:latin typeface="Arial Rounded MT Bold" charset="0"/>
                <a:ea typeface="Arial Rounded MT Bold" charset="0"/>
                <a:cs typeface="Arial Rounded MT Bold" charset="0"/>
              </a:rPr>
              <a:t>In a one to one introduction, offer a handshake if you desire. In a group introduction, a handshake is unnecessary . </a:t>
            </a:r>
          </a:p>
          <a:p>
            <a:pPr marL="0" indent="0">
              <a:buNone/>
            </a:pPr>
            <a:r>
              <a:rPr lang="en-US" sz="3200" dirty="0" smtClean="0">
                <a:latin typeface="Arial Rounded MT Bold" charset="0"/>
                <a:ea typeface="Arial Rounded MT Bold" charset="0"/>
                <a:cs typeface="Arial Rounded MT Bold" charset="0"/>
              </a:rPr>
              <a:t>If the candidate responds positively to your approach , you may engage in further small talk </a:t>
            </a:r>
            <a:endParaRPr lang="en-US" sz="3200" dirty="0">
              <a:latin typeface="Arial Rounded MT Bold" charset="0"/>
              <a:ea typeface="Arial Rounded MT Bold" charset="0"/>
              <a:cs typeface="Arial Rounded MT Bold" charset="0"/>
            </a:endParaRPr>
          </a:p>
        </p:txBody>
      </p:sp>
      <p:pic>
        <p:nvPicPr>
          <p:cNvPr id="3074" name="Picture 2" descr="ow to succeed in a co-op int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6861" y="486127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040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5178" y="133886"/>
            <a:ext cx="10959353" cy="5854234"/>
          </a:xfrm>
        </p:spPr>
        <p:txBody>
          <a:bodyPr>
            <a:normAutofit/>
          </a:bodyPr>
          <a:lstStyle/>
          <a:p>
            <a:r>
              <a:rPr lang="en-US" dirty="0" smtClean="0">
                <a:latin typeface="Arial Rounded MT Bold" charset="0"/>
                <a:ea typeface="Arial Rounded MT Bold" charset="0"/>
                <a:cs typeface="Arial Rounded MT Bold" charset="0"/>
              </a:rPr>
              <a:t>Meeting the recruiter</a:t>
            </a:r>
          </a:p>
          <a:p>
            <a:pPr marL="0" indent="0">
              <a:buNone/>
            </a:pPr>
            <a:r>
              <a:rPr lang="en-US" dirty="0" smtClean="0">
                <a:solidFill>
                  <a:srgbClr val="000000"/>
                </a:solidFill>
                <a:latin typeface="Arial Rounded MT Bold" charset="0"/>
                <a:ea typeface="Arial Rounded MT Bold" charset="0"/>
                <a:cs typeface="Arial Rounded MT Bold" charset="0"/>
              </a:rPr>
              <a:t>The </a:t>
            </a:r>
            <a:r>
              <a:rPr lang="en-US" dirty="0">
                <a:solidFill>
                  <a:srgbClr val="000000"/>
                </a:solidFill>
                <a:latin typeface="Arial Rounded MT Bold" charset="0"/>
                <a:ea typeface="Arial Rounded MT Bold" charset="0"/>
                <a:cs typeface="Arial Rounded MT Bold" charset="0"/>
              </a:rPr>
              <a:t>way you stand will say a lot about the type of person you are. </a:t>
            </a:r>
            <a:endParaRPr lang="en-US" dirty="0" smtClean="0">
              <a:solidFill>
                <a:srgbClr val="000000"/>
              </a:solidFill>
              <a:latin typeface="Arial Rounded MT Bold" charset="0"/>
              <a:ea typeface="Arial Rounded MT Bold" charset="0"/>
              <a:cs typeface="Arial Rounded MT Bold" charset="0"/>
            </a:endParaRPr>
          </a:p>
          <a:p>
            <a:pPr marL="0" indent="0">
              <a:buNone/>
            </a:pPr>
            <a:r>
              <a:rPr lang="en-US" dirty="0" smtClean="0">
                <a:solidFill>
                  <a:srgbClr val="000000"/>
                </a:solidFill>
                <a:latin typeface="Arial Rounded MT Bold" charset="0"/>
                <a:ea typeface="Arial Rounded MT Bold" charset="0"/>
                <a:cs typeface="Arial Rounded MT Bold" charset="0"/>
              </a:rPr>
              <a:t>Be careful when </a:t>
            </a:r>
            <a:r>
              <a:rPr lang="en-US" dirty="0">
                <a:solidFill>
                  <a:srgbClr val="000000"/>
                </a:solidFill>
                <a:latin typeface="Arial Rounded MT Bold" charset="0"/>
                <a:ea typeface="Arial Rounded MT Bold" charset="0"/>
                <a:cs typeface="Arial Rounded MT Bold" charset="0"/>
              </a:rPr>
              <a:t>you enter the interview </a:t>
            </a:r>
            <a:r>
              <a:rPr lang="en-US" dirty="0" smtClean="0">
                <a:solidFill>
                  <a:srgbClr val="000000"/>
                </a:solidFill>
                <a:latin typeface="Arial Rounded MT Bold" charset="0"/>
                <a:ea typeface="Arial Rounded MT Bold" charset="0"/>
                <a:cs typeface="Arial Rounded MT Bold" charset="0"/>
              </a:rPr>
              <a:t>room,</a:t>
            </a:r>
            <a:r>
              <a:rPr lang="en-US" dirty="0" smtClean="0">
                <a:latin typeface="Arial Rounded MT Bold" charset="0"/>
                <a:ea typeface="Arial Rounded MT Bold" charset="0"/>
                <a:cs typeface="Arial Rounded MT Bold" charset="0"/>
              </a:rPr>
              <a:t> be </a:t>
            </a:r>
            <a:r>
              <a:rPr lang="en-US" dirty="0">
                <a:latin typeface="Arial Rounded MT Bold" charset="0"/>
                <a:ea typeface="Arial Rounded MT Bold" charset="0"/>
                <a:cs typeface="Arial Rounded MT Bold" charset="0"/>
              </a:rPr>
              <a:t>sure to stand up straight </a:t>
            </a:r>
            <a:r>
              <a:rPr lang="en-US" dirty="0" smtClean="0">
                <a:solidFill>
                  <a:srgbClr val="000000"/>
                </a:solidFill>
                <a:latin typeface="Arial Rounded MT Bold" charset="0"/>
                <a:ea typeface="Arial Rounded MT Bold" charset="0"/>
                <a:cs typeface="Arial Rounded MT Bold" charset="0"/>
              </a:rPr>
              <a:t>, your </a:t>
            </a:r>
            <a:r>
              <a:rPr lang="en-US" dirty="0">
                <a:solidFill>
                  <a:srgbClr val="000000"/>
                </a:solidFill>
                <a:latin typeface="Arial Rounded MT Bold" charset="0"/>
                <a:ea typeface="Arial Rounded MT Bold" charset="0"/>
                <a:cs typeface="Arial Rounded MT Bold" charset="0"/>
              </a:rPr>
              <a:t>back should be straight, shoulders relaxed, and feet </a:t>
            </a:r>
            <a:r>
              <a:rPr lang="en-US" dirty="0" smtClean="0">
                <a:solidFill>
                  <a:srgbClr val="000000"/>
                </a:solidFill>
                <a:latin typeface="Arial Rounded MT Bold" charset="0"/>
                <a:ea typeface="Arial Rounded MT Bold" charset="0"/>
                <a:cs typeface="Arial Rounded MT Bold" charset="0"/>
              </a:rPr>
              <a:t>together, </a:t>
            </a:r>
            <a:r>
              <a:rPr lang="en-US" dirty="0" smtClean="0">
                <a:latin typeface="Arial Rounded MT Bold" charset="0"/>
                <a:ea typeface="Arial Rounded MT Bold" charset="0"/>
                <a:cs typeface="Arial Rounded MT Bold" charset="0"/>
              </a:rPr>
              <a:t>make </a:t>
            </a:r>
            <a:r>
              <a:rPr lang="en-US" dirty="0">
                <a:latin typeface="Arial Rounded MT Bold" charset="0"/>
                <a:ea typeface="Arial Rounded MT Bold" charset="0"/>
                <a:cs typeface="Arial Rounded MT Bold" charset="0"/>
              </a:rPr>
              <a:t>eye contact and </a:t>
            </a:r>
            <a:r>
              <a:rPr lang="en-US" dirty="0" smtClean="0">
                <a:latin typeface="Arial Rounded MT Bold" charset="0"/>
                <a:ea typeface="Arial Rounded MT Bold" charset="0"/>
                <a:cs typeface="Arial Rounded MT Bold" charset="0"/>
              </a:rPr>
              <a:t>smile.</a:t>
            </a:r>
          </a:p>
          <a:p>
            <a:pPr marL="0" indent="0">
              <a:buNone/>
            </a:pPr>
            <a:endParaRPr lang="en-US" dirty="0">
              <a:latin typeface="Arial Rounded MT Bold" charset="0"/>
              <a:ea typeface="Arial Rounded MT Bold" charset="0"/>
              <a:cs typeface="Arial Rounded MT Bold" charset="0"/>
            </a:endParaRPr>
          </a:p>
          <a:p>
            <a:pPr marL="0" indent="0">
              <a:buNone/>
            </a:pPr>
            <a:r>
              <a:rPr lang="en-US" dirty="0" smtClean="0">
                <a:solidFill>
                  <a:srgbClr val="000000"/>
                </a:solidFill>
                <a:latin typeface="Arial Rounded MT Bold" charset="0"/>
                <a:ea typeface="Arial Rounded MT Bold" charset="0"/>
                <a:cs typeface="Arial Rounded MT Bold" charset="0"/>
              </a:rPr>
              <a:t>Always </a:t>
            </a:r>
            <a:r>
              <a:rPr lang="en-US" dirty="0">
                <a:solidFill>
                  <a:srgbClr val="000000"/>
                </a:solidFill>
                <a:latin typeface="Arial Rounded MT Bold" charset="0"/>
                <a:ea typeface="Arial Rounded MT Bold" charset="0"/>
                <a:cs typeface="Arial Rounded MT Bold" charset="0"/>
              </a:rPr>
              <a:t>greet and introduce yourself first. Say the first greeting enthusiastically and clearly. </a:t>
            </a:r>
            <a:endParaRPr lang="en-US" dirty="0" smtClean="0">
              <a:solidFill>
                <a:srgbClr val="000000"/>
              </a:solidFill>
              <a:latin typeface="Arial Rounded MT Bold" charset="0"/>
              <a:ea typeface="Arial Rounded MT Bold" charset="0"/>
              <a:cs typeface="Arial Rounded MT Bold" charset="0"/>
            </a:endParaRPr>
          </a:p>
          <a:p>
            <a:pPr marL="0" indent="0">
              <a:buNone/>
            </a:pPr>
            <a:endParaRPr lang="en-US" dirty="0">
              <a:solidFill>
                <a:srgbClr val="000000"/>
              </a:solidFill>
              <a:latin typeface="Arial Rounded MT Bold" charset="0"/>
              <a:ea typeface="Arial Rounded MT Bold" charset="0"/>
              <a:cs typeface="Arial Rounded MT Bold" charset="0"/>
            </a:endParaRPr>
          </a:p>
          <a:p>
            <a:pPr marL="0" indent="0">
              <a:buNone/>
            </a:pPr>
            <a:r>
              <a:rPr lang="en-US" dirty="0" smtClean="0">
                <a:solidFill>
                  <a:srgbClr val="000000"/>
                </a:solidFill>
                <a:latin typeface="Arial Rounded MT Bold" charset="0"/>
                <a:ea typeface="Arial Rounded MT Bold" charset="0"/>
                <a:cs typeface="Arial Rounded MT Bold" charset="0"/>
              </a:rPr>
              <a:t>State </a:t>
            </a:r>
            <a:r>
              <a:rPr lang="en-US" dirty="0">
                <a:solidFill>
                  <a:srgbClr val="000000"/>
                </a:solidFill>
                <a:latin typeface="Arial Rounded MT Bold" charset="0"/>
                <a:ea typeface="Arial Rounded MT Bold" charset="0"/>
                <a:cs typeface="Arial Rounded MT Bold" charset="0"/>
              </a:rPr>
              <a:t>your name and thank them for allowing you to have this opportunity.</a:t>
            </a:r>
            <a:endParaRPr lang="en-US" dirty="0">
              <a:latin typeface="Arial Rounded MT Bold" charset="0"/>
              <a:ea typeface="Arial Rounded MT Bold" charset="0"/>
              <a:cs typeface="Arial Rounded MT Bold" charset="0"/>
            </a:endParaRPr>
          </a:p>
        </p:txBody>
      </p:sp>
      <p:pic>
        <p:nvPicPr>
          <p:cNvPr id="4" name="Picture 3"/>
          <p:cNvPicPr>
            <a:picLocks noChangeAspect="1"/>
          </p:cNvPicPr>
          <p:nvPr/>
        </p:nvPicPr>
        <p:blipFill>
          <a:blip r:embed="rId2"/>
          <a:stretch>
            <a:fillRect/>
          </a:stretch>
        </p:blipFill>
        <p:spPr>
          <a:xfrm>
            <a:off x="6361043" y="5429138"/>
            <a:ext cx="2279228" cy="1314355"/>
          </a:xfrm>
          <a:prstGeom prst="rect">
            <a:avLst/>
          </a:prstGeom>
        </p:spPr>
      </p:pic>
    </p:spTree>
    <p:extLst>
      <p:ext uri="{BB962C8B-B14F-4D97-AF65-F5344CB8AC3E}">
        <p14:creationId xmlns:p14="http://schemas.microsoft.com/office/powerpoint/2010/main" val="83931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922" y="327991"/>
            <a:ext cx="10687878" cy="5848972"/>
          </a:xfrm>
        </p:spPr>
        <p:txBody>
          <a:bodyPr/>
          <a:lstStyle/>
          <a:p>
            <a:r>
              <a:rPr lang="en-US" dirty="0">
                <a:solidFill>
                  <a:srgbClr val="FF0000"/>
                </a:solidFill>
                <a:latin typeface="Arial Rounded MT Bold" charset="0"/>
                <a:ea typeface="Arial Rounded MT Bold" charset="0"/>
                <a:cs typeface="Arial Rounded MT Bold" charset="0"/>
              </a:rPr>
              <a:t>S</a:t>
            </a:r>
            <a:r>
              <a:rPr lang="en-US" dirty="0" smtClean="0">
                <a:solidFill>
                  <a:srgbClr val="FF0000"/>
                </a:solidFill>
                <a:latin typeface="Arial Rounded MT Bold" charset="0"/>
                <a:ea typeface="Arial Rounded MT Bold" charset="0"/>
                <a:cs typeface="Arial Rounded MT Bold" charset="0"/>
              </a:rPr>
              <a:t>itting</a:t>
            </a:r>
            <a:r>
              <a:rPr lang="en-US" dirty="0">
                <a:latin typeface="Arial Rounded MT Bold" charset="0"/>
                <a:ea typeface="Arial Rounded MT Bold" charset="0"/>
                <a:cs typeface="Arial Rounded MT Bold" charset="0"/>
              </a:rPr>
              <a:t>, try not to lean onto the chair, but leave some space between your back and the backrest</a:t>
            </a:r>
            <a:r>
              <a:rPr lang="en-US" dirty="0" smtClean="0">
                <a:latin typeface="Arial Rounded MT Bold" charset="0"/>
                <a:ea typeface="Arial Rounded MT Bold" charset="0"/>
                <a:cs typeface="Arial Rounded MT Bold" charset="0"/>
              </a:rPr>
              <a:t>.</a:t>
            </a:r>
          </a:p>
          <a:p>
            <a:r>
              <a:rPr lang="en-US" dirty="0" smtClean="0">
                <a:latin typeface="Arial Rounded MT Bold" charset="0"/>
                <a:ea typeface="Arial Rounded MT Bold" charset="0"/>
                <a:cs typeface="Arial Rounded MT Bold" charset="0"/>
              </a:rPr>
              <a:t> </a:t>
            </a:r>
            <a:r>
              <a:rPr lang="en-US" dirty="0">
                <a:latin typeface="Arial Rounded MT Bold" charset="0"/>
                <a:ea typeface="Arial Rounded MT Bold" charset="0"/>
                <a:cs typeface="Arial Rounded MT Bold" charset="0"/>
              </a:rPr>
              <a:t>Also, if you have any habits (shaking your legs, twirling pens, messing with hair, etc.), try to make extra effort to prevent it from happening. You may not be aware of your own habits so it’s a good idea to ask your friends and family about it.</a:t>
            </a:r>
            <a:endParaRPr lang="en-US" dirty="0">
              <a:latin typeface="Arial Rounded MT Bold" charset="0"/>
              <a:ea typeface="Arial Rounded MT Bold" charset="0"/>
              <a:cs typeface="Arial Rounded MT Bold" charset="0"/>
            </a:endParaRPr>
          </a:p>
        </p:txBody>
      </p:sp>
      <p:pic>
        <p:nvPicPr>
          <p:cNvPr id="4098" name="Picture 2" descr="https://s3-ap-northeast-1.amazonaws.com/disco-production/static-content/ja/contents/careerguide/howto/Interviewing-manners/images/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904" y="3616478"/>
            <a:ext cx="3843129" cy="256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177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118" y="257054"/>
            <a:ext cx="10690412" cy="5890092"/>
          </a:xfrm>
        </p:spPr>
        <p:txBody>
          <a:bodyPr>
            <a:normAutofit/>
          </a:bodyPr>
          <a:lstStyle/>
          <a:p>
            <a:pPr>
              <a:buFont typeface="Arial" charset="0"/>
              <a:buChar char="•"/>
            </a:pPr>
            <a:r>
              <a:rPr lang="en-US" sz="3200" dirty="0">
                <a:solidFill>
                  <a:srgbClr val="FF0000"/>
                </a:solidFill>
                <a:latin typeface="Arial Rounded MT Bold" charset="0"/>
                <a:ea typeface="Arial Rounded MT Bold" charset="0"/>
                <a:cs typeface="Arial Rounded MT Bold" charset="0"/>
              </a:rPr>
              <a:t>Relax and lean slightly forward, about 10 degrees</a:t>
            </a:r>
            <a:r>
              <a:rPr lang="en-US" sz="3200" dirty="0">
                <a:latin typeface="Arial Rounded MT Bold" charset="0"/>
                <a:ea typeface="Arial Rounded MT Bold" charset="0"/>
                <a:cs typeface="Arial Rounded MT Bold" charset="0"/>
              </a:rPr>
              <a:t>, towards your interviewer. This gives the message that you are both interested and involved. </a:t>
            </a:r>
            <a:endParaRPr lang="en-US" sz="3200" dirty="0" smtClean="0">
              <a:latin typeface="Arial Rounded MT Bold" charset="0"/>
              <a:ea typeface="Arial Rounded MT Bold" charset="0"/>
              <a:cs typeface="Arial Rounded MT Bold" charset="0"/>
            </a:endParaRPr>
          </a:p>
          <a:p>
            <a:pPr>
              <a:buFont typeface="Arial" charset="0"/>
              <a:buChar char="•"/>
            </a:pPr>
            <a:endParaRPr lang="en-US" sz="3200" dirty="0">
              <a:latin typeface="Arial Rounded MT Bold" charset="0"/>
              <a:ea typeface="Arial Rounded MT Bold" charset="0"/>
              <a:cs typeface="Arial Rounded MT Bold" charset="0"/>
            </a:endParaRPr>
          </a:p>
          <a:p>
            <a:pPr>
              <a:buFont typeface="Arial" charset="0"/>
              <a:buChar char="•"/>
            </a:pPr>
            <a:r>
              <a:rPr lang="en-US" sz="3200" dirty="0" smtClean="0">
                <a:latin typeface="Arial Rounded MT Bold" charset="0"/>
                <a:ea typeface="Arial Rounded MT Bold" charset="0"/>
                <a:cs typeface="Arial Rounded MT Bold" charset="0"/>
              </a:rPr>
              <a:t>Leaning </a:t>
            </a:r>
            <a:r>
              <a:rPr lang="en-US" sz="3200" dirty="0">
                <a:latin typeface="Arial Rounded MT Bold" charset="0"/>
                <a:ea typeface="Arial Rounded MT Bold" charset="0"/>
                <a:cs typeface="Arial Rounded MT Bold" charset="0"/>
              </a:rPr>
              <a:t>back makes you appear too casual. </a:t>
            </a:r>
            <a:endParaRPr lang="en-US" sz="3200" dirty="0" smtClean="0">
              <a:latin typeface="Arial Rounded MT Bold" charset="0"/>
              <a:ea typeface="Arial Rounded MT Bold" charset="0"/>
              <a:cs typeface="Arial Rounded MT Bold" charset="0"/>
            </a:endParaRPr>
          </a:p>
          <a:p>
            <a:pPr>
              <a:buFont typeface="Arial" charset="0"/>
              <a:buChar char="•"/>
            </a:pPr>
            <a:endParaRPr lang="en-US" sz="3200" dirty="0">
              <a:latin typeface="Arial Rounded MT Bold" charset="0"/>
              <a:ea typeface="Arial Rounded MT Bold" charset="0"/>
              <a:cs typeface="Arial Rounded MT Bold" charset="0"/>
            </a:endParaRPr>
          </a:p>
          <a:p>
            <a:pPr>
              <a:buFont typeface="Arial" charset="0"/>
              <a:buChar char="•"/>
            </a:pPr>
            <a:r>
              <a:rPr lang="en-US" sz="3200" dirty="0" smtClean="0">
                <a:latin typeface="Arial Rounded MT Bold" charset="0"/>
                <a:ea typeface="Arial Rounded MT Bold" charset="0"/>
                <a:cs typeface="Arial Rounded MT Bold" charset="0"/>
              </a:rPr>
              <a:t>Leaning </a:t>
            </a:r>
            <a:r>
              <a:rPr lang="en-US" sz="3200" dirty="0">
                <a:latin typeface="Arial Rounded MT Bold" charset="0"/>
                <a:ea typeface="Arial Rounded MT Bold" charset="0"/>
                <a:cs typeface="Arial Rounded MT Bold" charset="0"/>
              </a:rPr>
              <a:t>to the side can be perceived as not feeling comfortable with the interviewer..</a:t>
            </a:r>
          </a:p>
          <a:p>
            <a:pPr>
              <a:buFont typeface="Arial" charset="0"/>
              <a:buChar char="•"/>
            </a:pPr>
            <a:endParaRPr lang="en-US" sz="3200" dirty="0"/>
          </a:p>
        </p:txBody>
      </p:sp>
      <p:pic>
        <p:nvPicPr>
          <p:cNvPr id="9218" name="Picture 2" descr="nterview_pos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279" y="4462671"/>
            <a:ext cx="3848100"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70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113" y="834887"/>
            <a:ext cx="11883887" cy="6023112"/>
          </a:xfrm>
        </p:spPr>
        <p:txBody>
          <a:bodyPr>
            <a:normAutofit/>
          </a:bodyPr>
          <a:lstStyle/>
          <a:p>
            <a:r>
              <a:rPr lang="en-US" sz="3200" dirty="0" smtClean="0">
                <a:latin typeface="Arial Rounded MT Bold" charset="0"/>
                <a:ea typeface="Arial Rounded MT Bold" charset="0"/>
                <a:cs typeface="Arial Rounded MT Bold" charset="0"/>
              </a:rPr>
              <a:t>You can establish rapport by adopting the same posture as the other person. This is called mirroring.</a:t>
            </a:r>
          </a:p>
          <a:p>
            <a:r>
              <a:rPr lang="en-US" sz="3200" dirty="0" smtClean="0">
                <a:latin typeface="Arial Rounded MT Bold" charset="0"/>
                <a:ea typeface="Arial Rounded MT Bold" charset="0"/>
                <a:cs typeface="Arial Rounded MT Bold" charset="0"/>
              </a:rPr>
              <a:t>If </a:t>
            </a:r>
            <a:r>
              <a:rPr lang="en-US" sz="3200" dirty="0">
                <a:latin typeface="Arial Rounded MT Bold" charset="0"/>
                <a:ea typeface="Arial Rounded MT Bold" charset="0"/>
                <a:cs typeface="Arial Rounded MT Bold" charset="0"/>
              </a:rPr>
              <a:t>they have adopted a more formal posture do the same until you see that the interviewer has relaxed and become less formal.</a:t>
            </a:r>
          </a:p>
          <a:p>
            <a:endParaRPr lang="en-US" sz="3200" dirty="0">
              <a:latin typeface="Arial Rounded MT Bold" charset="0"/>
              <a:ea typeface="Arial Rounded MT Bold" charset="0"/>
              <a:cs typeface="Arial Rounded MT Bold" charset="0"/>
            </a:endParaRPr>
          </a:p>
          <a:p>
            <a:endParaRPr lang="en-US" sz="3200" dirty="0"/>
          </a:p>
        </p:txBody>
      </p:sp>
      <p:pic>
        <p:nvPicPr>
          <p:cNvPr id="5122" name="Picture 2" descr="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538" y="3579860"/>
            <a:ext cx="4366591" cy="2294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933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52282" y="514866"/>
            <a:ext cx="9072283" cy="5662097"/>
          </a:xfrm>
          <a:prstGeom prst="rect">
            <a:avLst/>
          </a:prstGeom>
        </p:spPr>
      </p:pic>
    </p:spTree>
    <p:extLst>
      <p:ext uri="{BB962C8B-B14F-4D97-AF65-F5344CB8AC3E}">
        <p14:creationId xmlns:p14="http://schemas.microsoft.com/office/powerpoint/2010/main" val="540002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741" y="391271"/>
            <a:ext cx="11425518" cy="6152963"/>
          </a:xfrm>
        </p:spPr>
        <p:txBody>
          <a:bodyPr>
            <a:normAutofit/>
          </a:bodyPr>
          <a:lstStyle/>
          <a:p>
            <a:r>
              <a:rPr lang="en-US" sz="3200" dirty="0">
                <a:latin typeface="Arial Rounded MT Bold" charset="0"/>
                <a:ea typeface="Arial Rounded MT Bold" charset="0"/>
                <a:cs typeface="Arial Rounded MT Bold" charset="0"/>
              </a:rPr>
              <a:t>T</a:t>
            </a:r>
            <a:r>
              <a:rPr lang="en-US" sz="3200" dirty="0" smtClean="0">
                <a:latin typeface="Arial Rounded MT Bold" charset="0"/>
                <a:ea typeface="Arial Rounded MT Bold" charset="0"/>
                <a:cs typeface="Arial Rounded MT Bold" charset="0"/>
              </a:rPr>
              <a:t>he </a:t>
            </a:r>
            <a:r>
              <a:rPr lang="en-US" sz="3200" dirty="0" smtClean="0">
                <a:latin typeface="Arial Rounded MT Bold" charset="0"/>
                <a:ea typeface="Arial Rounded MT Bold" charset="0"/>
                <a:cs typeface="Arial Rounded MT Bold" charset="0"/>
              </a:rPr>
              <a:t>employer </a:t>
            </a:r>
            <a:r>
              <a:rPr lang="en-US" sz="3200" dirty="0">
                <a:latin typeface="Arial Rounded MT Bold" charset="0"/>
                <a:ea typeface="Arial Rounded MT Bold" charset="0"/>
                <a:cs typeface="Arial Rounded MT Bold" charset="0"/>
              </a:rPr>
              <a:t>chose you based off how you look on paper: your education, your experience and your skills</a:t>
            </a:r>
            <a:r>
              <a:rPr lang="en-US" sz="3200" dirty="0">
                <a:solidFill>
                  <a:srgbClr val="FF0000"/>
                </a:solidFill>
                <a:latin typeface="Arial Rounded MT Bold" charset="0"/>
                <a:ea typeface="Arial Rounded MT Bold" charset="0"/>
                <a:cs typeface="Arial Rounded MT Bold" charset="0"/>
              </a:rPr>
              <a:t>. Now, </a:t>
            </a:r>
            <a:r>
              <a:rPr lang="en-US" sz="3200" dirty="0" smtClean="0">
                <a:solidFill>
                  <a:srgbClr val="FF0000"/>
                </a:solidFill>
                <a:latin typeface="Arial Rounded MT Bold" charset="0"/>
                <a:ea typeface="Arial Rounded MT Bold" charset="0"/>
                <a:cs typeface="Arial Rounded MT Bold" charset="0"/>
              </a:rPr>
              <a:t>they </a:t>
            </a:r>
            <a:r>
              <a:rPr lang="en-US" sz="3200" dirty="0">
                <a:solidFill>
                  <a:srgbClr val="FF0000"/>
                </a:solidFill>
                <a:latin typeface="Arial Rounded MT Bold" charset="0"/>
                <a:ea typeface="Arial Rounded MT Bold" charset="0"/>
                <a:cs typeface="Arial Rounded MT Bold" charset="0"/>
              </a:rPr>
              <a:t>need to see what you’re like in person. </a:t>
            </a:r>
            <a:endParaRPr lang="en-US" sz="3200" dirty="0" smtClean="0">
              <a:solidFill>
                <a:srgbClr val="FF0000"/>
              </a:solidFill>
              <a:latin typeface="Arial Rounded MT Bold" charset="0"/>
              <a:ea typeface="Arial Rounded MT Bold" charset="0"/>
              <a:cs typeface="Arial Rounded MT Bold" charset="0"/>
            </a:endParaRPr>
          </a:p>
          <a:p>
            <a:endParaRPr lang="en-US" sz="3200" dirty="0" smtClean="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This </a:t>
            </a:r>
            <a:r>
              <a:rPr lang="en-US" sz="3200" dirty="0">
                <a:latin typeface="Arial Rounded MT Bold" charset="0"/>
                <a:ea typeface="Arial Rounded MT Bold" charset="0"/>
                <a:cs typeface="Arial Rounded MT Bold" charset="0"/>
              </a:rPr>
              <a:t>is where the first impression comes in. The optimal combination between your impressive resume and quality of character in the interview are the critical factors to landing the job.  </a:t>
            </a:r>
            <a:endParaRPr lang="en-US" sz="3200" dirty="0" smtClean="0">
              <a:latin typeface="Arial Rounded MT Bold" charset="0"/>
              <a:ea typeface="Arial Rounded MT Bold" charset="0"/>
              <a:cs typeface="Arial Rounded MT Bold" charset="0"/>
            </a:endParaRPr>
          </a:p>
          <a:p>
            <a:endParaRPr lang="en-US" sz="3200" dirty="0" smtClean="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So </a:t>
            </a:r>
            <a:r>
              <a:rPr lang="en-US" sz="3200" dirty="0">
                <a:latin typeface="Arial Rounded MT Bold" charset="0"/>
                <a:ea typeface="Arial Rounded MT Bold" charset="0"/>
                <a:cs typeface="Arial Rounded MT Bold" charset="0"/>
              </a:rPr>
              <a:t>even if you successfully completed step one (the awesome resume), you won’t progress through the process unless you complete the second step.</a:t>
            </a:r>
          </a:p>
        </p:txBody>
      </p:sp>
    </p:spTree>
    <p:extLst>
      <p:ext uri="{BB962C8B-B14F-4D97-AF65-F5344CB8AC3E}">
        <p14:creationId xmlns:p14="http://schemas.microsoft.com/office/powerpoint/2010/main" val="1026955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517" y="376518"/>
            <a:ext cx="11528611" cy="6257364"/>
          </a:xfrm>
        </p:spPr>
        <p:txBody>
          <a:bodyPr>
            <a:normAutofit/>
          </a:bodyPr>
          <a:lstStyle/>
          <a:p>
            <a:r>
              <a:rPr lang="en-US" b="1" dirty="0">
                <a:solidFill>
                  <a:srgbClr val="00B0F0"/>
                </a:solidFill>
                <a:latin typeface="Arial Rounded MT Bold" charset="0"/>
                <a:ea typeface="Arial Rounded MT Bold" charset="0"/>
                <a:cs typeface="Arial Rounded MT Bold" charset="0"/>
              </a:rPr>
              <a:t>What to do with your </a:t>
            </a:r>
            <a:r>
              <a:rPr lang="en-US" b="1" dirty="0" smtClean="0">
                <a:solidFill>
                  <a:srgbClr val="00B0F0"/>
                </a:solidFill>
                <a:latin typeface="Arial Rounded MT Bold" charset="0"/>
                <a:ea typeface="Arial Rounded MT Bold" charset="0"/>
                <a:cs typeface="Arial Rounded MT Bold" charset="0"/>
              </a:rPr>
              <a:t>Hands</a:t>
            </a:r>
            <a:r>
              <a:rPr lang="th-TH" b="1" dirty="0" smtClean="0">
                <a:solidFill>
                  <a:srgbClr val="00B0F0"/>
                </a:solidFill>
                <a:latin typeface="Arial Rounded MT Bold" charset="0"/>
                <a:ea typeface="Arial Rounded MT Bold" charset="0"/>
                <a:cs typeface="Arial Rounded MT Bold" charset="0"/>
              </a:rPr>
              <a:t>    </a:t>
            </a:r>
          </a:p>
          <a:p>
            <a:r>
              <a:rPr lang="en-US" sz="1600" b="1" dirty="0" smtClean="0">
                <a:solidFill>
                  <a:srgbClr val="00B0F0"/>
                </a:solidFill>
                <a:latin typeface="Arial Rounded MT Bold" charset="0"/>
                <a:ea typeface="Arial Rounded MT Bold" charset="0"/>
                <a:cs typeface="Arial Rounded MT Bold" charset="0"/>
                <a:hlinkClick r:id="rId2"/>
              </a:rPr>
              <a:t>https://youtu.be/uAHb6uzDVrU</a:t>
            </a:r>
            <a:endParaRPr lang="en-US" sz="1600" dirty="0" smtClean="0">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Rest </a:t>
            </a:r>
            <a:r>
              <a:rPr lang="en-US" dirty="0">
                <a:latin typeface="Arial Rounded MT Bold" charset="0"/>
                <a:ea typeface="Arial Rounded MT Bold" charset="0"/>
                <a:cs typeface="Arial Rounded MT Bold" charset="0"/>
              </a:rPr>
              <a:t>them, </a:t>
            </a:r>
            <a:r>
              <a:rPr lang="en-US" dirty="0">
                <a:solidFill>
                  <a:srgbClr val="FF0000"/>
                </a:solidFill>
                <a:latin typeface="Arial Rounded MT Bold" charset="0"/>
                <a:ea typeface="Arial Rounded MT Bold" charset="0"/>
                <a:cs typeface="Arial Rounded MT Bold" charset="0"/>
              </a:rPr>
              <a:t>Keep your hands gently closed together and on your </a:t>
            </a:r>
            <a:r>
              <a:rPr lang="en-US" dirty="0" smtClean="0">
                <a:solidFill>
                  <a:srgbClr val="FF0000"/>
                </a:solidFill>
                <a:latin typeface="Arial Rounded MT Bold" charset="0"/>
                <a:ea typeface="Arial Rounded MT Bold" charset="0"/>
                <a:cs typeface="Arial Rounded MT Bold" charset="0"/>
              </a:rPr>
              <a:t>lap or </a:t>
            </a:r>
            <a:r>
              <a:rPr lang="en-US" dirty="0">
                <a:solidFill>
                  <a:srgbClr val="FF0000"/>
                </a:solidFill>
                <a:latin typeface="Arial Rounded MT Bold" charset="0"/>
                <a:ea typeface="Arial Rounded MT Bold" charset="0"/>
                <a:cs typeface="Arial Rounded MT Bold" charset="0"/>
              </a:rPr>
              <a:t>on the table in front of </a:t>
            </a:r>
            <a:r>
              <a:rPr lang="en-US" dirty="0" smtClean="0">
                <a:solidFill>
                  <a:srgbClr val="FF0000"/>
                </a:solidFill>
                <a:latin typeface="Arial Rounded MT Bold" charset="0"/>
                <a:ea typeface="Arial Rounded MT Bold" charset="0"/>
                <a:cs typeface="Arial Rounded MT Bold" charset="0"/>
              </a:rPr>
              <a:t>you. </a:t>
            </a:r>
            <a:r>
              <a:rPr lang="en-US" dirty="0" smtClean="0">
                <a:latin typeface="Arial Rounded MT Bold" charset="0"/>
                <a:ea typeface="Arial Rounded MT Bold" charset="0"/>
                <a:cs typeface="Arial Rounded MT Bold" charset="0"/>
              </a:rPr>
              <a:t>Control </a:t>
            </a:r>
            <a:r>
              <a:rPr lang="en-US" dirty="0">
                <a:latin typeface="Arial Rounded MT Bold" charset="0"/>
                <a:ea typeface="Arial Rounded MT Bold" charset="0"/>
                <a:cs typeface="Arial Rounded MT Bold" charset="0"/>
              </a:rPr>
              <a:t>your hands by being aware of what you are doing with them. </a:t>
            </a:r>
            <a:endParaRPr lang="en-US" dirty="0" smtClean="0">
              <a:latin typeface="Arial Rounded MT Bold" charset="0"/>
              <a:ea typeface="Arial Rounded MT Bold" charset="0"/>
              <a:cs typeface="Arial Rounded MT Bold" charset="0"/>
            </a:endParaRPr>
          </a:p>
          <a:p>
            <a:endParaRPr lang="en-US" dirty="0" smtClean="0">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Having </a:t>
            </a:r>
            <a:r>
              <a:rPr lang="en-US" dirty="0">
                <a:latin typeface="Arial Rounded MT Bold" charset="0"/>
                <a:ea typeface="Arial Rounded MT Bold" charset="0"/>
                <a:cs typeface="Arial Rounded MT Bold" charset="0"/>
              </a:rPr>
              <a:t>your hands above the neck, fiddling with your face or your hair, is unprofessional and conveys nervousness and anxiety. Keep your hands away from your face. </a:t>
            </a:r>
            <a:endParaRPr lang="en-US" dirty="0" smtClean="0">
              <a:latin typeface="Arial Rounded MT Bold" charset="0"/>
              <a:ea typeface="Arial Rounded MT Bold" charset="0"/>
              <a:cs typeface="Arial Rounded MT Bold" charset="0"/>
            </a:endParaRPr>
          </a:p>
          <a:p>
            <a:endParaRPr lang="en-US" dirty="0" smtClean="0">
              <a:latin typeface="Arial Rounded MT Bold" charset="0"/>
              <a:ea typeface="Arial Rounded MT Bold" charset="0"/>
              <a:cs typeface="Arial Rounded MT Bold" charset="0"/>
            </a:endParaRPr>
          </a:p>
          <a:p>
            <a:r>
              <a:rPr lang="en-US" dirty="0">
                <a:latin typeface="Arial Rounded MT Bold" charset="0"/>
                <a:ea typeface="Arial Rounded MT Bold" charset="0"/>
                <a:cs typeface="Arial Rounded MT Bold" charset="0"/>
              </a:rPr>
              <a:t>T</a:t>
            </a:r>
            <a:r>
              <a:rPr lang="en-US" dirty="0" smtClean="0">
                <a:latin typeface="Arial Rounded MT Bold" charset="0"/>
                <a:ea typeface="Arial Rounded MT Bold" charset="0"/>
                <a:cs typeface="Arial Rounded MT Bold" charset="0"/>
              </a:rPr>
              <a:t>ouching </a:t>
            </a:r>
            <a:r>
              <a:rPr lang="en-US" dirty="0">
                <a:latin typeface="Arial Rounded MT Bold" charset="0"/>
                <a:ea typeface="Arial Rounded MT Bold" charset="0"/>
                <a:cs typeface="Arial Rounded MT Bold" charset="0"/>
              </a:rPr>
              <a:t>the nose or lips can indicate that the candidate is lying or uncertain.</a:t>
            </a:r>
          </a:p>
          <a:p>
            <a:endParaRPr lang="en-US" dirty="0">
              <a:latin typeface="Arial Rounded MT Bold" charset="0"/>
              <a:ea typeface="Arial Rounded MT Bold" charset="0"/>
              <a:cs typeface="Arial Rounded MT Bold" charset="0"/>
            </a:endParaRPr>
          </a:p>
          <a:p>
            <a:endParaRPr lang="en-US"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35273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529" y="358588"/>
            <a:ext cx="11295530" cy="6311153"/>
          </a:xfrm>
        </p:spPr>
        <p:txBody>
          <a:bodyPr>
            <a:normAutofit/>
          </a:bodyPr>
          <a:lstStyle/>
          <a:p>
            <a:r>
              <a:rPr lang="en-US" sz="3200" dirty="0">
                <a:latin typeface="Arial Rounded MT Bold" charset="0"/>
                <a:ea typeface="Arial Rounded MT Bold" charset="0"/>
                <a:cs typeface="Arial Rounded MT Bold" charset="0"/>
              </a:rPr>
              <a:t>Folding your arms across your chest suggests a closed and defensive attitude</a:t>
            </a:r>
            <a:r>
              <a:rPr lang="en-US" sz="3200" dirty="0" smtClean="0">
                <a:latin typeface="Arial Rounded MT Bold" charset="0"/>
                <a:ea typeface="Arial Rounded MT Bold" charset="0"/>
                <a:cs typeface="Arial Rounded MT Bold" charset="0"/>
              </a:rPr>
              <a:t>.</a:t>
            </a:r>
          </a:p>
          <a:p>
            <a:endParaRPr lang="en-US" sz="3200" dirty="0">
              <a:latin typeface="Arial Rounded MT Bold" charset="0"/>
              <a:ea typeface="Arial Rounded MT Bold" charset="0"/>
              <a:cs typeface="Arial Rounded MT Bold" charset="0"/>
            </a:endParaRPr>
          </a:p>
          <a:p>
            <a:r>
              <a:rPr lang="en-US" sz="3200" dirty="0">
                <a:latin typeface="Arial Rounded MT Bold" charset="0"/>
                <a:ea typeface="Arial Rounded MT Bold" charset="0"/>
                <a:cs typeface="Arial Rounded MT Bold" charset="0"/>
              </a:rPr>
              <a:t>Waving your hands and arms around can be perceived as uncertainty and a lack of professionalism. </a:t>
            </a:r>
            <a:endParaRPr lang="en-US" sz="3200" dirty="0" smtClean="0">
              <a:latin typeface="Arial Rounded MT Bold" charset="0"/>
              <a:ea typeface="Arial Rounded MT Bold" charset="0"/>
              <a:cs typeface="Arial Rounded MT Bold" charset="0"/>
            </a:endParaRPr>
          </a:p>
          <a:p>
            <a:endParaRPr lang="en-US" sz="3200" dirty="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Practice </a:t>
            </a:r>
            <a:r>
              <a:rPr lang="en-US" sz="3200" dirty="0">
                <a:latin typeface="Arial Rounded MT Bold" charset="0"/>
                <a:ea typeface="Arial Rounded MT Bold" charset="0"/>
                <a:cs typeface="Arial Rounded MT Bold" charset="0"/>
              </a:rPr>
              <a:t>a comfortable way to loosely place your arms and hands while you are sitting, both at a table and in a chair on its own.</a:t>
            </a:r>
          </a:p>
          <a:p>
            <a:endParaRPr lang="en-US" sz="3200" dirty="0">
              <a:latin typeface="Arial Rounded MT Bold" charset="0"/>
              <a:ea typeface="Arial Rounded MT Bold" charset="0"/>
              <a:cs typeface="Arial Rounded MT Bold" charset="0"/>
            </a:endParaRPr>
          </a:p>
          <a:p>
            <a:endParaRPr lang="en-US" sz="3200" dirty="0"/>
          </a:p>
        </p:txBody>
      </p:sp>
      <p:sp>
        <p:nvSpPr>
          <p:cNvPr id="4" name="Title 1"/>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467981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224" y="268941"/>
            <a:ext cx="11156576" cy="5908022"/>
          </a:xfrm>
        </p:spPr>
        <p:txBody>
          <a:bodyPr>
            <a:normAutofit/>
          </a:bodyPr>
          <a:lstStyle/>
          <a:p>
            <a:r>
              <a:rPr lang="en-US" b="1" dirty="0">
                <a:solidFill>
                  <a:srgbClr val="00B0F0"/>
                </a:solidFill>
                <a:latin typeface="Arial Rounded MT Bold" charset="0"/>
                <a:ea typeface="Arial Rounded MT Bold" charset="0"/>
                <a:cs typeface="Arial Rounded MT Bold" charset="0"/>
              </a:rPr>
              <a:t>Be Aware of your Legs</a:t>
            </a:r>
            <a:endParaRPr lang="en-US" dirty="0">
              <a:solidFill>
                <a:srgbClr val="00B0F0"/>
              </a:solidFill>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Lots </a:t>
            </a:r>
            <a:r>
              <a:rPr lang="en-US" dirty="0">
                <a:latin typeface="Arial Rounded MT Bold" charset="0"/>
                <a:ea typeface="Arial Rounded MT Bold" charset="0"/>
                <a:cs typeface="Arial Rounded MT Bold" charset="0"/>
              </a:rPr>
              <a:t>of leg movement is both distracting and indicates nervousness. </a:t>
            </a:r>
            <a:endParaRPr lang="en-US" dirty="0" smtClean="0">
              <a:latin typeface="Arial Rounded MT Bold" charset="0"/>
              <a:ea typeface="Arial Rounded MT Bold" charset="0"/>
              <a:cs typeface="Arial Rounded MT Bold" charset="0"/>
            </a:endParaRPr>
          </a:p>
          <a:p>
            <a:endParaRPr lang="en-US" dirty="0">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Resting </a:t>
            </a:r>
            <a:r>
              <a:rPr lang="en-US" dirty="0">
                <a:latin typeface="Arial Rounded MT Bold" charset="0"/>
                <a:ea typeface="Arial Rounded MT Bold" charset="0"/>
                <a:cs typeface="Arial Rounded MT Bold" charset="0"/>
              </a:rPr>
              <a:t>one leg or ankle on top of your other knee makes you look too casual and comes across as arrogant.</a:t>
            </a:r>
          </a:p>
          <a:p>
            <a:endParaRPr lang="en-US" dirty="0">
              <a:latin typeface="Arial Rounded MT Bold" charset="0"/>
              <a:ea typeface="Arial Rounded MT Bold" charset="0"/>
              <a:cs typeface="Arial Rounded MT Bold" charset="0"/>
            </a:endParaRPr>
          </a:p>
          <a:p>
            <a:r>
              <a:rPr lang="en-US" dirty="0">
                <a:latin typeface="Arial Rounded MT Bold" charset="0"/>
                <a:ea typeface="Arial Rounded MT Bold" charset="0"/>
                <a:cs typeface="Arial Rounded MT Bold" charset="0"/>
              </a:rPr>
              <a:t>Crossing your legs high up conveys a defensive attitude in the one-on-one context of a job interview. </a:t>
            </a:r>
            <a:endParaRPr lang="en-US" dirty="0" smtClean="0">
              <a:latin typeface="Arial Rounded MT Bold" charset="0"/>
              <a:ea typeface="Arial Rounded MT Bold" charset="0"/>
              <a:cs typeface="Arial Rounded MT Bold" charset="0"/>
            </a:endParaRPr>
          </a:p>
          <a:p>
            <a:r>
              <a:rPr lang="en-US" dirty="0" smtClean="0">
                <a:solidFill>
                  <a:srgbClr val="FF0000"/>
                </a:solidFill>
                <a:latin typeface="Arial Rounded MT Bold" charset="0"/>
                <a:ea typeface="Arial Rounded MT Bold" charset="0"/>
                <a:cs typeface="Arial Rounded MT Bold" charset="0"/>
              </a:rPr>
              <a:t>Crossing </a:t>
            </a:r>
            <a:r>
              <a:rPr lang="en-US" dirty="0">
                <a:solidFill>
                  <a:srgbClr val="FF0000"/>
                </a:solidFill>
                <a:latin typeface="Arial Rounded MT Bold" charset="0"/>
                <a:ea typeface="Arial Rounded MT Bold" charset="0"/>
                <a:cs typeface="Arial Rounded MT Bold" charset="0"/>
              </a:rPr>
              <a:t>them at the ankles or placing both feet flat on the floor conveys a confident and  professional look during the job interview</a:t>
            </a:r>
          </a:p>
        </p:txBody>
      </p:sp>
    </p:spTree>
    <p:extLst>
      <p:ext uri="{BB962C8B-B14F-4D97-AF65-F5344CB8AC3E}">
        <p14:creationId xmlns:p14="http://schemas.microsoft.com/office/powerpoint/2010/main" val="1297845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8941" y="183731"/>
            <a:ext cx="4496278" cy="3136821"/>
          </a:xfrm>
          <a:prstGeom prst="rect">
            <a:avLst/>
          </a:prstGeom>
        </p:spPr>
      </p:pic>
      <p:pic>
        <p:nvPicPr>
          <p:cNvPr id="5" name="Picture 4"/>
          <p:cNvPicPr>
            <a:picLocks noChangeAspect="1"/>
          </p:cNvPicPr>
          <p:nvPr/>
        </p:nvPicPr>
        <p:blipFill>
          <a:blip r:embed="rId3"/>
          <a:stretch>
            <a:fillRect/>
          </a:stretch>
        </p:blipFill>
        <p:spPr>
          <a:xfrm>
            <a:off x="6358591" y="88441"/>
            <a:ext cx="3610162" cy="3327400"/>
          </a:xfrm>
          <a:prstGeom prst="rect">
            <a:avLst/>
          </a:prstGeom>
        </p:spPr>
      </p:pic>
      <p:pic>
        <p:nvPicPr>
          <p:cNvPr id="7" name="Picture 6"/>
          <p:cNvPicPr>
            <a:picLocks noChangeAspect="1"/>
          </p:cNvPicPr>
          <p:nvPr/>
        </p:nvPicPr>
        <p:blipFill>
          <a:blip r:embed="rId4"/>
          <a:stretch>
            <a:fillRect/>
          </a:stretch>
        </p:blipFill>
        <p:spPr>
          <a:xfrm>
            <a:off x="6741457" y="3899553"/>
            <a:ext cx="3785451" cy="2509464"/>
          </a:xfrm>
          <a:prstGeom prst="rect">
            <a:avLst/>
          </a:prstGeom>
        </p:spPr>
      </p:pic>
      <p:pic>
        <p:nvPicPr>
          <p:cNvPr id="8" name="Picture 7"/>
          <p:cNvPicPr>
            <a:picLocks noChangeAspect="1"/>
          </p:cNvPicPr>
          <p:nvPr/>
        </p:nvPicPr>
        <p:blipFill>
          <a:blip r:embed="rId5"/>
          <a:stretch>
            <a:fillRect/>
          </a:stretch>
        </p:blipFill>
        <p:spPr>
          <a:xfrm>
            <a:off x="2211772" y="4034117"/>
            <a:ext cx="3683000" cy="2374900"/>
          </a:xfrm>
          <a:prstGeom prst="rect">
            <a:avLst/>
          </a:prstGeom>
        </p:spPr>
      </p:pic>
    </p:spTree>
    <p:extLst>
      <p:ext uri="{BB962C8B-B14F-4D97-AF65-F5344CB8AC3E}">
        <p14:creationId xmlns:p14="http://schemas.microsoft.com/office/powerpoint/2010/main" val="497006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506" y="161365"/>
            <a:ext cx="12066494" cy="5961810"/>
          </a:xfrm>
        </p:spPr>
        <p:txBody>
          <a:bodyPr>
            <a:noAutofit/>
          </a:bodyPr>
          <a:lstStyle/>
          <a:p>
            <a:r>
              <a:rPr lang="en-US" b="1" dirty="0">
                <a:solidFill>
                  <a:srgbClr val="FF0000"/>
                </a:solidFill>
                <a:latin typeface="Arial Rounded MT Bold" charset="0"/>
                <a:ea typeface="Arial Rounded MT Bold" charset="0"/>
                <a:cs typeface="Arial Rounded MT Bold" charset="0"/>
              </a:rPr>
              <a:t>Making Eye Contact</a:t>
            </a:r>
            <a:endParaRPr lang="en-US" dirty="0">
              <a:solidFill>
                <a:srgbClr val="FF0000"/>
              </a:solidFill>
              <a:latin typeface="Arial Rounded MT Bold" charset="0"/>
              <a:ea typeface="Arial Rounded MT Bold" charset="0"/>
              <a:cs typeface="Arial Rounded MT Bold" charset="0"/>
            </a:endParaRPr>
          </a:p>
          <a:p>
            <a:r>
              <a:rPr lang="en-US" dirty="0">
                <a:latin typeface="Arial Rounded MT Bold" charset="0"/>
                <a:ea typeface="Arial Rounded MT Bold" charset="0"/>
                <a:cs typeface="Arial Rounded MT Bold" charset="0"/>
              </a:rPr>
              <a:t>If the interviewer is talking and you want to show that you are </a:t>
            </a:r>
            <a:r>
              <a:rPr lang="en-US" dirty="0" smtClean="0">
                <a:latin typeface="Arial Rounded MT Bold" charset="0"/>
                <a:ea typeface="Arial Rounded MT Bold" charset="0"/>
                <a:cs typeface="Arial Rounded MT Bold" charset="0"/>
              </a:rPr>
              <a:t>listening</a:t>
            </a:r>
            <a:r>
              <a:rPr lang="en-US" dirty="0">
                <a:latin typeface="Arial Rounded MT Bold" charset="0"/>
                <a:ea typeface="Arial Rounded MT Bold" charset="0"/>
                <a:cs typeface="Arial Rounded MT Bold" charset="0"/>
              </a:rPr>
              <a:t>, you need to instigate direct eye contact and maintain it. </a:t>
            </a:r>
            <a:endParaRPr lang="en-US" dirty="0" smtClean="0">
              <a:latin typeface="Arial Rounded MT Bold" charset="0"/>
              <a:ea typeface="Arial Rounded MT Bold" charset="0"/>
              <a:cs typeface="Arial Rounded MT Bold" charset="0"/>
            </a:endParaRPr>
          </a:p>
          <a:p>
            <a:endParaRPr lang="en-US" dirty="0">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Avoid </a:t>
            </a:r>
            <a:r>
              <a:rPr lang="en-US" dirty="0">
                <a:latin typeface="Arial Rounded MT Bold" charset="0"/>
                <a:ea typeface="Arial Rounded MT Bold" charset="0"/>
                <a:cs typeface="Arial Rounded MT Bold" charset="0"/>
              </a:rPr>
              <a:t>appearing as if you are staring aggressively by blinking at regular intervals and moving your head every now and then, such as giving a small nod</a:t>
            </a:r>
            <a:r>
              <a:rPr lang="en-US" dirty="0" smtClean="0">
                <a:latin typeface="Arial Rounded MT Bold" charset="0"/>
                <a:ea typeface="Arial Rounded MT Bold" charset="0"/>
                <a:cs typeface="Arial Rounded MT Bold" charset="0"/>
              </a:rPr>
              <a:t>.</a:t>
            </a:r>
            <a:endParaRPr lang="en-US" dirty="0">
              <a:latin typeface="Arial Rounded MT Bold" charset="0"/>
              <a:ea typeface="Arial Rounded MT Bold" charset="0"/>
              <a:cs typeface="Arial Rounded MT Bold" charset="0"/>
            </a:endParaRPr>
          </a:p>
          <a:p>
            <a:endParaRPr lang="en-US" dirty="0" smtClean="0">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When </a:t>
            </a:r>
            <a:r>
              <a:rPr lang="en-US" dirty="0">
                <a:latin typeface="Arial Rounded MT Bold" charset="0"/>
                <a:ea typeface="Arial Rounded MT Bold" charset="0"/>
                <a:cs typeface="Arial Rounded MT Bold" charset="0"/>
              </a:rPr>
              <a:t>you are doing the talking you need to hold eye contact for periods of about 10 seconds before looking away briefly and then re-establishing eye contact. </a:t>
            </a:r>
          </a:p>
        </p:txBody>
      </p:sp>
    </p:spTree>
    <p:extLst>
      <p:ext uri="{BB962C8B-B14F-4D97-AF65-F5344CB8AC3E}">
        <p14:creationId xmlns:p14="http://schemas.microsoft.com/office/powerpoint/2010/main" val="1637410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012" y="215153"/>
            <a:ext cx="11689975" cy="5961810"/>
          </a:xfrm>
        </p:spPr>
        <p:txBody>
          <a:bodyPr>
            <a:noAutofit/>
          </a:bodyPr>
          <a:lstStyle/>
          <a:p>
            <a:r>
              <a:rPr lang="en-US" sz="3200" dirty="0" smtClean="0">
                <a:latin typeface="Arial Rounded MT Bold" charset="0"/>
                <a:ea typeface="Arial Rounded MT Bold" charset="0"/>
                <a:cs typeface="Arial Rounded MT Bold" charset="0"/>
              </a:rPr>
              <a:t>Looking </a:t>
            </a:r>
            <a:r>
              <a:rPr lang="en-US" sz="3200" dirty="0">
                <a:latin typeface="Arial Rounded MT Bold" charset="0"/>
                <a:ea typeface="Arial Rounded MT Bold" charset="0"/>
                <a:cs typeface="Arial Rounded MT Bold" charset="0"/>
              </a:rPr>
              <a:t>downwards makes you appear insincere or submissive. It is acceptable to look down if you are making notes or referring to information in front of you. </a:t>
            </a:r>
            <a:endParaRPr lang="en-US" sz="3200" dirty="0" smtClean="0">
              <a:latin typeface="Arial Rounded MT Bold" charset="0"/>
              <a:ea typeface="Arial Rounded MT Bold" charset="0"/>
              <a:cs typeface="Arial Rounded MT Bold" charset="0"/>
            </a:endParaRPr>
          </a:p>
          <a:p>
            <a:endParaRPr lang="en-US" sz="3200" dirty="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However </a:t>
            </a:r>
            <a:r>
              <a:rPr lang="en-US" sz="3200" dirty="0">
                <a:latin typeface="Arial Rounded MT Bold" charset="0"/>
                <a:ea typeface="Arial Rounded MT Bold" charset="0"/>
                <a:cs typeface="Arial Rounded MT Bold" charset="0"/>
              </a:rPr>
              <a:t>if you are speaking, or the interviewer is asking you something, raise your head and make regular eye contact to show that you are actively involved.</a:t>
            </a:r>
          </a:p>
          <a:p>
            <a:endParaRPr lang="en-US" sz="3200" dirty="0">
              <a:latin typeface="Arial Rounded MT Bold" charset="0"/>
              <a:ea typeface="Arial Rounded MT Bold" charset="0"/>
              <a:cs typeface="Arial Rounded MT Bold" charset="0"/>
            </a:endParaRPr>
          </a:p>
          <a:p>
            <a:r>
              <a:rPr lang="en-US" sz="3200" dirty="0">
                <a:latin typeface="Arial Rounded MT Bold" charset="0"/>
                <a:ea typeface="Arial Rounded MT Bold" charset="0"/>
                <a:cs typeface="Arial Rounded MT Bold" charset="0"/>
              </a:rPr>
              <a:t>With panel interviews it is best to look at and direct your answer to the person asking the question, with a glance periodically at the other interviewers</a:t>
            </a:r>
            <a:r>
              <a:rPr lang="en-US" sz="3200" dirty="0" smtClean="0">
                <a:latin typeface="Arial Rounded MT Bold" charset="0"/>
                <a:ea typeface="Arial Rounded MT Bold" charset="0"/>
                <a:cs typeface="Arial Rounded MT Bold" charset="0"/>
              </a:rPr>
              <a:t>.</a:t>
            </a:r>
            <a:endParaRPr lang="en-US" sz="32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159370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26224" y="645459"/>
            <a:ext cx="8396317" cy="5531504"/>
          </a:xfrm>
          <a:prstGeom prst="rect">
            <a:avLst/>
          </a:prstGeom>
        </p:spPr>
      </p:pic>
    </p:spTree>
    <p:extLst>
      <p:ext uri="{BB962C8B-B14F-4D97-AF65-F5344CB8AC3E}">
        <p14:creationId xmlns:p14="http://schemas.microsoft.com/office/powerpoint/2010/main" val="1732079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30701" y="573741"/>
            <a:ext cx="8222900" cy="5603222"/>
          </a:xfrm>
          <a:prstGeom prst="rect">
            <a:avLst/>
          </a:prstGeom>
        </p:spPr>
      </p:pic>
    </p:spTree>
    <p:extLst>
      <p:ext uri="{BB962C8B-B14F-4D97-AF65-F5344CB8AC3E}">
        <p14:creationId xmlns:p14="http://schemas.microsoft.com/office/powerpoint/2010/main" val="1465634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896" y="347870"/>
            <a:ext cx="10846904" cy="5829093"/>
          </a:xfrm>
        </p:spPr>
        <p:txBody>
          <a:bodyPr/>
          <a:lstStyle/>
          <a:p>
            <a:r>
              <a:rPr lang="en-US" dirty="0" smtClean="0">
                <a:solidFill>
                  <a:srgbClr val="FF0000"/>
                </a:solidFill>
                <a:latin typeface="Arial Rounded MT Bold" charset="0"/>
                <a:ea typeface="Arial Rounded MT Bold" charset="0"/>
                <a:cs typeface="Arial Rounded MT Bold" charset="0"/>
              </a:rPr>
              <a:t>Speaking</a:t>
            </a:r>
          </a:p>
          <a:p>
            <a:r>
              <a:rPr lang="en-US" dirty="0" smtClean="0">
                <a:latin typeface="Arial Rounded MT Bold" charset="0"/>
                <a:ea typeface="Arial Rounded MT Bold" charset="0"/>
                <a:cs typeface="Arial Rounded MT Bold" charset="0"/>
              </a:rPr>
              <a:t>Speak </a:t>
            </a:r>
            <a:r>
              <a:rPr lang="en-US" dirty="0">
                <a:latin typeface="Arial Rounded MT Bold" charset="0"/>
                <a:ea typeface="Arial Rounded MT Bold" charset="0"/>
                <a:cs typeface="Arial Rounded MT Bold" charset="0"/>
              </a:rPr>
              <a:t>clearly and </a:t>
            </a:r>
            <a:r>
              <a:rPr lang="en-US" dirty="0" smtClean="0">
                <a:latin typeface="Arial Rounded MT Bold" charset="0"/>
                <a:ea typeface="Arial Rounded MT Bold" charset="0"/>
                <a:cs typeface="Arial Rounded MT Bold" charset="0"/>
              </a:rPr>
              <a:t>concisely</a:t>
            </a:r>
            <a:r>
              <a:rPr lang="en-US" dirty="0">
                <a:latin typeface="Arial Rounded MT Bold" charset="0"/>
                <a:ea typeface="Arial Rounded MT Bold" charset="0"/>
                <a:cs typeface="Arial Rounded MT Bold" charset="0"/>
              </a:rPr>
              <a:t>.</a:t>
            </a:r>
            <a:endParaRPr lang="en-US" dirty="0" smtClean="0">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Speaking </a:t>
            </a:r>
            <a:r>
              <a:rPr lang="en-US" dirty="0">
                <a:latin typeface="Arial Rounded MT Bold" charset="0"/>
                <a:ea typeface="Arial Rounded MT Bold" charset="0"/>
                <a:cs typeface="Arial Rounded MT Bold" charset="0"/>
              </a:rPr>
              <a:t>softly or mumbling doesn’t leave a great impression. </a:t>
            </a:r>
            <a:endParaRPr lang="en-US" dirty="0" smtClean="0">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When </a:t>
            </a:r>
            <a:r>
              <a:rPr lang="en-US" dirty="0">
                <a:latin typeface="Arial Rounded MT Bold" charset="0"/>
                <a:ea typeface="Arial Rounded MT Bold" charset="0"/>
                <a:cs typeface="Arial Rounded MT Bold" charset="0"/>
              </a:rPr>
              <a:t>speaking, don’t stop </a:t>
            </a:r>
            <a:r>
              <a:rPr lang="en-US" dirty="0" smtClean="0">
                <a:latin typeface="Arial Rounded MT Bold" charset="0"/>
                <a:ea typeface="Arial Rounded MT Bold" charset="0"/>
                <a:cs typeface="Arial Rounded MT Bold" charset="0"/>
              </a:rPr>
              <a:t>halfway</a:t>
            </a:r>
            <a:r>
              <a:rPr lang="en-US" dirty="0">
                <a:latin typeface="Arial Rounded MT Bold" charset="0"/>
                <a:ea typeface="Arial Rounded MT Bold" charset="0"/>
                <a:cs typeface="Arial Rounded MT Bold" charset="0"/>
              </a:rPr>
              <a:t> </a:t>
            </a:r>
            <a:r>
              <a:rPr lang="en-US" dirty="0" smtClean="0">
                <a:latin typeface="Arial Rounded MT Bold" charset="0"/>
                <a:ea typeface="Arial Rounded MT Bold" charset="0"/>
                <a:cs typeface="Arial Rounded MT Bold" charset="0"/>
              </a:rPr>
              <a:t>(you </a:t>
            </a:r>
            <a:r>
              <a:rPr lang="en-US" dirty="0">
                <a:latin typeface="Arial Rounded MT Bold" charset="0"/>
                <a:ea typeface="Arial Rounded MT Bold" charset="0"/>
                <a:cs typeface="Arial Rounded MT Bold" charset="0"/>
              </a:rPr>
              <a:t>are not confident in what you are </a:t>
            </a:r>
            <a:r>
              <a:rPr lang="en-US" dirty="0" smtClean="0">
                <a:latin typeface="Arial Rounded MT Bold" charset="0"/>
                <a:ea typeface="Arial Rounded MT Bold" charset="0"/>
                <a:cs typeface="Arial Rounded MT Bold" charset="0"/>
              </a:rPr>
              <a:t>saying) </a:t>
            </a:r>
            <a:r>
              <a:rPr lang="en-US" dirty="0">
                <a:latin typeface="Arial Rounded MT Bold" charset="0"/>
                <a:ea typeface="Arial Rounded MT Bold" charset="0"/>
                <a:cs typeface="Arial Rounded MT Bold" charset="0"/>
              </a:rPr>
              <a:t>and finish what you have to say. </a:t>
            </a:r>
            <a:endParaRPr lang="en-US" dirty="0" smtClean="0">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Some </a:t>
            </a:r>
            <a:r>
              <a:rPr lang="en-US" dirty="0">
                <a:latin typeface="Arial Rounded MT Bold" charset="0"/>
                <a:ea typeface="Arial Rounded MT Bold" charset="0"/>
                <a:cs typeface="Arial Rounded MT Bold" charset="0"/>
              </a:rPr>
              <a:t>people start talking fast when they are nervous. Try not to rush, take your time, and speak with confidence</a:t>
            </a:r>
            <a:r>
              <a:rPr lang="en-US" dirty="0" smtClean="0">
                <a:latin typeface="Arial Rounded MT Bold" charset="0"/>
                <a:ea typeface="Arial Rounded MT Bold" charset="0"/>
                <a:cs typeface="Arial Rounded MT Bold" charset="0"/>
              </a:rPr>
              <a:t>.</a:t>
            </a:r>
          </a:p>
          <a:p>
            <a:r>
              <a:rPr lang="en-US" dirty="0">
                <a:latin typeface="Arial Rounded MT Bold" charset="0"/>
                <a:ea typeface="Arial Rounded MT Bold" charset="0"/>
                <a:cs typeface="Arial Rounded MT Bold" charset="0"/>
              </a:rPr>
              <a:t>Breathe and pause before answering a question, this gives you time to react in a considered way and it ensures that the interviewer has finished the question. </a:t>
            </a:r>
          </a:p>
          <a:p>
            <a:endParaRPr lang="en-US" sz="3600" dirty="0">
              <a:latin typeface="Arial Rounded MT Bold" charset="0"/>
              <a:ea typeface="Arial Rounded MT Bold" charset="0"/>
              <a:cs typeface="Arial Rounded MT Bold" charset="0"/>
            </a:endParaRPr>
          </a:p>
          <a:p>
            <a:endParaRPr lang="en-US"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820381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10515600" cy="1325563"/>
          </a:xfrm>
        </p:spPr>
        <p:txBody>
          <a:bodyPr>
            <a:normAutofit/>
          </a:bodyPr>
          <a:lstStyle/>
          <a:p>
            <a:r>
              <a:rPr lang="en-US" sz="3200" dirty="0" smtClean="0">
                <a:solidFill>
                  <a:srgbClr val="FF0000"/>
                </a:solidFill>
                <a:latin typeface="Arial Rounded MT Bold" charset="0"/>
                <a:ea typeface="Arial Rounded MT Bold" charset="0"/>
                <a:cs typeface="Arial Rounded MT Bold" charset="0"/>
              </a:rPr>
              <a:t>Listening</a:t>
            </a:r>
            <a:endParaRPr lang="en-US" sz="3200" dirty="0">
              <a:solidFill>
                <a:srgbClr val="FF0000"/>
              </a:solidFill>
              <a:latin typeface="Arial Rounded MT Bold" charset="0"/>
              <a:ea typeface="Arial Rounded MT Bold" charset="0"/>
              <a:cs typeface="Arial Rounded MT Bold" charset="0"/>
            </a:endParaRPr>
          </a:p>
        </p:txBody>
      </p:sp>
      <p:sp>
        <p:nvSpPr>
          <p:cNvPr id="3" name="Content Placeholder 2"/>
          <p:cNvSpPr>
            <a:spLocks noGrp="1"/>
          </p:cNvSpPr>
          <p:nvPr>
            <p:ph idx="1"/>
          </p:nvPr>
        </p:nvSpPr>
        <p:spPr>
          <a:xfrm>
            <a:off x="477078" y="1325563"/>
            <a:ext cx="10876722" cy="4851400"/>
          </a:xfrm>
        </p:spPr>
        <p:txBody>
          <a:bodyPr>
            <a:normAutofit lnSpcReduction="10000"/>
          </a:bodyPr>
          <a:lstStyle/>
          <a:p>
            <a:r>
              <a:rPr lang="en-US" dirty="0">
                <a:latin typeface="Arial Rounded MT Bold" charset="0"/>
                <a:ea typeface="Arial Rounded MT Bold" charset="0"/>
                <a:cs typeface="Arial Rounded MT Bold" charset="0"/>
              </a:rPr>
              <a:t>Listen to what the other person is saying until they are finished talking, and think over the question being asked before answering</a:t>
            </a:r>
            <a:r>
              <a:rPr lang="en-US" dirty="0" smtClean="0">
                <a:latin typeface="Arial Rounded MT Bold" charset="0"/>
                <a:ea typeface="Arial Rounded MT Bold" charset="0"/>
                <a:cs typeface="Arial Rounded MT Bold" charset="0"/>
              </a:rPr>
              <a:t>.</a:t>
            </a:r>
          </a:p>
          <a:p>
            <a:r>
              <a:rPr lang="en-US" dirty="0" smtClean="0">
                <a:latin typeface="Arial Rounded MT Bold" charset="0"/>
                <a:ea typeface="Arial Rounded MT Bold" charset="0"/>
                <a:cs typeface="Arial Rounded MT Bold" charset="0"/>
              </a:rPr>
              <a:t> </a:t>
            </a:r>
            <a:r>
              <a:rPr lang="en-US" dirty="0">
                <a:latin typeface="Arial Rounded MT Bold" charset="0"/>
                <a:ea typeface="Arial Rounded MT Bold" charset="0"/>
                <a:cs typeface="Arial Rounded MT Bold" charset="0"/>
              </a:rPr>
              <a:t>The interviewer has a purpose of asking the question and is expecting the candidate to answer it a certain way. </a:t>
            </a:r>
            <a:endParaRPr lang="en-US" dirty="0" smtClean="0">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Instead </a:t>
            </a:r>
            <a:r>
              <a:rPr lang="en-US" dirty="0">
                <a:latin typeface="Arial Rounded MT Bold" charset="0"/>
                <a:ea typeface="Arial Rounded MT Bold" charset="0"/>
                <a:cs typeface="Arial Rounded MT Bold" charset="0"/>
              </a:rPr>
              <a:t>of thinking about what the correct answer is, think more about what the interviewer is trying to learn from your answer. </a:t>
            </a:r>
            <a:endParaRPr lang="en-US" dirty="0" smtClean="0">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Not </a:t>
            </a:r>
            <a:r>
              <a:rPr lang="en-US" dirty="0">
                <a:latin typeface="Arial Rounded MT Bold" charset="0"/>
                <a:ea typeface="Arial Rounded MT Bold" charset="0"/>
                <a:cs typeface="Arial Rounded MT Bold" charset="0"/>
              </a:rPr>
              <a:t>listening until the end and jumping to conclusions or disregarding the question can give the impression that you lack comprehension skills or that you can only think of yourself and not the other person</a:t>
            </a:r>
            <a:r>
              <a:rPr lang="en-US" dirty="0"/>
              <a:t>.</a:t>
            </a:r>
            <a:endParaRPr lang="en-US" dirty="0"/>
          </a:p>
        </p:txBody>
      </p:sp>
    </p:spTree>
    <p:extLst>
      <p:ext uri="{BB962C8B-B14F-4D97-AF65-F5344CB8AC3E}">
        <p14:creationId xmlns:p14="http://schemas.microsoft.com/office/powerpoint/2010/main" val="1417266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12618"/>
            <a:ext cx="10515600" cy="5664345"/>
          </a:xfrm>
        </p:spPr>
        <p:txBody>
          <a:bodyPr>
            <a:normAutofit/>
          </a:bodyPr>
          <a:lstStyle/>
          <a:p>
            <a:pPr marL="0" indent="0">
              <a:buNone/>
            </a:pPr>
            <a:r>
              <a:rPr lang="en-US" dirty="0" smtClean="0">
                <a:latin typeface="Arial Rounded MT Bold" charset="0"/>
                <a:ea typeface="Arial Rounded MT Bold" charset="0"/>
                <a:cs typeface="Arial Rounded MT Bold" charset="0"/>
              </a:rPr>
              <a:t>The </a:t>
            </a:r>
            <a:r>
              <a:rPr lang="en-US" dirty="0">
                <a:latin typeface="Arial Rounded MT Bold" charset="0"/>
                <a:ea typeface="Arial Rounded MT Bold" charset="0"/>
                <a:cs typeface="Arial Rounded MT Bold" charset="0"/>
              </a:rPr>
              <a:t>first thing the interviewer sees is your appearance. From the moment the interview begins, the interviewer is already evaluating you </a:t>
            </a:r>
            <a:r>
              <a:rPr lang="en-US" dirty="0">
                <a:solidFill>
                  <a:srgbClr val="FF0000"/>
                </a:solidFill>
                <a:latin typeface="Arial Rounded MT Bold" charset="0"/>
                <a:ea typeface="Arial Rounded MT Bold" charset="0"/>
                <a:cs typeface="Arial Rounded MT Bold" charset="0"/>
              </a:rPr>
              <a:t>on your manners and posture.</a:t>
            </a:r>
            <a:endParaRPr lang="en-US" dirty="0">
              <a:solidFill>
                <a:srgbClr val="FF0000"/>
              </a:solidFill>
              <a:latin typeface="Arial Rounded MT Bold" charset="0"/>
              <a:ea typeface="Arial Rounded MT Bold" charset="0"/>
              <a:cs typeface="Arial Rounded MT Bold" charset="0"/>
            </a:endParaRPr>
          </a:p>
        </p:txBody>
      </p:sp>
      <p:pic>
        <p:nvPicPr>
          <p:cNvPr id="2" name="Picture 1"/>
          <p:cNvPicPr>
            <a:picLocks noChangeAspect="1"/>
          </p:cNvPicPr>
          <p:nvPr/>
        </p:nvPicPr>
        <p:blipFill>
          <a:blip r:embed="rId2"/>
          <a:stretch>
            <a:fillRect/>
          </a:stretch>
        </p:blipFill>
        <p:spPr>
          <a:xfrm>
            <a:off x="1914787" y="2489546"/>
            <a:ext cx="7934567" cy="3687417"/>
          </a:xfrm>
          <a:prstGeom prst="rect">
            <a:avLst/>
          </a:prstGeom>
        </p:spPr>
      </p:pic>
    </p:spTree>
    <p:extLst>
      <p:ext uri="{BB962C8B-B14F-4D97-AF65-F5344CB8AC3E}">
        <p14:creationId xmlns:p14="http://schemas.microsoft.com/office/powerpoint/2010/main" val="1656684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2048564" cy="6176963"/>
          </a:xfrm>
        </p:spPr>
        <p:txBody>
          <a:bodyPr>
            <a:noAutofit/>
          </a:bodyPr>
          <a:lstStyle/>
          <a:p>
            <a:r>
              <a:rPr lang="en-US" sz="3200" b="1" dirty="0">
                <a:solidFill>
                  <a:srgbClr val="FF0000"/>
                </a:solidFill>
                <a:latin typeface="Arial Rounded MT Bold" charset="0"/>
                <a:ea typeface="Arial Rounded MT Bold" charset="0"/>
                <a:cs typeface="Arial Rounded MT Bold" charset="0"/>
              </a:rPr>
              <a:t>Understand the Interviewer's Message</a:t>
            </a:r>
            <a:endParaRPr lang="en-US" sz="3200" dirty="0">
              <a:solidFill>
                <a:srgbClr val="FF0000"/>
              </a:solidFill>
              <a:latin typeface="Arial Rounded MT Bold" charset="0"/>
              <a:ea typeface="Arial Rounded MT Bold" charset="0"/>
              <a:cs typeface="Arial Rounded MT Bold" charset="0"/>
            </a:endParaRPr>
          </a:p>
          <a:p>
            <a:endParaRPr lang="en-US" sz="3200" dirty="0" smtClean="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Watch </a:t>
            </a:r>
            <a:r>
              <a:rPr lang="en-US" sz="3200" dirty="0">
                <a:latin typeface="Arial Rounded MT Bold" charset="0"/>
                <a:ea typeface="Arial Rounded MT Bold" charset="0"/>
                <a:cs typeface="Arial Rounded MT Bold" charset="0"/>
              </a:rPr>
              <a:t>for </a:t>
            </a:r>
            <a:r>
              <a:rPr lang="en-US" sz="3200" dirty="0" smtClean="0">
                <a:latin typeface="Arial Rounded MT Bold" charset="0"/>
                <a:ea typeface="Arial Rounded MT Bold" charset="0"/>
                <a:cs typeface="Arial Rounded MT Bold" charset="0"/>
              </a:rPr>
              <a:t>body </a:t>
            </a:r>
            <a:r>
              <a:rPr lang="en-US" sz="3200" dirty="0">
                <a:latin typeface="Arial Rounded MT Bold" charset="0"/>
                <a:ea typeface="Arial Rounded MT Bold" charset="0"/>
                <a:cs typeface="Arial Rounded MT Bold" charset="0"/>
              </a:rPr>
              <a:t>language signals from your interviewer to read the message they are sending you.</a:t>
            </a:r>
          </a:p>
          <a:p>
            <a:endParaRPr lang="en-US" sz="3200" dirty="0">
              <a:latin typeface="Arial Rounded MT Bold" charset="0"/>
              <a:ea typeface="Arial Rounded MT Bold" charset="0"/>
              <a:cs typeface="Arial Rounded MT Bold" charset="0"/>
            </a:endParaRPr>
          </a:p>
          <a:p>
            <a:r>
              <a:rPr lang="en-US" sz="3200" dirty="0">
                <a:latin typeface="Arial Rounded MT Bold" charset="0"/>
                <a:ea typeface="Arial Rounded MT Bold" charset="0"/>
                <a:cs typeface="Arial Rounded MT Bold" charset="0"/>
              </a:rPr>
              <a:t>Body language cues that can indicate boredom include resting head on hand, fiddling with hands and losing eye contact. If this happens wrap up what you are saying and move on by asking the interviewer a question such as:</a:t>
            </a:r>
          </a:p>
          <a:p>
            <a:r>
              <a:rPr lang="en-US" sz="3200" i="1" dirty="0">
                <a:latin typeface="Arial Rounded MT Bold" charset="0"/>
                <a:ea typeface="Arial Rounded MT Bold" charset="0"/>
                <a:cs typeface="Arial Rounded MT Bold" charset="0"/>
              </a:rPr>
              <a:t>"Is there anything else you would like to know about that topic</a:t>
            </a:r>
            <a:r>
              <a:rPr lang="en-US" sz="3200" i="1" dirty="0" smtClean="0">
                <a:latin typeface="Arial Rounded MT Bold" charset="0"/>
                <a:ea typeface="Arial Rounded MT Bold" charset="0"/>
                <a:cs typeface="Arial Rounded MT Bold" charset="0"/>
              </a:rPr>
              <a:t>?"</a:t>
            </a:r>
            <a:endParaRPr lang="en-US" sz="32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224449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Rounded MT Bold" charset="0"/>
                <a:ea typeface="Arial Rounded MT Bold" charset="0"/>
                <a:cs typeface="Arial Rounded MT Bold" charset="0"/>
              </a:rPr>
              <a:t>After the interview</a:t>
            </a:r>
          </a:p>
        </p:txBody>
      </p:sp>
      <p:sp>
        <p:nvSpPr>
          <p:cNvPr id="3" name="Content Placeholder 2"/>
          <p:cNvSpPr>
            <a:spLocks noGrp="1"/>
          </p:cNvSpPr>
          <p:nvPr>
            <p:ph idx="1"/>
          </p:nvPr>
        </p:nvSpPr>
        <p:spPr/>
        <p:txBody>
          <a:bodyPr/>
          <a:lstStyle/>
          <a:p>
            <a:pPr marL="0" indent="0">
              <a:buNone/>
            </a:pPr>
            <a:r>
              <a:rPr lang="en-US" dirty="0">
                <a:latin typeface="Arial Rounded MT Bold" charset="0"/>
                <a:ea typeface="Arial Rounded MT Bold" charset="0"/>
                <a:cs typeface="Arial Rounded MT Bold" charset="0"/>
              </a:rPr>
              <a:t>After the interview, get up from your seat, stand next to the chair, and thank them for their time. </a:t>
            </a:r>
            <a:endParaRPr lang="en-US" dirty="0" smtClean="0">
              <a:latin typeface="Arial Rounded MT Bold" charset="0"/>
              <a:ea typeface="Arial Rounded MT Bold" charset="0"/>
              <a:cs typeface="Arial Rounded MT Bold" charset="0"/>
            </a:endParaRPr>
          </a:p>
          <a:p>
            <a:pPr marL="0" indent="0">
              <a:buNone/>
            </a:pPr>
            <a:endParaRPr lang="en-US"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252213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04046"/>
          </a:xfrm>
        </p:spPr>
        <p:txBody>
          <a:bodyPr>
            <a:normAutofit/>
          </a:bodyPr>
          <a:lstStyle/>
          <a:p>
            <a:r>
              <a:rPr lang="en-US" sz="3600" b="1" dirty="0">
                <a:solidFill>
                  <a:schemeClr val="accent6">
                    <a:lumMod val="75000"/>
                  </a:schemeClr>
                </a:solidFill>
                <a:latin typeface="Arial Rounded MT Bold" charset="0"/>
                <a:ea typeface="Arial Rounded MT Bold" charset="0"/>
                <a:cs typeface="Arial Rounded MT Bold" charset="0"/>
              </a:rPr>
              <a:t>Job Interview </a:t>
            </a:r>
            <a:r>
              <a:rPr lang="en-US" sz="3600" b="1" dirty="0" smtClean="0">
                <a:solidFill>
                  <a:schemeClr val="accent6">
                    <a:lumMod val="75000"/>
                  </a:schemeClr>
                </a:solidFill>
                <a:latin typeface="Arial Rounded MT Bold" charset="0"/>
                <a:ea typeface="Arial Rounded MT Bold" charset="0"/>
                <a:cs typeface="Arial Rounded MT Bold" charset="0"/>
              </a:rPr>
              <a:t>Clothes</a:t>
            </a:r>
            <a:r>
              <a:rPr lang="en-US" sz="3600" b="1" dirty="0">
                <a:solidFill>
                  <a:schemeClr val="accent6">
                    <a:lumMod val="75000"/>
                  </a:schemeClr>
                </a:solidFill>
                <a:latin typeface="Arial Rounded MT Bold" charset="0"/>
                <a:ea typeface="Arial Rounded MT Bold" charset="0"/>
                <a:cs typeface="Arial Rounded MT Bold" charset="0"/>
              </a:rPr>
              <a:t> </a:t>
            </a:r>
            <a:r>
              <a:rPr lang="en-US" sz="3600" b="1" dirty="0" smtClean="0">
                <a:solidFill>
                  <a:schemeClr val="accent6">
                    <a:lumMod val="75000"/>
                  </a:schemeClr>
                </a:solidFill>
                <a:latin typeface="Arial Rounded MT Bold" charset="0"/>
                <a:ea typeface="Arial Rounded MT Bold" charset="0"/>
                <a:cs typeface="Arial Rounded MT Bold" charset="0"/>
              </a:rPr>
              <a:t>Do's </a:t>
            </a:r>
            <a:r>
              <a:rPr lang="en-US" sz="3600" b="1" dirty="0">
                <a:solidFill>
                  <a:schemeClr val="accent6">
                    <a:lumMod val="75000"/>
                  </a:schemeClr>
                </a:solidFill>
                <a:latin typeface="Arial Rounded MT Bold" charset="0"/>
                <a:ea typeface="Arial Rounded MT Bold" charset="0"/>
                <a:cs typeface="Arial Rounded MT Bold" charset="0"/>
              </a:rPr>
              <a:t>and Don'ts</a:t>
            </a:r>
            <a:endParaRPr lang="en-US" sz="3600" dirty="0">
              <a:solidFill>
                <a:schemeClr val="accent6">
                  <a:lumMod val="75000"/>
                </a:schemeClr>
              </a:solidFill>
              <a:latin typeface="Arial Rounded MT Bold" charset="0"/>
              <a:ea typeface="Arial Rounded MT Bold" charset="0"/>
              <a:cs typeface="Arial Rounded MT Bold" charset="0"/>
            </a:endParaRPr>
          </a:p>
        </p:txBody>
      </p:sp>
      <p:sp>
        <p:nvSpPr>
          <p:cNvPr id="3" name="Content Placeholder 2"/>
          <p:cNvSpPr>
            <a:spLocks noGrp="1"/>
          </p:cNvSpPr>
          <p:nvPr>
            <p:ph idx="1"/>
          </p:nvPr>
        </p:nvSpPr>
        <p:spPr>
          <a:xfrm>
            <a:off x="179294" y="1004047"/>
            <a:ext cx="11174506" cy="5172916"/>
          </a:xfrm>
        </p:spPr>
        <p:txBody>
          <a:bodyPr>
            <a:noAutofit/>
          </a:bodyPr>
          <a:lstStyle/>
          <a:p>
            <a:pPr marL="0" indent="0">
              <a:buNone/>
            </a:pPr>
            <a:r>
              <a:rPr lang="en-US" sz="3200" b="1" dirty="0">
                <a:latin typeface="Arial Rounded MT Bold" charset="0"/>
                <a:ea typeface="Arial Rounded MT Bold" charset="0"/>
                <a:cs typeface="Arial Rounded MT Bold" charset="0"/>
              </a:rPr>
              <a:t>Your hair and make-up</a:t>
            </a:r>
            <a:endParaRPr lang="en-US" sz="3200" dirty="0">
              <a:latin typeface="Arial Rounded MT Bold" charset="0"/>
              <a:ea typeface="Arial Rounded MT Bold" charset="0"/>
              <a:cs typeface="Arial Rounded MT Bold" charset="0"/>
            </a:endParaRPr>
          </a:p>
          <a:p>
            <a:r>
              <a:rPr lang="en-US" sz="3200" dirty="0">
                <a:latin typeface="Arial Rounded MT Bold" charset="0"/>
                <a:ea typeface="Arial Rounded MT Bold" charset="0"/>
                <a:cs typeface="Arial Rounded MT Bold" charset="0"/>
              </a:rPr>
              <a:t>Your hair should be neatly combed and styled. Avoid a style that allows you to fiddle with your hair - this makes you appear nervous and unsure.</a:t>
            </a:r>
          </a:p>
          <a:p>
            <a:endParaRPr lang="en-US" sz="3200" dirty="0">
              <a:latin typeface="Arial Rounded MT Bold" charset="0"/>
              <a:ea typeface="Arial Rounded MT Bold" charset="0"/>
              <a:cs typeface="Arial Rounded MT Bold" charset="0"/>
            </a:endParaRPr>
          </a:p>
          <a:p>
            <a:r>
              <a:rPr lang="en-US" sz="3200" dirty="0">
                <a:latin typeface="Arial Rounded MT Bold" charset="0"/>
                <a:ea typeface="Arial Rounded MT Bold" charset="0"/>
                <a:cs typeface="Arial Rounded MT Bold" charset="0"/>
              </a:rPr>
              <a:t>Keep you hair off your face. </a:t>
            </a:r>
            <a:endParaRPr lang="en-US" sz="3200" dirty="0" smtClean="0">
              <a:latin typeface="Arial Rounded MT Bold" charset="0"/>
              <a:ea typeface="Arial Rounded MT Bold" charset="0"/>
              <a:cs typeface="Arial Rounded MT Bold" charset="0"/>
            </a:endParaRPr>
          </a:p>
          <a:p>
            <a:endParaRPr lang="en-US" sz="3200" dirty="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Sunglasses </a:t>
            </a:r>
            <a:r>
              <a:rPr lang="en-US" sz="3200" dirty="0">
                <a:latin typeface="Arial Rounded MT Bold" charset="0"/>
                <a:ea typeface="Arial Rounded MT Bold" charset="0"/>
                <a:cs typeface="Arial Rounded MT Bold" charset="0"/>
              </a:rPr>
              <a:t>pushed up into your hair looks </a:t>
            </a:r>
            <a:r>
              <a:rPr lang="en-US" sz="3200" dirty="0" smtClean="0">
                <a:latin typeface="Arial Rounded MT Bold" charset="0"/>
                <a:ea typeface="Arial Rounded MT Bold" charset="0"/>
                <a:cs typeface="Arial Rounded MT Bold" charset="0"/>
              </a:rPr>
              <a:t>messy.</a:t>
            </a:r>
            <a:endParaRPr lang="en-US" sz="32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374604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153" y="573741"/>
            <a:ext cx="11138647" cy="5603222"/>
          </a:xfrm>
        </p:spPr>
        <p:txBody>
          <a:bodyPr>
            <a:normAutofit/>
          </a:bodyPr>
          <a:lstStyle/>
          <a:p>
            <a:r>
              <a:rPr lang="en-US" sz="3200" dirty="0">
                <a:latin typeface="Arial Rounded MT Bold" charset="0"/>
                <a:ea typeface="Arial Rounded MT Bold" charset="0"/>
                <a:cs typeface="Arial Rounded MT Bold" charset="0"/>
              </a:rPr>
              <a:t>Wear understated makeup in natural tones. Overdone eyeshadow, heavy eyeliner and brightly-colored lipstick make you appear frivolous and unprofessional. Ensure your nails are clean and manicured and only wear neutral polish</a:t>
            </a:r>
            <a:endParaRPr lang="en-US" sz="3200" dirty="0"/>
          </a:p>
        </p:txBody>
      </p:sp>
      <p:pic>
        <p:nvPicPr>
          <p:cNvPr id="5" name="Picture 4"/>
          <p:cNvPicPr>
            <a:picLocks noChangeAspect="1"/>
          </p:cNvPicPr>
          <p:nvPr/>
        </p:nvPicPr>
        <p:blipFill>
          <a:blip r:embed="rId2"/>
          <a:stretch>
            <a:fillRect/>
          </a:stretch>
        </p:blipFill>
        <p:spPr>
          <a:xfrm>
            <a:off x="4607858" y="2480255"/>
            <a:ext cx="5663453" cy="3823428"/>
          </a:xfrm>
          <a:prstGeom prst="rect">
            <a:avLst/>
          </a:prstGeom>
        </p:spPr>
      </p:pic>
    </p:spTree>
    <p:extLst>
      <p:ext uri="{BB962C8B-B14F-4D97-AF65-F5344CB8AC3E}">
        <p14:creationId xmlns:p14="http://schemas.microsoft.com/office/powerpoint/2010/main" val="1133585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013" y="125506"/>
            <a:ext cx="11102788" cy="6051457"/>
          </a:xfrm>
        </p:spPr>
        <p:txBody>
          <a:bodyPr>
            <a:normAutofit/>
          </a:bodyPr>
          <a:lstStyle/>
          <a:p>
            <a:r>
              <a:rPr lang="en-US" b="1" dirty="0">
                <a:latin typeface="Arial Rounded MT Bold" charset="0"/>
                <a:ea typeface="Arial Rounded MT Bold" charset="0"/>
                <a:cs typeface="Arial Rounded MT Bold" charset="0"/>
              </a:rPr>
              <a:t>Keep it professional</a:t>
            </a:r>
            <a:endParaRPr lang="en-US" dirty="0">
              <a:latin typeface="Arial Rounded MT Bold" charset="0"/>
              <a:ea typeface="Arial Rounded MT Bold" charset="0"/>
              <a:cs typeface="Arial Rounded MT Bold" charset="0"/>
            </a:endParaRPr>
          </a:p>
          <a:p>
            <a:endParaRPr lang="en-US" dirty="0">
              <a:latin typeface="Arial Rounded MT Bold" charset="0"/>
              <a:ea typeface="Arial Rounded MT Bold" charset="0"/>
              <a:cs typeface="Arial Rounded MT Bold" charset="0"/>
            </a:endParaRPr>
          </a:p>
          <a:p>
            <a:r>
              <a:rPr lang="en-US" dirty="0">
                <a:latin typeface="Arial Rounded MT Bold" charset="0"/>
                <a:ea typeface="Arial Rounded MT Bold" charset="0"/>
                <a:cs typeface="Arial Rounded MT Bold" charset="0"/>
              </a:rPr>
              <a:t>Your hemline should fall just above or on your knee. Short and split skirts are difficult to sit </a:t>
            </a:r>
            <a:r>
              <a:rPr lang="en-US" dirty="0" smtClean="0">
                <a:latin typeface="Arial Rounded MT Bold" charset="0"/>
                <a:ea typeface="Arial Rounded MT Bold" charset="0"/>
                <a:cs typeface="Arial Rounded MT Bold" charset="0"/>
              </a:rPr>
              <a:t>comfortably.</a:t>
            </a:r>
            <a:endParaRPr lang="en-US" dirty="0">
              <a:latin typeface="Arial Rounded MT Bold" charset="0"/>
              <a:ea typeface="Arial Rounded MT Bold" charset="0"/>
              <a:cs typeface="Arial Rounded MT Bold" charset="0"/>
            </a:endParaRPr>
          </a:p>
          <a:p>
            <a:r>
              <a:rPr lang="en-US" dirty="0">
                <a:latin typeface="Arial Rounded MT Bold" charset="0"/>
                <a:ea typeface="Arial Rounded MT Bold" charset="0"/>
                <a:cs typeface="Arial Rounded MT Bold" charset="0"/>
              </a:rPr>
              <a:t>W</a:t>
            </a:r>
            <a:r>
              <a:rPr lang="en-US" dirty="0" smtClean="0">
                <a:latin typeface="Arial Rounded MT Bold" charset="0"/>
                <a:ea typeface="Arial Rounded MT Bold" charset="0"/>
                <a:cs typeface="Arial Rounded MT Bold" charset="0"/>
              </a:rPr>
              <a:t>earing </a:t>
            </a:r>
            <a:r>
              <a:rPr lang="en-US" dirty="0">
                <a:latin typeface="Arial Rounded MT Bold" charset="0"/>
                <a:ea typeface="Arial Rounded MT Bold" charset="0"/>
                <a:cs typeface="Arial Rounded MT Bold" charset="0"/>
              </a:rPr>
              <a:t>short skirts and sexy clothing to job </a:t>
            </a:r>
            <a:r>
              <a:rPr lang="en-US" dirty="0" smtClean="0">
                <a:latin typeface="Arial Rounded MT Bold" charset="0"/>
                <a:ea typeface="Arial Rounded MT Bold" charset="0"/>
                <a:cs typeface="Arial Rounded MT Bold" charset="0"/>
              </a:rPr>
              <a:t>interviews </a:t>
            </a:r>
            <a:r>
              <a:rPr lang="en-US" dirty="0">
                <a:latin typeface="Arial Rounded MT Bold" charset="0"/>
                <a:ea typeface="Arial Rounded MT Bold" charset="0"/>
                <a:cs typeface="Arial Rounded MT Bold" charset="0"/>
              </a:rPr>
              <a:t>is </a:t>
            </a:r>
            <a:r>
              <a:rPr lang="en-US" dirty="0" smtClean="0">
                <a:latin typeface="Arial Rounded MT Bold" charset="0"/>
                <a:ea typeface="Arial Rounded MT Bold" charset="0"/>
                <a:cs typeface="Arial Rounded MT Bold" charset="0"/>
              </a:rPr>
              <a:t>unprofessional.</a:t>
            </a:r>
            <a:endParaRPr lang="en-US" dirty="0">
              <a:latin typeface="Arial Rounded MT Bold" charset="0"/>
              <a:ea typeface="Arial Rounded MT Bold" charset="0"/>
              <a:cs typeface="Arial Rounded MT Bold" charset="0"/>
            </a:endParaRPr>
          </a:p>
        </p:txBody>
      </p:sp>
      <p:pic>
        <p:nvPicPr>
          <p:cNvPr id="4" name="Picture 3"/>
          <p:cNvPicPr>
            <a:picLocks noChangeAspect="1"/>
          </p:cNvPicPr>
          <p:nvPr/>
        </p:nvPicPr>
        <p:blipFill>
          <a:blip r:embed="rId2"/>
          <a:stretch>
            <a:fillRect/>
          </a:stretch>
        </p:blipFill>
        <p:spPr>
          <a:xfrm>
            <a:off x="3729318" y="3360102"/>
            <a:ext cx="4995582" cy="3267943"/>
          </a:xfrm>
          <a:prstGeom prst="rect">
            <a:avLst/>
          </a:prstGeom>
        </p:spPr>
      </p:pic>
    </p:spTree>
    <p:extLst>
      <p:ext uri="{BB962C8B-B14F-4D97-AF65-F5344CB8AC3E}">
        <p14:creationId xmlns:p14="http://schemas.microsoft.com/office/powerpoint/2010/main" val="1933279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78" y="447261"/>
            <a:ext cx="11353800" cy="6176963"/>
          </a:xfrm>
        </p:spPr>
        <p:txBody>
          <a:bodyPr>
            <a:normAutofit/>
          </a:bodyPr>
          <a:lstStyle/>
          <a:p>
            <a:r>
              <a:rPr lang="en-US" sz="3200" dirty="0">
                <a:latin typeface="Arial Rounded MT Bold" charset="0"/>
                <a:ea typeface="Arial Rounded MT Bold" charset="0"/>
                <a:cs typeface="Arial Rounded MT Bold" charset="0"/>
              </a:rPr>
              <a:t>Job interview clothes should fit properly and not be too tight. Low neck-lines, transparent fabric and bra straps on display should be avoided. </a:t>
            </a:r>
            <a:endParaRPr lang="en-US" sz="3200" dirty="0" smtClean="0">
              <a:latin typeface="Arial Rounded MT Bold" charset="0"/>
              <a:ea typeface="Arial Rounded MT Bold" charset="0"/>
              <a:cs typeface="Arial Rounded MT Bold" charset="0"/>
            </a:endParaRPr>
          </a:p>
          <a:p>
            <a:endParaRPr lang="en-US" sz="3200" dirty="0" smtClean="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Men </a:t>
            </a:r>
            <a:r>
              <a:rPr lang="en-US" sz="3200" dirty="0">
                <a:latin typeface="Arial Rounded MT Bold" charset="0"/>
                <a:ea typeface="Arial Rounded MT Bold" charset="0"/>
                <a:cs typeface="Arial Rounded MT Bold" charset="0"/>
              </a:rPr>
              <a:t>should avoid wearing baggy interview clothes. Sweats and clothes that are too big create an impression of untidiness. Pants pulled down around your hips look unprofessional. </a:t>
            </a:r>
          </a:p>
          <a:p>
            <a:endParaRPr lang="en-US" sz="32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25695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082" y="161365"/>
            <a:ext cx="11120718" cy="6454588"/>
          </a:xfrm>
        </p:spPr>
        <p:txBody>
          <a:bodyPr>
            <a:noAutofit/>
          </a:bodyPr>
          <a:lstStyle/>
          <a:p>
            <a:pPr marL="0" indent="0">
              <a:buNone/>
            </a:pPr>
            <a:r>
              <a:rPr lang="en-US" sz="3200" b="1" dirty="0">
                <a:latin typeface="Arial Rounded MT Bold" charset="0"/>
                <a:ea typeface="Arial Rounded MT Bold" charset="0"/>
                <a:cs typeface="Arial Rounded MT Bold" charset="0"/>
              </a:rPr>
              <a:t>Your shoes</a:t>
            </a:r>
            <a:endParaRPr lang="en-US" sz="3200" dirty="0">
              <a:latin typeface="Arial Rounded MT Bold" charset="0"/>
              <a:ea typeface="Arial Rounded MT Bold" charset="0"/>
              <a:cs typeface="Arial Rounded MT Bold" charset="0"/>
            </a:endParaRPr>
          </a:p>
          <a:p>
            <a:endParaRPr lang="en-US" sz="3200" dirty="0">
              <a:latin typeface="Arial Rounded MT Bold" charset="0"/>
              <a:ea typeface="Arial Rounded MT Bold" charset="0"/>
              <a:cs typeface="Arial Rounded MT Bold" charset="0"/>
            </a:endParaRPr>
          </a:p>
          <a:p>
            <a:r>
              <a:rPr lang="en-US" sz="3200" dirty="0">
                <a:latin typeface="Arial Rounded MT Bold" charset="0"/>
                <a:ea typeface="Arial Rounded MT Bold" charset="0"/>
                <a:cs typeface="Arial Rounded MT Bold" charset="0"/>
              </a:rPr>
              <a:t>Wear closed, medium to low-heeled </a:t>
            </a:r>
            <a:r>
              <a:rPr lang="en-US" sz="3200" dirty="0" smtClean="0">
                <a:latin typeface="Arial Rounded MT Bold" charset="0"/>
                <a:ea typeface="Arial Rounded MT Bold" charset="0"/>
                <a:cs typeface="Arial Rounded MT Bold" charset="0"/>
              </a:rPr>
              <a:t>shoes. </a:t>
            </a:r>
            <a:r>
              <a:rPr lang="en-US" sz="3200" dirty="0">
                <a:latin typeface="Arial Rounded MT Bold" charset="0"/>
                <a:ea typeface="Arial Rounded MT Bold" charset="0"/>
                <a:cs typeface="Arial Rounded MT Bold" charset="0"/>
              </a:rPr>
              <a:t>You should be able to walk comfortably in your shoes and appear confident and at ease. Very high-heeled shoes are unsuitable. Avoid brightly colored and trendy shoes - you are not there to make a fashion statement.</a:t>
            </a:r>
          </a:p>
          <a:p>
            <a:r>
              <a:rPr lang="nl-NL" sz="3200" dirty="0" err="1" smtClean="0">
                <a:latin typeface="Arial Rounded MT Bold" charset="0"/>
                <a:ea typeface="Arial Rounded MT Bold" charset="0"/>
                <a:cs typeface="Arial Rounded MT Bold" charset="0"/>
              </a:rPr>
              <a:t>Invest</a:t>
            </a:r>
            <a:r>
              <a:rPr lang="nl-NL" sz="3200" dirty="0" smtClean="0">
                <a:latin typeface="Arial Rounded MT Bold" charset="0"/>
                <a:ea typeface="Arial Rounded MT Bold" charset="0"/>
                <a:cs typeface="Arial Rounded MT Bold" charset="0"/>
              </a:rPr>
              <a:t> </a:t>
            </a:r>
            <a:r>
              <a:rPr lang="nl-NL" sz="3200" dirty="0">
                <a:latin typeface="Arial Rounded MT Bold" charset="0"/>
                <a:ea typeface="Arial Rounded MT Bold" charset="0"/>
                <a:cs typeface="Arial Rounded MT Bold" charset="0"/>
              </a:rPr>
              <a:t>in a pair of smart business-</a:t>
            </a:r>
            <a:r>
              <a:rPr lang="nl-NL" sz="3200" dirty="0" err="1">
                <a:latin typeface="Arial Rounded MT Bold" charset="0"/>
                <a:ea typeface="Arial Rounded MT Bold" charset="0"/>
                <a:cs typeface="Arial Rounded MT Bold" charset="0"/>
              </a:rPr>
              <a:t>wear</a:t>
            </a:r>
            <a:r>
              <a:rPr lang="nl-NL" sz="3200" dirty="0">
                <a:latin typeface="Arial Rounded MT Bold" charset="0"/>
                <a:ea typeface="Arial Rounded MT Bold" charset="0"/>
                <a:cs typeface="Arial Rounded MT Bold" charset="0"/>
              </a:rPr>
              <a:t> </a:t>
            </a:r>
            <a:r>
              <a:rPr lang="nl-NL" sz="3200" dirty="0" err="1">
                <a:latin typeface="Arial Rounded MT Bold" charset="0"/>
                <a:ea typeface="Arial Rounded MT Bold" charset="0"/>
                <a:cs typeface="Arial Rounded MT Bold" charset="0"/>
              </a:rPr>
              <a:t>shoes</a:t>
            </a:r>
            <a:r>
              <a:rPr lang="nl-NL" sz="3200" dirty="0">
                <a:latin typeface="Arial Rounded MT Bold" charset="0"/>
                <a:ea typeface="Arial Rounded MT Bold" charset="0"/>
                <a:cs typeface="Arial Rounded MT Bold" charset="0"/>
              </a:rPr>
              <a:t>. </a:t>
            </a:r>
            <a:endParaRPr lang="nl-NL" sz="3200" dirty="0" smtClean="0">
              <a:latin typeface="Arial Rounded MT Bold" charset="0"/>
              <a:ea typeface="Arial Rounded MT Bold" charset="0"/>
              <a:cs typeface="Arial Rounded MT Bold" charset="0"/>
            </a:endParaRPr>
          </a:p>
        </p:txBody>
      </p:sp>
      <p:pic>
        <p:nvPicPr>
          <p:cNvPr id="4" name="Picture 3"/>
          <p:cNvPicPr>
            <a:picLocks noChangeAspect="1"/>
          </p:cNvPicPr>
          <p:nvPr/>
        </p:nvPicPr>
        <p:blipFill>
          <a:blip r:embed="rId2"/>
          <a:stretch>
            <a:fillRect/>
          </a:stretch>
        </p:blipFill>
        <p:spPr>
          <a:xfrm>
            <a:off x="3508189" y="161365"/>
            <a:ext cx="5892800" cy="1270000"/>
          </a:xfrm>
          <a:prstGeom prst="rect">
            <a:avLst/>
          </a:prstGeom>
        </p:spPr>
      </p:pic>
    </p:spTree>
    <p:extLst>
      <p:ext uri="{BB962C8B-B14F-4D97-AF65-F5344CB8AC3E}">
        <p14:creationId xmlns:p14="http://schemas.microsoft.com/office/powerpoint/2010/main" val="714638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1999" cy="6176963"/>
          </a:xfrm>
        </p:spPr>
        <p:txBody>
          <a:bodyPr>
            <a:normAutofit/>
          </a:bodyPr>
          <a:lstStyle/>
          <a:p>
            <a:pPr marL="0" indent="0">
              <a:buNone/>
            </a:pPr>
            <a:r>
              <a:rPr lang="en-US" sz="3200" b="1" dirty="0">
                <a:latin typeface="Arial Rounded MT Bold" charset="0"/>
                <a:ea typeface="Arial Rounded MT Bold" charset="0"/>
                <a:cs typeface="Arial Rounded MT Bold" charset="0"/>
              </a:rPr>
              <a:t>Carry a smart bag</a:t>
            </a:r>
            <a:endParaRPr lang="en-US" sz="3200" dirty="0">
              <a:latin typeface="Arial Rounded MT Bold" charset="0"/>
              <a:ea typeface="Arial Rounded MT Bold" charset="0"/>
              <a:cs typeface="Arial Rounded MT Bold" charset="0"/>
            </a:endParaRPr>
          </a:p>
          <a:p>
            <a:endParaRPr lang="en-US" sz="3200" dirty="0">
              <a:latin typeface="Arial Rounded MT Bold" charset="0"/>
              <a:ea typeface="Arial Rounded MT Bold" charset="0"/>
              <a:cs typeface="Arial Rounded MT Bold" charset="0"/>
            </a:endParaRPr>
          </a:p>
          <a:p>
            <a:r>
              <a:rPr lang="en-US" sz="3200" dirty="0">
                <a:latin typeface="Arial Rounded MT Bold" charset="0"/>
                <a:ea typeface="Arial Rounded MT Bold" charset="0"/>
                <a:cs typeface="Arial Rounded MT Bold" charset="0"/>
              </a:rPr>
              <a:t>Carry a small briefcase or similar bag in place of a purse to your job interview. This provides an easy way of carrying a tablet or laptop, if you need to take one with you to the interview, as well as all your documents.</a:t>
            </a:r>
          </a:p>
          <a:p>
            <a:r>
              <a:rPr lang="en-US" sz="3200" dirty="0">
                <a:latin typeface="Arial Rounded MT Bold" charset="0"/>
                <a:ea typeface="Arial Rounded MT Bold" charset="0"/>
                <a:cs typeface="Arial Rounded MT Bold" charset="0"/>
              </a:rPr>
              <a:t>If you feel you need a purse, a small structured one is preferable to a large floppy bag. Avoid canvas, denim and straw, these look very unprofessional.</a:t>
            </a:r>
          </a:p>
          <a:p>
            <a:endParaRPr lang="en-US" sz="3200" dirty="0">
              <a:latin typeface="Arial Rounded MT Bold" charset="0"/>
              <a:ea typeface="Arial Rounded MT Bold" charset="0"/>
              <a:cs typeface="Arial Rounded MT Bold" charset="0"/>
            </a:endParaRPr>
          </a:p>
        </p:txBody>
      </p:sp>
      <p:pic>
        <p:nvPicPr>
          <p:cNvPr id="4" name="Picture 3"/>
          <p:cNvPicPr>
            <a:picLocks noChangeAspect="1"/>
          </p:cNvPicPr>
          <p:nvPr/>
        </p:nvPicPr>
        <p:blipFill>
          <a:blip r:embed="rId2"/>
          <a:stretch>
            <a:fillRect/>
          </a:stretch>
        </p:blipFill>
        <p:spPr>
          <a:xfrm>
            <a:off x="7869517" y="4183129"/>
            <a:ext cx="4322482" cy="2409879"/>
          </a:xfrm>
          <a:prstGeom prst="rect">
            <a:avLst/>
          </a:prstGeom>
        </p:spPr>
      </p:pic>
    </p:spTree>
    <p:extLst>
      <p:ext uri="{BB962C8B-B14F-4D97-AF65-F5344CB8AC3E}">
        <p14:creationId xmlns:p14="http://schemas.microsoft.com/office/powerpoint/2010/main" val="1378835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518" y="268942"/>
            <a:ext cx="10977282" cy="5908022"/>
          </a:xfrm>
        </p:spPr>
        <p:txBody>
          <a:bodyPr>
            <a:noAutofit/>
          </a:bodyPr>
          <a:lstStyle/>
          <a:p>
            <a:pPr marL="0" indent="0">
              <a:buNone/>
            </a:pPr>
            <a:r>
              <a:rPr lang="en-US" sz="3200" b="1" dirty="0">
                <a:latin typeface="Arial Rounded MT Bold" charset="0"/>
                <a:ea typeface="Arial Rounded MT Bold" charset="0"/>
                <a:cs typeface="Arial Rounded MT Bold" charset="0"/>
              </a:rPr>
              <a:t>Your accessories</a:t>
            </a:r>
            <a:endParaRPr lang="en-US" sz="3200" dirty="0">
              <a:latin typeface="Arial Rounded MT Bold" charset="0"/>
              <a:ea typeface="Arial Rounded MT Bold" charset="0"/>
              <a:cs typeface="Arial Rounded MT Bold" charset="0"/>
            </a:endParaRPr>
          </a:p>
          <a:p>
            <a:r>
              <a:rPr lang="en-US" sz="3200" dirty="0">
                <a:latin typeface="Arial Rounded MT Bold" charset="0"/>
                <a:ea typeface="Arial Rounded MT Bold" charset="0"/>
                <a:cs typeface="Arial Rounded MT Bold" charset="0"/>
              </a:rPr>
              <a:t>Wear understated jewelry. I</a:t>
            </a:r>
            <a:r>
              <a:rPr lang="en-US" sz="3200" dirty="0" smtClean="0">
                <a:latin typeface="Arial Rounded MT Bold" charset="0"/>
                <a:ea typeface="Arial Rounded MT Bold" charset="0"/>
                <a:cs typeface="Arial Rounded MT Bold" charset="0"/>
              </a:rPr>
              <a:t>n-your-face </a:t>
            </a:r>
            <a:r>
              <a:rPr lang="en-US" sz="3200" dirty="0">
                <a:latin typeface="Arial Rounded MT Bold" charset="0"/>
                <a:ea typeface="Arial Rounded MT Bold" charset="0"/>
                <a:cs typeface="Arial Rounded MT Bold" charset="0"/>
              </a:rPr>
              <a:t>jewelry is a big distraction and gives the impression of flashiness. </a:t>
            </a:r>
            <a:endParaRPr lang="en-US" sz="3200" dirty="0" smtClean="0">
              <a:latin typeface="Arial Rounded MT Bold" charset="0"/>
              <a:ea typeface="Arial Rounded MT Bold" charset="0"/>
              <a:cs typeface="Arial Rounded MT Bold" charset="0"/>
            </a:endParaRPr>
          </a:p>
          <a:p>
            <a:endParaRPr lang="en-US" sz="3200" dirty="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For </a:t>
            </a:r>
            <a:r>
              <a:rPr lang="en-US" sz="3200" dirty="0">
                <a:latin typeface="Arial Rounded MT Bold" charset="0"/>
                <a:ea typeface="Arial Rounded MT Bold" charset="0"/>
                <a:cs typeface="Arial Rounded MT Bold" charset="0"/>
              </a:rPr>
              <a:t>men a classic watch and one simple ring per hand are acceptable. Avoid necklaces and bracelets.</a:t>
            </a:r>
          </a:p>
          <a:p>
            <a:endParaRPr lang="en-US" sz="3200" dirty="0" smtClean="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Big</a:t>
            </a:r>
            <a:r>
              <a:rPr lang="en-US" sz="3200" dirty="0">
                <a:latin typeface="Arial Rounded MT Bold" charset="0"/>
                <a:ea typeface="Arial Rounded MT Bold" charset="0"/>
                <a:cs typeface="Arial Rounded MT Bold" charset="0"/>
              </a:rPr>
              <a:t>, dangling earrings and jangling bracelets are particularly distracting on women candidates as they </a:t>
            </a:r>
            <a:r>
              <a:rPr lang="en-US" sz="3200" dirty="0" smtClean="0">
                <a:latin typeface="Arial Rounded MT Bold" charset="0"/>
                <a:ea typeface="Arial Rounded MT Bold" charset="0"/>
                <a:cs typeface="Arial Rounded MT Bold" charset="0"/>
              </a:rPr>
              <a:t>bounce as </a:t>
            </a:r>
            <a:r>
              <a:rPr lang="en-US" sz="3200" dirty="0">
                <a:latin typeface="Arial Rounded MT Bold" charset="0"/>
                <a:ea typeface="Arial Rounded MT Bold" charset="0"/>
                <a:cs typeface="Arial Rounded MT Bold" charset="0"/>
              </a:rPr>
              <a:t>you talk and move your hands. Anklets can make your feet a focal point. You want the interviewer to concentrate on your face and what you have to say</a:t>
            </a:r>
            <a:r>
              <a:rPr lang="en-US" sz="3200" dirty="0" smtClean="0">
                <a:latin typeface="Arial Rounded MT Bold" charset="0"/>
                <a:ea typeface="Arial Rounded MT Bold" charset="0"/>
                <a:cs typeface="Arial Rounded MT Bold" charset="0"/>
              </a:rPr>
              <a:t>.</a:t>
            </a:r>
            <a:endParaRPr lang="en-US" sz="32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780686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165" y="304800"/>
            <a:ext cx="10887635" cy="5872163"/>
          </a:xfrm>
        </p:spPr>
        <p:txBody>
          <a:bodyPr>
            <a:normAutofit/>
          </a:bodyPr>
          <a:lstStyle/>
          <a:p>
            <a:r>
              <a:rPr lang="en-US" sz="3200" b="1" dirty="0">
                <a:latin typeface="Arial Rounded MT Bold" charset="0"/>
                <a:ea typeface="Arial Rounded MT Bold" charset="0"/>
                <a:cs typeface="Arial Rounded MT Bold" charset="0"/>
              </a:rPr>
              <a:t>Select your clothes the day before</a:t>
            </a:r>
            <a:endParaRPr lang="en-US" sz="3200" dirty="0">
              <a:latin typeface="Arial Rounded MT Bold" charset="0"/>
              <a:ea typeface="Arial Rounded MT Bold" charset="0"/>
              <a:cs typeface="Arial Rounded MT Bold" charset="0"/>
            </a:endParaRPr>
          </a:p>
          <a:p>
            <a:r>
              <a:rPr lang="en-US" sz="3200" dirty="0">
                <a:latin typeface="Arial Rounded MT Bold" charset="0"/>
                <a:ea typeface="Arial Rounded MT Bold" charset="0"/>
                <a:cs typeface="Arial Rounded MT Bold" charset="0"/>
              </a:rPr>
              <a:t>Take time to </a:t>
            </a:r>
            <a:r>
              <a:rPr lang="en-US" sz="3200" u="sng" dirty="0" smtClean="0">
                <a:latin typeface="Arial Rounded MT Bold" charset="0"/>
                <a:ea typeface="Arial Rounded MT Bold" charset="0"/>
                <a:cs typeface="Arial Rounded MT Bold" charset="0"/>
                <a:hlinkClick r:id="rId2"/>
              </a:rPr>
              <a:t>prepare. </a:t>
            </a:r>
            <a:r>
              <a:rPr lang="en-US" sz="3200" u="sng" dirty="0">
                <a:latin typeface="Arial Rounded MT Bold" charset="0"/>
                <a:ea typeface="Arial Rounded MT Bold" charset="0"/>
                <a:cs typeface="Arial Rounded MT Bold" charset="0"/>
                <a:hlinkClick r:id="rId2"/>
              </a:rPr>
              <a:t>Pay attention to detail. All interview clothes should be clean, tidy and neatly pressed. Check for dangling threads, hems starting to come undone, stains etc</a:t>
            </a:r>
            <a:r>
              <a:rPr lang="en-US" sz="3200" u="sng" dirty="0" smtClean="0">
                <a:latin typeface="Arial Rounded MT Bold" charset="0"/>
                <a:ea typeface="Arial Rounded MT Bold" charset="0"/>
                <a:cs typeface="Arial Rounded MT Bold" charset="0"/>
                <a:hlinkClick r:id="rId2"/>
              </a:rPr>
              <a:t>.</a:t>
            </a:r>
          </a:p>
          <a:p>
            <a:endParaRPr lang="en-US" sz="3200" u="sng" dirty="0">
              <a:latin typeface="Arial Rounded MT Bold" charset="0"/>
              <a:ea typeface="Arial Rounded MT Bold" charset="0"/>
              <a:cs typeface="Arial Rounded MT Bold" charset="0"/>
              <a:hlinkClick r:id="rId2"/>
            </a:endParaRPr>
          </a:p>
          <a:p>
            <a:r>
              <a:rPr lang="en-US" sz="3200" dirty="0">
                <a:latin typeface="Arial Rounded MT Bold" charset="0"/>
                <a:ea typeface="Arial Rounded MT Bold" charset="0"/>
                <a:cs typeface="Arial Rounded MT Bold" charset="0"/>
              </a:rPr>
              <a:t>If you are having to travel any distance to your job interview consider how wrinkled your clothes may look after a couple of hours traveling. Select job interview clothes that do not crease easily.</a:t>
            </a:r>
          </a:p>
          <a:p>
            <a:endParaRPr lang="en-US" sz="32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342807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673" y="0"/>
            <a:ext cx="11651672" cy="6858000"/>
          </a:xfrm>
        </p:spPr>
        <p:txBody>
          <a:bodyPr>
            <a:noAutofit/>
          </a:bodyPr>
          <a:lstStyle/>
          <a:p>
            <a:pPr marL="0" indent="0">
              <a:buNone/>
            </a:pPr>
            <a:r>
              <a:rPr lang="en-US" sz="3200" dirty="0">
                <a:latin typeface="Arial Rounded MT Bold" charset="0"/>
                <a:ea typeface="Arial Rounded MT Bold" charset="0"/>
                <a:cs typeface="Arial Rounded MT Bold" charset="0"/>
              </a:rPr>
              <a:t>T</a:t>
            </a:r>
            <a:r>
              <a:rPr lang="en-US" sz="3200" dirty="0" smtClean="0">
                <a:latin typeface="Arial Rounded MT Bold" charset="0"/>
                <a:ea typeface="Arial Rounded MT Bold" charset="0"/>
                <a:cs typeface="Arial Rounded MT Bold" charset="0"/>
              </a:rPr>
              <a:t>he </a:t>
            </a:r>
            <a:r>
              <a:rPr lang="en-US" sz="3200" dirty="0">
                <a:latin typeface="Arial Rounded MT Bold" charset="0"/>
                <a:ea typeface="Arial Rounded MT Bold" charset="0"/>
                <a:cs typeface="Arial Rounded MT Bold" charset="0"/>
              </a:rPr>
              <a:t>initial judgment is </a:t>
            </a:r>
            <a:r>
              <a:rPr lang="en-US" sz="3200" dirty="0" smtClean="0">
                <a:latin typeface="Arial Rounded MT Bold" charset="0"/>
                <a:ea typeface="Arial Rounded MT Bold" charset="0"/>
                <a:cs typeface="Arial Rounded MT Bold" charset="0"/>
              </a:rPr>
              <a:t>based </a:t>
            </a:r>
            <a:r>
              <a:rPr lang="en-US" sz="3200" dirty="0">
                <a:latin typeface="Arial Rounded MT Bold" charset="0"/>
                <a:ea typeface="Arial Rounded MT Bold" charset="0"/>
                <a:cs typeface="Arial Rounded MT Bold" charset="0"/>
              </a:rPr>
              <a:t>upon three characteristics: the </a:t>
            </a:r>
            <a:r>
              <a:rPr lang="en-US" sz="3200" dirty="0">
                <a:solidFill>
                  <a:srgbClr val="FF0000"/>
                </a:solidFill>
                <a:latin typeface="Arial Rounded MT Bold" charset="0"/>
                <a:ea typeface="Arial Rounded MT Bold" charset="0"/>
                <a:cs typeface="Arial Rounded MT Bold" charset="0"/>
              </a:rPr>
              <a:t>body language, speech and confidence </a:t>
            </a:r>
            <a:r>
              <a:rPr lang="en-US" sz="3200" dirty="0">
                <a:latin typeface="Arial Rounded MT Bold" charset="0"/>
                <a:ea typeface="Arial Rounded MT Bold" charset="0"/>
                <a:cs typeface="Arial Rounded MT Bold" charset="0"/>
              </a:rPr>
              <a:t>of a candidate. </a:t>
            </a:r>
            <a:endParaRPr lang="en-US" sz="3200" dirty="0" smtClean="0">
              <a:latin typeface="Arial Rounded MT Bold" charset="0"/>
              <a:ea typeface="Arial Rounded MT Bold" charset="0"/>
              <a:cs typeface="Arial Rounded MT Bold" charset="0"/>
            </a:endParaRPr>
          </a:p>
          <a:p>
            <a:pPr marL="0" indent="0">
              <a:buNone/>
            </a:pPr>
            <a:r>
              <a:rPr lang="en-US" sz="3200" dirty="0" smtClean="0">
                <a:latin typeface="Arial Rounded MT Bold" charset="0"/>
                <a:ea typeface="Arial Rounded MT Bold" charset="0"/>
                <a:cs typeface="Arial Rounded MT Bold" charset="0"/>
              </a:rPr>
              <a:t>“</a:t>
            </a:r>
            <a:r>
              <a:rPr lang="en-US" sz="3200" dirty="0">
                <a:latin typeface="Arial Rounded MT Bold" charset="0"/>
                <a:ea typeface="Arial Rounded MT Bold" charset="0"/>
                <a:cs typeface="Arial Rounded MT Bold" charset="0"/>
              </a:rPr>
              <a:t>A first impression is like a filter. Here's how others </a:t>
            </a:r>
            <a:r>
              <a:rPr lang="en-US" sz="3200" b="1" dirty="0">
                <a:latin typeface="Arial Rounded MT Bold" charset="0"/>
                <a:ea typeface="Arial Rounded MT Bold" charset="0"/>
                <a:cs typeface="Arial Rounded MT Bold" charset="0"/>
              </a:rPr>
              <a:t>form</a:t>
            </a:r>
            <a:r>
              <a:rPr lang="en-US" sz="3200" dirty="0">
                <a:latin typeface="Arial Rounded MT Bold" charset="0"/>
                <a:ea typeface="Arial Rounded MT Bold" charset="0"/>
                <a:cs typeface="Arial Rounded MT Bold" charset="0"/>
              </a:rPr>
              <a:t> an image of you</a:t>
            </a:r>
            <a:r>
              <a:rPr lang="en-US" sz="3200" dirty="0" smtClean="0">
                <a:latin typeface="Arial Rounded MT Bold" charset="0"/>
                <a:ea typeface="Arial Rounded MT Bold" charset="0"/>
                <a:cs typeface="Arial Rounded MT Bold" charset="0"/>
              </a:rPr>
              <a:t>:</a:t>
            </a:r>
          </a:p>
          <a:p>
            <a:pPr marL="0" indent="0">
              <a:buNone/>
            </a:pPr>
            <a:endParaRPr lang="en-US" sz="3200" dirty="0">
              <a:latin typeface="Arial Rounded MT Bold" charset="0"/>
              <a:ea typeface="Arial Rounded MT Bold" charset="0"/>
              <a:cs typeface="Arial Rounded MT Bold" charset="0"/>
            </a:endParaRPr>
          </a:p>
          <a:p>
            <a:pPr marL="514350" indent="-514350">
              <a:buAutoNum type="arabicPeriod"/>
            </a:pPr>
            <a:r>
              <a:rPr lang="en-US" sz="3200" dirty="0" smtClean="0">
                <a:latin typeface="Arial Rounded MT Bold" charset="0"/>
                <a:ea typeface="Arial Rounded MT Bold" charset="0"/>
                <a:cs typeface="Arial Rounded MT Bold" charset="0"/>
              </a:rPr>
              <a:t>People </a:t>
            </a:r>
            <a:r>
              <a:rPr lang="en-US" sz="3200" dirty="0">
                <a:latin typeface="Arial Rounded MT Bold" charset="0"/>
                <a:ea typeface="Arial Rounded MT Bold" charset="0"/>
                <a:cs typeface="Arial Rounded MT Bold" charset="0"/>
              </a:rPr>
              <a:t>take in initial information - they notice your body language, what you say and how you respond</a:t>
            </a:r>
            <a:r>
              <a:rPr lang="en-US" sz="3200" dirty="0" smtClean="0">
                <a:latin typeface="Arial Rounded MT Bold" charset="0"/>
                <a:ea typeface="Arial Rounded MT Bold" charset="0"/>
                <a:cs typeface="Arial Rounded MT Bold" charset="0"/>
              </a:rPr>
              <a:t>.</a:t>
            </a:r>
          </a:p>
          <a:p>
            <a:pPr marL="514350" indent="-514350">
              <a:buAutoNum type="arabicPeriod"/>
            </a:pPr>
            <a:endParaRPr lang="en-US" sz="3200" dirty="0">
              <a:latin typeface="Arial Rounded MT Bold" charset="0"/>
              <a:ea typeface="Arial Rounded MT Bold" charset="0"/>
              <a:cs typeface="Arial Rounded MT Bold" charset="0"/>
            </a:endParaRPr>
          </a:p>
          <a:p>
            <a:pPr marL="0" indent="0">
              <a:buNone/>
            </a:pPr>
            <a:r>
              <a:rPr lang="en-US" sz="3200" dirty="0">
                <a:latin typeface="Arial Rounded MT Bold" charset="0"/>
                <a:ea typeface="Arial Rounded MT Bold" charset="0"/>
                <a:cs typeface="Arial Rounded MT Bold" charset="0"/>
              </a:rPr>
              <a:t>2. Based on this initial information, they form an impression and make decisions about what you are like and how they expect you to behave in the future</a:t>
            </a:r>
            <a:r>
              <a:rPr lang="en-US" sz="3200" dirty="0" smtClean="0">
                <a:latin typeface="Arial Rounded MT Bold" charset="0"/>
                <a:ea typeface="Arial Rounded MT Bold" charset="0"/>
                <a:cs typeface="Arial Rounded MT Bold" charset="0"/>
              </a:rPr>
              <a:t>.</a:t>
            </a:r>
            <a:endParaRPr lang="en-US" sz="32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421335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25506" y="207818"/>
            <a:ext cx="11228294" cy="6515711"/>
          </a:xfrm>
        </p:spPr>
        <p:txBody>
          <a:bodyPr>
            <a:normAutofit fontScale="77500" lnSpcReduction="20000"/>
          </a:bodyPr>
          <a:lstStyle/>
          <a:p>
            <a:r>
              <a:rPr lang="en-US" sz="3900" dirty="0" smtClean="0">
                <a:solidFill>
                  <a:srgbClr val="FF0000"/>
                </a:solidFill>
                <a:latin typeface="Arial Rounded MT Bold" charset="0"/>
                <a:ea typeface="Arial Rounded MT Bold" charset="0"/>
                <a:cs typeface="Arial Rounded MT Bold" charset="0"/>
              </a:rPr>
              <a:t>woman</a:t>
            </a:r>
          </a:p>
          <a:p>
            <a:pPr marL="0" indent="0">
              <a:buNone/>
            </a:pPr>
            <a:r>
              <a:rPr lang="en-US" sz="3900" dirty="0" smtClean="0">
                <a:latin typeface="Arial Rounded MT Bold" charset="0"/>
                <a:ea typeface="Arial Rounded MT Bold" charset="0"/>
                <a:cs typeface="Arial Rounded MT Bold" charset="0"/>
              </a:rPr>
              <a:t>Best </a:t>
            </a:r>
            <a:r>
              <a:rPr lang="en-US" sz="3900" dirty="0">
                <a:latin typeface="Arial Rounded MT Bold" charset="0"/>
                <a:ea typeface="Arial Rounded MT Bold" charset="0"/>
                <a:cs typeface="Arial Rounded MT Bold" charset="0"/>
              </a:rPr>
              <a:t>color choices for an interview outfit</a:t>
            </a:r>
          </a:p>
          <a:p>
            <a:r>
              <a:rPr lang="en-US" sz="3900" dirty="0">
                <a:latin typeface="Arial Rounded MT Bold" charset="0"/>
                <a:ea typeface="Arial Rounded MT Bold" charset="0"/>
                <a:cs typeface="Arial Rounded MT Bold" charset="0"/>
              </a:rPr>
              <a:t>Grey or navy – An excellent color especially for conservative organizations.</a:t>
            </a:r>
          </a:p>
          <a:p>
            <a:r>
              <a:rPr lang="en-US" sz="3900" dirty="0">
                <a:latin typeface="Arial Rounded MT Bold" charset="0"/>
                <a:ea typeface="Arial Rounded MT Bold" charset="0"/>
                <a:cs typeface="Arial Rounded MT Bold" charset="0"/>
              </a:rPr>
              <a:t>Blue – A favored color especially if being interviewed by a male.</a:t>
            </a:r>
          </a:p>
          <a:p>
            <a:r>
              <a:rPr lang="en-US" sz="3900" dirty="0">
                <a:latin typeface="Arial Rounded MT Bold" charset="0"/>
                <a:ea typeface="Arial Rounded MT Bold" charset="0"/>
                <a:cs typeface="Arial Rounded MT Bold" charset="0"/>
              </a:rPr>
              <a:t>Black – Can be perceived as being "too strong" for an interview. If black is worn, soften the color by using white or pastel accents.</a:t>
            </a:r>
          </a:p>
          <a:p>
            <a:pPr marL="0" indent="0">
              <a:buNone/>
            </a:pPr>
            <a:r>
              <a:rPr lang="en-US" sz="3900" dirty="0">
                <a:latin typeface="Arial Rounded MT Bold" charset="0"/>
                <a:ea typeface="Arial Rounded MT Bold" charset="0"/>
                <a:cs typeface="Arial Rounded MT Bold" charset="0"/>
              </a:rPr>
              <a:t>Accent colors</a:t>
            </a:r>
          </a:p>
          <a:p>
            <a:r>
              <a:rPr lang="en-US" sz="3900" dirty="0">
                <a:latin typeface="Arial Rounded MT Bold" charset="0"/>
                <a:ea typeface="Arial Rounded MT Bold" charset="0"/>
                <a:cs typeface="Arial Rounded MT Bold" charset="0"/>
              </a:rPr>
              <a:t>White, cream, light grey or blue – Good neutral colors for blouse or shirt.</a:t>
            </a:r>
          </a:p>
          <a:p>
            <a:r>
              <a:rPr lang="en-US" sz="3900" dirty="0">
                <a:latin typeface="Arial Rounded MT Bold" charset="0"/>
                <a:ea typeface="Arial Rounded MT Bold" charset="0"/>
                <a:cs typeface="Arial Rounded MT Bold" charset="0"/>
              </a:rPr>
              <a:t>Yellow – Gives impression of a productive and creative person.</a:t>
            </a:r>
          </a:p>
          <a:p>
            <a:r>
              <a:rPr lang="en-US" sz="3900" dirty="0">
                <a:latin typeface="Arial Rounded MT Bold" charset="0"/>
                <a:ea typeface="Arial Rounded MT Bold" charset="0"/>
                <a:cs typeface="Arial Rounded MT Bold" charset="0"/>
              </a:rPr>
              <a:t>Red – A powerful color for small accents such as a scarf.</a:t>
            </a:r>
          </a:p>
          <a:p>
            <a:r>
              <a:rPr lang="en-US" sz="3900" dirty="0">
                <a:latin typeface="Arial Rounded MT Bold" charset="0"/>
                <a:ea typeface="Arial Rounded MT Bold" charset="0"/>
                <a:cs typeface="Arial Rounded MT Bold" charset="0"/>
              </a:rPr>
              <a:t>Orange – A good accent color encourages conversation.</a:t>
            </a:r>
          </a:p>
          <a:p>
            <a:endParaRPr lang="en-US" dirty="0"/>
          </a:p>
        </p:txBody>
      </p:sp>
    </p:spTree>
    <p:extLst>
      <p:ext uri="{BB962C8B-B14F-4D97-AF65-F5344CB8AC3E}">
        <p14:creationId xmlns:p14="http://schemas.microsoft.com/office/powerpoint/2010/main" val="896750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617" y="576470"/>
            <a:ext cx="10638183" cy="5600493"/>
          </a:xfrm>
        </p:spPr>
        <p:txBody>
          <a:bodyPr/>
          <a:lstStyle/>
          <a:p>
            <a:r>
              <a:rPr lang="en-US" dirty="0" smtClean="0"/>
              <a:t>Men</a:t>
            </a:r>
          </a:p>
          <a:p>
            <a:r>
              <a:rPr lang="en-US" dirty="0" smtClean="0"/>
              <a:t>getting </a:t>
            </a:r>
            <a:r>
              <a:rPr lang="en-US" dirty="0"/>
              <a:t>a haircut about a week before the video call and making sure that your facial hair is trimmed (or shaved).</a:t>
            </a:r>
            <a:endParaRPr lang="en-US" dirty="0"/>
          </a:p>
        </p:txBody>
      </p:sp>
      <p:pic>
        <p:nvPicPr>
          <p:cNvPr id="7170" name="Picture 2" descr="https://a-gentlemans-row.com/wp-content/uploads/2021/01/corporate-job-interview-dress-co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134" y="2580197"/>
            <a:ext cx="6235148" cy="374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435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adies Interview Attire Best Sale, 60% OFF | www.alforja.ca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0454" y="1825625"/>
            <a:ext cx="629109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824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9235" y="352884"/>
            <a:ext cx="9616741" cy="6352716"/>
          </a:xfrm>
          <a:prstGeom prst="rect">
            <a:avLst/>
          </a:prstGeom>
        </p:spPr>
      </p:pic>
    </p:spTree>
    <p:extLst>
      <p:ext uri="{BB962C8B-B14F-4D97-AF65-F5344CB8AC3E}">
        <p14:creationId xmlns:p14="http://schemas.microsoft.com/office/powerpoint/2010/main" val="1210553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5224" y="115050"/>
            <a:ext cx="9376657" cy="6518831"/>
          </a:xfrm>
          <a:prstGeom prst="rect">
            <a:avLst/>
          </a:prstGeom>
        </p:spPr>
      </p:pic>
    </p:spTree>
    <p:extLst>
      <p:ext uri="{BB962C8B-B14F-4D97-AF65-F5344CB8AC3E}">
        <p14:creationId xmlns:p14="http://schemas.microsoft.com/office/powerpoint/2010/main" val="1469773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hlinkClick r:id="rId2"/>
              </a:rPr>
              <a:t>http://www.infusivesolutions.com/blog/bid/87721/First-Things-First-Understanding-the-Psychology-of-First-Impressions</a:t>
            </a:r>
            <a:endParaRPr lang="en-US" dirty="0" smtClean="0"/>
          </a:p>
          <a:p>
            <a:endParaRPr lang="en-US" dirty="0"/>
          </a:p>
          <a:p>
            <a:r>
              <a:rPr lang="en-US" dirty="0" smtClean="0">
                <a:hlinkClick r:id="rId3"/>
              </a:rPr>
              <a:t>http://extension.illinois.edu/dress/07interview-03factsheet.cfm</a:t>
            </a:r>
            <a:endParaRPr lang="en-US" dirty="0" smtClean="0"/>
          </a:p>
          <a:p>
            <a:endParaRPr lang="en-US" dirty="0"/>
          </a:p>
          <a:p>
            <a:r>
              <a:rPr lang="en-US" dirty="0">
                <a:hlinkClick r:id="rId4"/>
              </a:rPr>
              <a:t>http://</a:t>
            </a:r>
            <a:r>
              <a:rPr lang="en-US" dirty="0" smtClean="0">
                <a:hlinkClick r:id="rId4"/>
              </a:rPr>
              <a:t>www.best-job-interview.com/job-interview-clothes.html</a:t>
            </a:r>
            <a:endParaRPr lang="en-US" dirty="0" smtClean="0"/>
          </a:p>
          <a:p>
            <a:r>
              <a:rPr lang="en-US" dirty="0"/>
              <a:t>http://</a:t>
            </a:r>
            <a:r>
              <a:rPr lang="en-US" dirty="0" err="1"/>
              <a:t>www.wikihow.com</a:t>
            </a:r>
            <a:r>
              <a:rPr lang="en-US" dirty="0"/>
              <a:t>/Introduce-Yourself-at-a-Job-Interview</a:t>
            </a:r>
          </a:p>
        </p:txBody>
      </p:sp>
    </p:spTree>
    <p:extLst>
      <p:ext uri="{BB962C8B-B14F-4D97-AF65-F5344CB8AC3E}">
        <p14:creationId xmlns:p14="http://schemas.microsoft.com/office/powerpoint/2010/main" val="631467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517" y="537882"/>
            <a:ext cx="11223811" cy="5639081"/>
          </a:xfrm>
        </p:spPr>
        <p:txBody>
          <a:bodyPr>
            <a:normAutofit/>
          </a:bodyPr>
          <a:lstStyle/>
          <a:p>
            <a:pPr marL="0" indent="0">
              <a:buNone/>
            </a:pPr>
            <a:r>
              <a:rPr lang="en-US" sz="3200" dirty="0">
                <a:latin typeface="Arial Rounded MT Bold" charset="0"/>
                <a:ea typeface="Arial Rounded MT Bold" charset="0"/>
                <a:cs typeface="Arial Rounded MT Bold" charset="0"/>
              </a:rPr>
              <a:t>3. They </a:t>
            </a:r>
            <a:r>
              <a:rPr lang="en-US" sz="3200" dirty="0" smtClean="0">
                <a:latin typeface="Arial Rounded MT Bold" charset="0"/>
                <a:ea typeface="Arial Rounded MT Bold" charset="0"/>
                <a:cs typeface="Arial Rounded MT Bold" charset="0"/>
              </a:rPr>
              <a:t>see </a:t>
            </a:r>
            <a:r>
              <a:rPr lang="en-US" sz="3200" dirty="0">
                <a:latin typeface="Arial Rounded MT Bold" charset="0"/>
                <a:ea typeface="Arial Rounded MT Bold" charset="0"/>
                <a:cs typeface="Arial Rounded MT Bold" charset="0"/>
              </a:rPr>
              <a:t>you through this filter. Everyone likes to think they are a good judge of character, and </a:t>
            </a:r>
            <a:r>
              <a:rPr lang="en-US" sz="3200" dirty="0" smtClean="0">
                <a:latin typeface="Arial Rounded MT Bold" charset="0"/>
                <a:ea typeface="Arial Rounded MT Bold" charset="0"/>
                <a:cs typeface="Arial Rounded MT Bold" charset="0"/>
              </a:rPr>
              <a:t>think</a:t>
            </a:r>
          </a:p>
          <a:p>
            <a:pPr marL="0" indent="0">
              <a:buNone/>
            </a:pPr>
            <a:r>
              <a:rPr lang="en-US" sz="3200" dirty="0" smtClean="0">
                <a:latin typeface="Arial Rounded MT Bold" charset="0"/>
                <a:ea typeface="Arial Rounded MT Bold" charset="0"/>
                <a:cs typeface="Arial Rounded MT Bold" charset="0"/>
              </a:rPr>
              <a:t> </a:t>
            </a:r>
            <a:r>
              <a:rPr lang="en-US" sz="3200" dirty="0">
                <a:latin typeface="Arial Rounded MT Bold" charset="0"/>
                <a:ea typeface="Arial Rounded MT Bold" charset="0"/>
                <a:cs typeface="Arial Rounded MT Bold" charset="0"/>
              </a:rPr>
              <a:t>"I knew from the first moment I met him that he was . . ." </a:t>
            </a:r>
            <a:endParaRPr lang="en-US" sz="3200" dirty="0" smtClean="0">
              <a:latin typeface="Arial Rounded MT Bold" charset="0"/>
              <a:ea typeface="Arial Rounded MT Bold" charset="0"/>
              <a:cs typeface="Arial Rounded MT Bold" charset="0"/>
            </a:endParaRPr>
          </a:p>
          <a:p>
            <a:pPr marL="0" indent="0">
              <a:buNone/>
            </a:pPr>
            <a:endParaRPr lang="en-US" sz="3200" dirty="0">
              <a:latin typeface="Arial Rounded MT Bold" charset="0"/>
              <a:ea typeface="Arial Rounded MT Bold" charset="0"/>
              <a:cs typeface="Arial Rounded MT Bold" charset="0"/>
            </a:endParaRPr>
          </a:p>
          <a:p>
            <a:pPr marL="0" indent="0">
              <a:buNone/>
            </a:pPr>
            <a:r>
              <a:rPr lang="en-US" sz="3200" dirty="0" smtClean="0">
                <a:latin typeface="Arial Rounded MT Bold" charset="0"/>
                <a:ea typeface="Arial Rounded MT Bold" charset="0"/>
                <a:cs typeface="Arial Rounded MT Bold" charset="0"/>
              </a:rPr>
              <a:t>They </a:t>
            </a:r>
            <a:r>
              <a:rPr lang="en-US" sz="3200" dirty="0">
                <a:latin typeface="Arial Rounded MT Bold" charset="0"/>
                <a:ea typeface="Arial Rounded MT Bold" charset="0"/>
                <a:cs typeface="Arial Rounded MT Bold" charset="0"/>
              </a:rPr>
              <a:t>seek information that is consistent with their first impression and will not look for, or even will ignore, behavior that doesn't fit their impression of you.”</a:t>
            </a:r>
          </a:p>
          <a:p>
            <a:pPr marL="0" indent="0">
              <a:buNone/>
            </a:pPr>
            <a:endParaRPr lang="en-US" sz="3200" dirty="0" smtClean="0">
              <a:latin typeface="Arial Rounded MT Bold" charset="0"/>
              <a:ea typeface="Arial Rounded MT Bold" charset="0"/>
              <a:cs typeface="Arial Rounded MT Bold" charset="0"/>
            </a:endParaRPr>
          </a:p>
          <a:p>
            <a:pPr marL="0" indent="0">
              <a:buNone/>
            </a:pPr>
            <a:r>
              <a:rPr lang="en-US" sz="3200" dirty="0" smtClean="0">
                <a:solidFill>
                  <a:srgbClr val="FF0000"/>
                </a:solidFill>
                <a:latin typeface="Arial Rounded MT Bold" charset="0"/>
                <a:ea typeface="Arial Rounded MT Bold" charset="0"/>
                <a:cs typeface="Arial Rounded MT Bold" charset="0"/>
              </a:rPr>
              <a:t>Please </a:t>
            </a:r>
            <a:r>
              <a:rPr lang="en-US" sz="3200" dirty="0">
                <a:solidFill>
                  <a:srgbClr val="FF0000"/>
                </a:solidFill>
                <a:latin typeface="Arial Rounded MT Bold" charset="0"/>
                <a:ea typeface="Arial Rounded MT Bold" charset="0"/>
                <a:cs typeface="Arial Rounded MT Bold" charset="0"/>
              </a:rPr>
              <a:t>also remember to turn off your cell phone before you go in for an interview.</a:t>
            </a:r>
            <a:br>
              <a:rPr lang="en-US" sz="3200" dirty="0">
                <a:solidFill>
                  <a:srgbClr val="FF0000"/>
                </a:solidFill>
                <a:latin typeface="Arial Rounded MT Bold" charset="0"/>
                <a:ea typeface="Arial Rounded MT Bold" charset="0"/>
                <a:cs typeface="Arial Rounded MT Bold" charset="0"/>
              </a:rPr>
            </a:br>
            <a:endParaRPr lang="en-US" sz="3200" dirty="0">
              <a:solidFill>
                <a:srgbClr val="FF0000"/>
              </a:solidFill>
              <a:latin typeface="Arial Rounded MT Bold" charset="0"/>
              <a:ea typeface="Arial Rounded MT Bold" charset="0"/>
              <a:cs typeface="Arial Rounded MT Bold" charset="0"/>
            </a:endParaRPr>
          </a:p>
          <a:p>
            <a:endParaRPr lang="en-US" sz="3200" dirty="0"/>
          </a:p>
        </p:txBody>
      </p:sp>
    </p:spTree>
    <p:extLst>
      <p:ext uri="{BB962C8B-B14F-4D97-AF65-F5344CB8AC3E}">
        <p14:creationId xmlns:p14="http://schemas.microsoft.com/office/powerpoint/2010/main" val="2132932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6" y="96982"/>
            <a:ext cx="11928764" cy="803564"/>
          </a:xfrm>
        </p:spPr>
        <p:txBody>
          <a:bodyPr>
            <a:normAutofit/>
          </a:bodyPr>
          <a:lstStyle/>
          <a:p>
            <a:r>
              <a:rPr lang="en-US" sz="3600" b="1" dirty="0">
                <a:latin typeface="Arial Rounded MT Bold" charset="0"/>
                <a:ea typeface="Arial Rounded MT Bold" charset="0"/>
                <a:cs typeface="Arial Rounded MT Bold" charset="0"/>
              </a:rPr>
              <a:t>Using the first impression to your advantage</a:t>
            </a:r>
            <a:endParaRPr lang="en-US" sz="3600" dirty="0">
              <a:latin typeface="Arial Rounded MT Bold" charset="0"/>
              <a:ea typeface="Arial Rounded MT Bold" charset="0"/>
              <a:cs typeface="Arial Rounded MT Bold" charset="0"/>
            </a:endParaRPr>
          </a:p>
        </p:txBody>
      </p:sp>
      <p:sp>
        <p:nvSpPr>
          <p:cNvPr id="3" name="Content Placeholder 2"/>
          <p:cNvSpPr>
            <a:spLocks noGrp="1"/>
          </p:cNvSpPr>
          <p:nvPr>
            <p:ph idx="1"/>
          </p:nvPr>
        </p:nvSpPr>
        <p:spPr>
          <a:xfrm>
            <a:off x="138546" y="900546"/>
            <a:ext cx="11928763" cy="5957454"/>
          </a:xfrm>
        </p:spPr>
        <p:txBody>
          <a:bodyPr>
            <a:noAutofit/>
          </a:bodyPr>
          <a:lstStyle/>
          <a:p>
            <a:pPr marL="0" indent="0">
              <a:buNone/>
            </a:pPr>
            <a:r>
              <a:rPr lang="en-US" sz="3200" b="1" dirty="0">
                <a:latin typeface="Arial Rounded MT Bold" charset="0"/>
                <a:ea typeface="Arial Rounded MT Bold" charset="0"/>
                <a:cs typeface="Arial Rounded MT Bold" charset="0"/>
              </a:rPr>
              <a:t>1)   </a:t>
            </a:r>
            <a:r>
              <a:rPr lang="en-US" sz="3200" b="1" dirty="0">
                <a:solidFill>
                  <a:srgbClr val="FF0000"/>
                </a:solidFill>
                <a:latin typeface="Arial Rounded MT Bold" charset="0"/>
                <a:ea typeface="Arial Rounded MT Bold" charset="0"/>
                <a:cs typeface="Arial Rounded MT Bold" charset="0"/>
              </a:rPr>
              <a:t>Be on time </a:t>
            </a:r>
            <a:r>
              <a:rPr lang="en-US" sz="3200" b="1" dirty="0">
                <a:latin typeface="Arial Rounded MT Bold" charset="0"/>
                <a:ea typeface="Arial Rounded MT Bold" charset="0"/>
                <a:cs typeface="Arial Rounded MT Bold" charset="0"/>
              </a:rPr>
              <a:t>(meaning be early)</a:t>
            </a:r>
            <a:endParaRPr lang="en-US" sz="3200" dirty="0">
              <a:latin typeface="Arial Rounded MT Bold" charset="0"/>
              <a:ea typeface="Arial Rounded MT Bold" charset="0"/>
              <a:cs typeface="Arial Rounded MT Bold" charset="0"/>
            </a:endParaRPr>
          </a:p>
          <a:p>
            <a:r>
              <a:rPr lang="en-US" sz="3200" dirty="0">
                <a:latin typeface="Arial Rounded MT Bold" charset="0"/>
                <a:ea typeface="Arial Rounded MT Bold" charset="0"/>
                <a:cs typeface="Arial Rounded MT Bold" charset="0"/>
              </a:rPr>
              <a:t>I</a:t>
            </a:r>
            <a:r>
              <a:rPr lang="en-US" sz="3200" dirty="0" smtClean="0">
                <a:latin typeface="Arial Rounded MT Bold" charset="0"/>
                <a:ea typeface="Arial Rounded MT Bold" charset="0"/>
                <a:cs typeface="Arial Rounded MT Bold" charset="0"/>
              </a:rPr>
              <a:t>mpression </a:t>
            </a:r>
            <a:r>
              <a:rPr lang="en-US" sz="3200" dirty="0">
                <a:latin typeface="Arial Rounded MT Bold" charset="0"/>
                <a:ea typeface="Arial Rounded MT Bold" charset="0"/>
                <a:cs typeface="Arial Rounded MT Bold" charset="0"/>
              </a:rPr>
              <a:t>is </a:t>
            </a:r>
            <a:r>
              <a:rPr lang="en-US" sz="3200" dirty="0" smtClean="0">
                <a:latin typeface="Arial Rounded MT Bold" charset="0"/>
                <a:ea typeface="Arial Rounded MT Bold" charset="0"/>
                <a:cs typeface="Arial Rounded MT Bold" charset="0"/>
              </a:rPr>
              <a:t>generated </a:t>
            </a:r>
            <a:r>
              <a:rPr lang="en-US" sz="3200" dirty="0">
                <a:latin typeface="Arial Rounded MT Bold" charset="0"/>
                <a:ea typeface="Arial Rounded MT Bold" charset="0"/>
                <a:cs typeface="Arial Rounded MT Bold" charset="0"/>
              </a:rPr>
              <a:t>in under a minute, so for every second you are late for an interview, you are losing traction with the interviewer that might never be regained.</a:t>
            </a:r>
          </a:p>
          <a:p>
            <a:endParaRPr lang="en-US" sz="3200" dirty="0" smtClean="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Ten </a:t>
            </a:r>
            <a:r>
              <a:rPr lang="en-US" sz="3200" dirty="0">
                <a:latin typeface="Arial Rounded MT Bold" charset="0"/>
                <a:ea typeface="Arial Rounded MT Bold" charset="0"/>
                <a:cs typeface="Arial Rounded MT Bold" charset="0"/>
              </a:rPr>
              <a:t>to fifteen minutes early is considered “on time” for an interview. And because behavior is heavily associated with personality, your prompt arrival will likely be correlated with good organizational </a:t>
            </a:r>
            <a:r>
              <a:rPr lang="en-US" sz="3200" dirty="0" smtClean="0">
                <a:latin typeface="Arial Rounded MT Bold" charset="0"/>
                <a:ea typeface="Arial Rounded MT Bold" charset="0"/>
                <a:cs typeface="Arial Rounded MT Bold" charset="0"/>
              </a:rPr>
              <a:t>skills.</a:t>
            </a:r>
          </a:p>
          <a:p>
            <a:endParaRPr lang="en-US" sz="3200" dirty="0" smtClean="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When </a:t>
            </a:r>
            <a:r>
              <a:rPr lang="en-US" sz="3200" dirty="0">
                <a:latin typeface="Arial Rounded MT Bold" charset="0"/>
                <a:ea typeface="Arial Rounded MT Bold" charset="0"/>
                <a:cs typeface="Arial Rounded MT Bold" charset="0"/>
              </a:rPr>
              <a:t>you get there a little early, you’ll have time to collect yourself, calm down and ensure you look clean and </a:t>
            </a:r>
            <a:r>
              <a:rPr lang="en-US" sz="3200" dirty="0" smtClean="0">
                <a:latin typeface="Arial Rounded MT Bold" charset="0"/>
                <a:ea typeface="Arial Rounded MT Bold" charset="0"/>
                <a:cs typeface="Arial Rounded MT Bold" charset="0"/>
              </a:rPr>
              <a:t>sharp</a:t>
            </a:r>
            <a:endParaRPr lang="en-US" sz="32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673492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41" y="286871"/>
            <a:ext cx="11672047" cy="6436658"/>
          </a:xfrm>
        </p:spPr>
        <p:txBody>
          <a:bodyPr>
            <a:normAutofit/>
          </a:bodyPr>
          <a:lstStyle/>
          <a:p>
            <a:pPr marL="0" indent="0">
              <a:buNone/>
            </a:pPr>
            <a:r>
              <a:rPr lang="en-US" sz="3200" b="1" dirty="0">
                <a:latin typeface="Arial Rounded MT Bold" charset="0"/>
                <a:ea typeface="Arial Rounded MT Bold" charset="0"/>
                <a:cs typeface="Arial Rounded MT Bold" charset="0"/>
              </a:rPr>
              <a:t>2) </a:t>
            </a:r>
            <a:r>
              <a:rPr lang="en-US" sz="3200" b="1" dirty="0">
                <a:solidFill>
                  <a:srgbClr val="FF0000"/>
                </a:solidFill>
                <a:latin typeface="Arial Rounded MT Bold" charset="0"/>
                <a:ea typeface="Arial Rounded MT Bold" charset="0"/>
                <a:cs typeface="Arial Rounded MT Bold" charset="0"/>
              </a:rPr>
              <a:t>Make sure you look fresh</a:t>
            </a:r>
            <a:endParaRPr lang="en-US" sz="3200" dirty="0">
              <a:solidFill>
                <a:srgbClr val="FF0000"/>
              </a:solidFill>
              <a:latin typeface="Arial Rounded MT Bold" charset="0"/>
              <a:ea typeface="Arial Rounded MT Bold" charset="0"/>
              <a:cs typeface="Arial Rounded MT Bold" charset="0"/>
            </a:endParaRPr>
          </a:p>
          <a:p>
            <a:endParaRPr lang="en-US" sz="3200" dirty="0" smtClean="0">
              <a:latin typeface="Arial Rounded MT Bold" charset="0"/>
              <a:ea typeface="Arial Rounded MT Bold" charset="0"/>
              <a:cs typeface="Arial Rounded MT Bold" charset="0"/>
            </a:endParaRPr>
          </a:p>
          <a:p>
            <a:r>
              <a:rPr lang="en-US" sz="3200" b="1" dirty="0" smtClean="0">
                <a:solidFill>
                  <a:srgbClr val="FF0000"/>
                </a:solidFill>
                <a:latin typeface="Arial Rounded MT Bold" charset="0"/>
                <a:ea typeface="Arial Rounded MT Bold" charset="0"/>
                <a:cs typeface="Arial Rounded MT Bold" charset="0"/>
              </a:rPr>
              <a:t>EYES</a:t>
            </a:r>
            <a:r>
              <a:rPr lang="en-US" sz="3200" b="1" dirty="0" smtClean="0">
                <a:latin typeface="Arial Rounded MT Bold" charset="0"/>
                <a:ea typeface="Arial Rounded MT Bold" charset="0"/>
                <a:cs typeface="Arial Rounded MT Bold" charset="0"/>
              </a:rPr>
              <a:t>: </a:t>
            </a:r>
            <a:r>
              <a:rPr lang="en-US" sz="3200" dirty="0" smtClean="0">
                <a:latin typeface="Arial Rounded MT Bold" charset="0"/>
                <a:ea typeface="Arial Rounded MT Bold" charset="0"/>
                <a:cs typeface="Arial Rounded MT Bold" charset="0"/>
              </a:rPr>
              <a:t>Vivian </a:t>
            </a:r>
            <a:r>
              <a:rPr lang="en-US" sz="3200" dirty="0">
                <a:latin typeface="Arial Rounded MT Bold" charset="0"/>
                <a:ea typeface="Arial Rounded MT Bold" charset="0"/>
                <a:cs typeface="Arial Rounded MT Bold" charset="0"/>
              </a:rPr>
              <a:t>Diller, Ph.D., </a:t>
            </a:r>
            <a:r>
              <a:rPr lang="en-US" sz="3200" dirty="0" smtClean="0">
                <a:latin typeface="Arial Rounded MT Bold" charset="0"/>
                <a:ea typeface="Arial Rounded MT Bold" charset="0"/>
                <a:cs typeface="Arial Rounded MT Bold" charset="0"/>
              </a:rPr>
              <a:t>says that eyes </a:t>
            </a:r>
            <a:r>
              <a:rPr lang="en-US" sz="3200" dirty="0">
                <a:latin typeface="Arial Rounded MT Bold" charset="0"/>
                <a:ea typeface="Arial Rounded MT Bold" charset="0"/>
                <a:cs typeface="Arial Rounded MT Bold" charset="0"/>
              </a:rPr>
              <a:t>make the </a:t>
            </a:r>
            <a:r>
              <a:rPr lang="en-US" sz="3200" dirty="0" smtClean="0">
                <a:latin typeface="Arial Rounded MT Bold" charset="0"/>
                <a:ea typeface="Arial Rounded MT Bold" charset="0"/>
                <a:cs typeface="Arial Rounded MT Bold" charset="0"/>
              </a:rPr>
              <a:t>most indelible </a:t>
            </a:r>
            <a:r>
              <a:rPr lang="en-US" sz="3200" dirty="0">
                <a:latin typeface="Arial Rounded MT Bold" charset="0"/>
                <a:ea typeface="Arial Rounded MT Bold" charset="0"/>
                <a:cs typeface="Arial Rounded MT Bold" charset="0"/>
              </a:rPr>
              <a:t>impression on a person. </a:t>
            </a:r>
            <a:endParaRPr lang="en-US" sz="3200" dirty="0" smtClean="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a:t>
            </a:r>
            <a:r>
              <a:rPr lang="en-US" sz="3200" dirty="0">
                <a:latin typeface="Arial Rounded MT Bold" charset="0"/>
                <a:ea typeface="Arial Rounded MT Bold" charset="0"/>
                <a:cs typeface="Arial Rounded MT Bold" charset="0"/>
              </a:rPr>
              <a:t>Eyes that are bright and open send a message of curiosity … When people avert their eyes, we tend to see them as uncomfortable and insecure with themselves. </a:t>
            </a:r>
            <a:r>
              <a:rPr lang="en-US" sz="3200" dirty="0" smtClean="0">
                <a:latin typeface="Arial Rounded MT Bold" charset="0"/>
                <a:ea typeface="Arial Rounded MT Bold" charset="0"/>
                <a:cs typeface="Arial Rounded MT Bold" charset="0"/>
              </a:rPr>
              <a:t>Partially </a:t>
            </a:r>
            <a:r>
              <a:rPr lang="en-US" sz="3200" dirty="0">
                <a:latin typeface="Arial Rounded MT Bold" charset="0"/>
                <a:ea typeface="Arial Rounded MT Bold" charset="0"/>
                <a:cs typeface="Arial Rounded MT Bold" charset="0"/>
              </a:rPr>
              <a:t>closed, narrowing or darting eyes can communicate shiftiness, insincerity and a lack of warmth.” </a:t>
            </a:r>
            <a:endParaRPr lang="en-US" sz="3200" dirty="0" smtClean="0">
              <a:latin typeface="Arial Rounded MT Bold" charset="0"/>
              <a:ea typeface="Arial Rounded MT Bold" charset="0"/>
              <a:cs typeface="Arial Rounded MT Bold" charset="0"/>
            </a:endParaRPr>
          </a:p>
          <a:p>
            <a:pPr marL="0" indent="0">
              <a:buNone/>
            </a:pPr>
            <a:endParaRPr lang="en-US" sz="3200" dirty="0" smtClean="0">
              <a:latin typeface="Arial Rounded MT Bold" charset="0"/>
              <a:ea typeface="Arial Rounded MT Bold" charset="0"/>
              <a:cs typeface="Arial Rounded MT Bold" charset="0"/>
            </a:endParaRPr>
          </a:p>
          <a:p>
            <a:pPr marL="0" indent="0">
              <a:buNone/>
            </a:pPr>
            <a:r>
              <a:rPr lang="en-US" sz="3200" dirty="0" smtClean="0">
                <a:latin typeface="Arial Rounded MT Bold" charset="0"/>
                <a:ea typeface="Arial Rounded MT Bold" charset="0"/>
                <a:cs typeface="Arial Rounded MT Bold" charset="0"/>
              </a:rPr>
              <a:t>So </a:t>
            </a:r>
            <a:r>
              <a:rPr lang="en-US" sz="3200" dirty="0">
                <a:latin typeface="Arial Rounded MT Bold" charset="0"/>
                <a:ea typeface="Arial Rounded MT Bold" charset="0"/>
                <a:cs typeface="Arial Rounded MT Bold" charset="0"/>
              </a:rPr>
              <a:t>make sure you got plenty of rest the night </a:t>
            </a:r>
            <a:r>
              <a:rPr lang="en-US" sz="3200" dirty="0" smtClean="0">
                <a:latin typeface="Arial Rounded MT Bold" charset="0"/>
                <a:ea typeface="Arial Rounded MT Bold" charset="0"/>
                <a:cs typeface="Arial Rounded MT Bold" charset="0"/>
              </a:rPr>
              <a:t>before</a:t>
            </a:r>
            <a:endParaRPr lang="en-US" sz="32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819294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659" y="161365"/>
            <a:ext cx="11013141" cy="6015598"/>
          </a:xfrm>
        </p:spPr>
        <p:txBody>
          <a:bodyPr>
            <a:noAutofit/>
          </a:bodyPr>
          <a:lstStyle/>
          <a:p>
            <a:r>
              <a:rPr lang="en-US" sz="3200" b="1" dirty="0">
                <a:solidFill>
                  <a:srgbClr val="FF0000"/>
                </a:solidFill>
                <a:latin typeface="Arial Rounded MT Bold" charset="0"/>
                <a:ea typeface="Arial Rounded MT Bold" charset="0"/>
                <a:cs typeface="Arial Rounded MT Bold" charset="0"/>
              </a:rPr>
              <a:t>Smile</a:t>
            </a:r>
            <a:r>
              <a:rPr lang="en-US" sz="3200" b="1" dirty="0">
                <a:latin typeface="Arial Rounded MT Bold" charset="0"/>
                <a:ea typeface="Arial Rounded MT Bold" charset="0"/>
                <a:cs typeface="Arial Rounded MT Bold" charset="0"/>
              </a:rPr>
              <a:t>:</a:t>
            </a:r>
            <a:r>
              <a:rPr lang="en-US" sz="3200" dirty="0">
                <a:latin typeface="Arial Rounded MT Bold" charset="0"/>
                <a:ea typeface="Arial Rounded MT Bold" charset="0"/>
                <a:cs typeface="Arial Rounded MT Bold" charset="0"/>
              </a:rPr>
              <a:t> A</a:t>
            </a:r>
            <a:r>
              <a:rPr lang="en-US" sz="3200" dirty="0" smtClean="0">
                <a:latin typeface="Arial Rounded MT Bold" charset="0"/>
                <a:ea typeface="Arial Rounded MT Bold" charset="0"/>
                <a:cs typeface="Arial Rounded MT Bold" charset="0"/>
              </a:rPr>
              <a:t> </a:t>
            </a:r>
            <a:r>
              <a:rPr lang="en-US" sz="3200" dirty="0">
                <a:latin typeface="Arial Rounded MT Bold" charset="0"/>
                <a:ea typeface="Arial Rounded MT Bold" charset="0"/>
                <a:cs typeface="Arial Rounded MT Bold" charset="0"/>
              </a:rPr>
              <a:t>smile elicits the most immediate and positive reaction from people</a:t>
            </a:r>
            <a:r>
              <a:rPr lang="en-US" sz="3200" dirty="0" smtClean="0">
                <a:latin typeface="Arial Rounded MT Bold" charset="0"/>
                <a:ea typeface="Arial Rounded MT Bold" charset="0"/>
                <a:cs typeface="Arial Rounded MT Bold" charset="0"/>
              </a:rPr>
              <a:t>.</a:t>
            </a:r>
          </a:p>
          <a:p>
            <a:endParaRPr lang="en-US" sz="3200" dirty="0" smtClean="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 </a:t>
            </a:r>
            <a:r>
              <a:rPr lang="en-US" sz="3200" dirty="0">
                <a:latin typeface="Arial Rounded MT Bold" charset="0"/>
                <a:ea typeface="Arial Rounded MT Bold" charset="0"/>
                <a:cs typeface="Arial Rounded MT Bold" charset="0"/>
              </a:rPr>
              <a:t>People who are frowning or straight-faced may convey a lack of interest, while a stiff smile may suggest a lack of authenticity. </a:t>
            </a:r>
            <a:endParaRPr lang="en-US" sz="3200" dirty="0" smtClean="0">
              <a:latin typeface="Arial Rounded MT Bold" charset="0"/>
              <a:ea typeface="Arial Rounded MT Bold" charset="0"/>
              <a:cs typeface="Arial Rounded MT Bold" charset="0"/>
            </a:endParaRPr>
          </a:p>
          <a:p>
            <a:endParaRPr lang="en-US" sz="3200" dirty="0">
              <a:latin typeface="Arial Rounded MT Bold" charset="0"/>
              <a:ea typeface="Arial Rounded MT Bold" charset="0"/>
              <a:cs typeface="Arial Rounded MT Bold" charset="0"/>
            </a:endParaRPr>
          </a:p>
          <a:p>
            <a:r>
              <a:rPr lang="en-US" sz="3200" dirty="0" smtClean="0">
                <a:latin typeface="Arial Rounded MT Bold" charset="0"/>
                <a:ea typeface="Arial Rounded MT Bold" charset="0"/>
                <a:cs typeface="Arial Rounded MT Bold" charset="0"/>
              </a:rPr>
              <a:t>So </a:t>
            </a:r>
            <a:r>
              <a:rPr lang="en-US" sz="3200" dirty="0">
                <a:latin typeface="Arial Rounded MT Bold" charset="0"/>
                <a:ea typeface="Arial Rounded MT Bold" charset="0"/>
                <a:cs typeface="Arial Rounded MT Bold" charset="0"/>
              </a:rPr>
              <a:t>make sure your lips are naturally curling upward and you’ll likely be perceived as personable, approachable and warm</a:t>
            </a:r>
            <a:r>
              <a:rPr lang="en-US" sz="3200" dirty="0" smtClean="0">
                <a:latin typeface="Arial Rounded MT Bold" charset="0"/>
                <a:ea typeface="Arial Rounded MT Bold" charset="0"/>
                <a:cs typeface="Arial Rounded MT Bold" charset="0"/>
              </a:rPr>
              <a:t>.</a:t>
            </a:r>
            <a:endParaRPr lang="en-US" sz="32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997971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21976" y="806824"/>
            <a:ext cx="9395012" cy="5370139"/>
          </a:xfrm>
          <a:prstGeom prst="rect">
            <a:avLst/>
          </a:prstGeom>
        </p:spPr>
      </p:pic>
    </p:spTree>
    <p:extLst>
      <p:ext uri="{BB962C8B-B14F-4D97-AF65-F5344CB8AC3E}">
        <p14:creationId xmlns:p14="http://schemas.microsoft.com/office/powerpoint/2010/main" val="20480614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1562</TotalTime>
  <Words>2210</Words>
  <Application>Microsoft Macintosh PowerPoint</Application>
  <PresentationFormat>Widescreen</PresentationFormat>
  <Paragraphs>176</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 Rounded MT Bold</vt:lpstr>
      <vt:lpstr>Calibri</vt:lpstr>
      <vt:lpstr>Calibri Light</vt:lpstr>
      <vt:lpstr>Arial</vt:lpstr>
      <vt:lpstr>Office Theme</vt:lpstr>
      <vt:lpstr>IAC 2205 English for Airline Career Preparation</vt:lpstr>
      <vt:lpstr>PowerPoint Presentation</vt:lpstr>
      <vt:lpstr>PowerPoint Presentation</vt:lpstr>
      <vt:lpstr>PowerPoint Presentation</vt:lpstr>
      <vt:lpstr>PowerPoint Presentation</vt:lpstr>
      <vt:lpstr>Using the first impression to your advantage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Listening</vt:lpstr>
      <vt:lpstr>PowerPoint Presentation</vt:lpstr>
      <vt:lpstr>After the interview</vt:lpstr>
      <vt:lpstr>Job Interview Clothes Do's and Don'ts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nok korawin</dc:creator>
  <cp:lastModifiedBy>Microsoft Office User</cp:lastModifiedBy>
  <cp:revision>37</cp:revision>
  <dcterms:created xsi:type="dcterms:W3CDTF">2017-02-24T15:13:46Z</dcterms:created>
  <dcterms:modified xsi:type="dcterms:W3CDTF">2022-06-12T14:18:24Z</dcterms:modified>
</cp:coreProperties>
</file>