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63" r:id="rId4"/>
    <p:sldId id="272" r:id="rId5"/>
    <p:sldId id="258" r:id="rId6"/>
    <p:sldId id="259" r:id="rId7"/>
    <p:sldId id="260" r:id="rId8"/>
    <p:sldId id="261" r:id="rId9"/>
    <p:sldId id="262" r:id="rId10"/>
    <p:sldId id="264" r:id="rId11"/>
    <p:sldId id="265" r:id="rId12"/>
    <p:sldId id="287" r:id="rId13"/>
    <p:sldId id="266" r:id="rId14"/>
    <p:sldId id="288" r:id="rId15"/>
    <p:sldId id="267" r:id="rId16"/>
    <p:sldId id="289" r:id="rId17"/>
    <p:sldId id="268" r:id="rId18"/>
    <p:sldId id="290" r:id="rId19"/>
    <p:sldId id="269" r:id="rId20"/>
    <p:sldId id="291" r:id="rId21"/>
    <p:sldId id="270" r:id="rId22"/>
    <p:sldId id="292" r:id="rId23"/>
    <p:sldId id="274" r:id="rId24"/>
    <p:sldId id="283" r:id="rId25"/>
    <p:sldId id="275" r:id="rId26"/>
    <p:sldId id="273" r:id="rId27"/>
    <p:sldId id="277" r:id="rId28"/>
    <p:sldId id="285" r:id="rId29"/>
    <p:sldId id="286" r:id="rId30"/>
    <p:sldId id="279" r:id="rId31"/>
    <p:sldId id="284" r:id="rId32"/>
    <p:sldId id="281" r:id="rId33"/>
    <p:sldId id="28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2"/>
    <p:restoredTop sz="94651"/>
  </p:normalViewPr>
  <p:slideViewPr>
    <p:cSldViewPr snapToGrid="0" snapToObjects="1">
      <p:cViewPr>
        <p:scale>
          <a:sx n="126" d="100"/>
          <a:sy n="126" d="100"/>
        </p:scale>
        <p:origin x="144"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EDD27-5DDF-B247-B89A-C7876EBE4A31}" type="datetimeFigureOut">
              <a:rPr lang="en-US" smtClean="0"/>
              <a:t>8/29/21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67E59-D817-9846-A363-C76BA5F009DD}" type="slidenum">
              <a:rPr lang="en-US" smtClean="0"/>
              <a:t>‹#›</a:t>
            </a:fld>
            <a:endParaRPr lang="en-US"/>
          </a:p>
        </p:txBody>
      </p:sp>
    </p:spTree>
    <p:extLst>
      <p:ext uri="{BB962C8B-B14F-4D97-AF65-F5344CB8AC3E}">
        <p14:creationId xmlns:p14="http://schemas.microsoft.com/office/powerpoint/2010/main" val="87171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D67E59-D817-9846-A363-C76BA5F009DD}" type="slidenum">
              <a:rPr lang="en-US" smtClean="0"/>
              <a:t>15</a:t>
            </a:fld>
            <a:endParaRPr lang="en-US"/>
          </a:p>
        </p:txBody>
      </p:sp>
    </p:spTree>
    <p:extLst>
      <p:ext uri="{BB962C8B-B14F-4D97-AF65-F5344CB8AC3E}">
        <p14:creationId xmlns:p14="http://schemas.microsoft.com/office/powerpoint/2010/main" val="817506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35781" y="1107281"/>
            <a:ext cx="11120438" cy="0"/>
          </a:xfrm>
          <a:prstGeom prst="line">
            <a:avLst/>
          </a:prstGeom>
          <a:ln w="38100" cap="rnd">
            <a:solidFill>
              <a:srgbClr val="747676"/>
            </a:solidFill>
            <a:custDash>
              <a:ds d="100000" sp="200000"/>
            </a:custDash>
            <a:round/>
          </a:ln>
        </p:spPr>
        <p:txBody>
          <a:bodyPr anchor="ctr">
            <a:noAutofit/>
          </a:bodyPr>
          <a:lstStyle>
            <a:lvl1pPr marL="0" indent="0" defTabSz="321457">
              <a:spcBef>
                <a:spcPts val="0"/>
              </a:spcBef>
              <a:buSzTx/>
              <a:buFontTx/>
              <a:buNone/>
              <a:defRPr sz="1200">
                <a:solidFill>
                  <a:srgbClr val="000000"/>
                </a:solidFill>
                <a:latin typeface="Helvetica"/>
                <a:ea typeface="Helvetica"/>
                <a:cs typeface="Helvetica"/>
                <a:sym typeface="Helvetica"/>
              </a:defRPr>
            </a:lvl1p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Title Text</a:t>
            </a:r>
          </a:p>
        </p:txBody>
      </p:sp>
      <p:sp>
        <p:nvSpPr>
          <p:cNvPr id="63" name="Shape 6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692989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77292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8/29/21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8/29/21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68" r:id="rId18"/>
    <p:sldLayoutId id="2147483669" r:id="rId19"/>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UNIT 3</a:t>
            </a:r>
            <a:endParaRPr lang="en-US" dirty="0"/>
          </a:p>
        </p:txBody>
      </p:sp>
      <p:sp>
        <p:nvSpPr>
          <p:cNvPr id="3" name="Subtitle 2"/>
          <p:cNvSpPr>
            <a:spLocks noGrp="1"/>
          </p:cNvSpPr>
          <p:nvPr>
            <p:ph type="subTitle" idx="1"/>
          </p:nvPr>
        </p:nvSpPr>
        <p:spPr/>
        <p:txBody>
          <a:bodyPr/>
          <a:lstStyle/>
          <a:p>
            <a:r>
              <a:rPr lang="en-US" dirty="0" smtClean="0"/>
              <a:t>PESTE ANALYSIS</a:t>
            </a:r>
            <a:endParaRPr lang="en-US" dirty="0"/>
          </a:p>
        </p:txBody>
      </p:sp>
      <p:sp>
        <p:nvSpPr>
          <p:cNvPr id="4" name="TextBox 3"/>
          <p:cNvSpPr txBox="1"/>
          <p:nvPr/>
        </p:nvSpPr>
        <p:spPr>
          <a:xfrm>
            <a:off x="3433313" y="1500996"/>
            <a:ext cx="4987538" cy="369332"/>
          </a:xfrm>
          <a:prstGeom prst="rect">
            <a:avLst/>
          </a:prstGeom>
          <a:noFill/>
        </p:spPr>
        <p:txBody>
          <a:bodyPr wrap="square" rtlCol="0">
            <a:spAutoFit/>
          </a:bodyPr>
          <a:lstStyle/>
          <a:p>
            <a:r>
              <a:rPr lang="en-US" b="1" dirty="0" smtClean="0"/>
              <a:t>IAC2206 Airline Marketing management</a:t>
            </a:r>
            <a:endParaRPr lang="en-US" b="1" dirty="0"/>
          </a:p>
        </p:txBody>
      </p:sp>
    </p:spTree>
    <p:extLst>
      <p:ext uri="{BB962C8B-B14F-4D97-AF65-F5344CB8AC3E}">
        <p14:creationId xmlns:p14="http://schemas.microsoft.com/office/powerpoint/2010/main" val="166413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9781" y="1"/>
            <a:ext cx="11766429" cy="6858000"/>
          </a:xfrm>
          <a:prstGeom prst="rect">
            <a:avLst/>
          </a:prstGeom>
        </p:spPr>
      </p:pic>
    </p:spTree>
    <p:extLst>
      <p:ext uri="{BB962C8B-B14F-4D97-AF65-F5344CB8AC3E}">
        <p14:creationId xmlns:p14="http://schemas.microsoft.com/office/powerpoint/2010/main" val="111999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528" y="1380226"/>
            <a:ext cx="11938958" cy="4850921"/>
          </a:xfrm>
        </p:spPr>
        <p:txBody>
          <a:bodyPr>
            <a:noAutofit/>
          </a:bodyPr>
          <a:lstStyle/>
          <a:p>
            <a:r>
              <a:rPr lang="en-US" sz="2800" b="1" dirty="0">
                <a:effectLst/>
              </a:rPr>
              <a:t>Internal emergency, war, or political instability can hinder the business of any airline company. Most of the tourists are not interested in visiting countries that have threats due to political conditions. The airline may lose customers for the lack of security to those parts.</a:t>
            </a:r>
          </a:p>
          <a:p>
            <a:endParaRPr lang="en-US" sz="2800" b="1" dirty="0" smtClean="0">
              <a:effectLst/>
            </a:endParaRPr>
          </a:p>
          <a:p>
            <a:r>
              <a:rPr lang="en-US" sz="2800" b="1" dirty="0" smtClean="0">
                <a:effectLst/>
              </a:rPr>
              <a:t>The </a:t>
            </a:r>
            <a:r>
              <a:rPr lang="en-US" sz="2800" b="1" dirty="0">
                <a:effectLst/>
              </a:rPr>
              <a:t>government has set up some strict rules and guidelines for the operation of an airline which can ensure the utmost security of the passengers. For international flights, the regulations are strict, and this situation may lead an airline to push for more amenities to keep up with the competitors</a:t>
            </a:r>
            <a:r>
              <a:rPr lang="en-US" sz="2800" b="1" dirty="0" smtClean="0">
                <a:effectLst/>
              </a:rPr>
              <a:t>.</a:t>
            </a:r>
            <a:endParaRPr lang="en-US" sz="2800" b="1" dirty="0">
              <a:effectLst/>
            </a:endParaRPr>
          </a:p>
        </p:txBody>
      </p:sp>
      <p:sp>
        <p:nvSpPr>
          <p:cNvPr id="4" name="TextBox 3"/>
          <p:cNvSpPr txBox="1"/>
          <p:nvPr/>
        </p:nvSpPr>
        <p:spPr>
          <a:xfrm>
            <a:off x="1164566" y="422694"/>
            <a:ext cx="1725152" cy="584775"/>
          </a:xfrm>
          <a:prstGeom prst="rect">
            <a:avLst/>
          </a:prstGeom>
          <a:noFill/>
        </p:spPr>
        <p:txBody>
          <a:bodyPr wrap="none" rtlCol="0">
            <a:spAutoFit/>
          </a:bodyPr>
          <a:lstStyle/>
          <a:p>
            <a:r>
              <a:rPr lang="en-US" sz="3200" b="1" dirty="0" smtClean="0"/>
              <a:t>Political</a:t>
            </a:r>
            <a:endParaRPr lang="en-US" sz="3200" b="1" dirty="0"/>
          </a:p>
        </p:txBody>
      </p:sp>
    </p:spTree>
    <p:extLst>
      <p:ext uri="{BB962C8B-B14F-4D97-AF65-F5344CB8AC3E}">
        <p14:creationId xmlns:p14="http://schemas.microsoft.com/office/powerpoint/2010/main" val="110077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6480" y="680721"/>
            <a:ext cx="10000931" cy="5110480"/>
          </a:xfrm>
        </p:spPr>
        <p:txBody>
          <a:bodyPr>
            <a:normAutofit/>
          </a:bodyPr>
          <a:lstStyle/>
          <a:p>
            <a:r>
              <a:rPr lang="en-US" sz="2800" b="1" dirty="0">
                <a:effectLst/>
              </a:rPr>
              <a:t>As the aviation business can be profitable in the long term, the government may want to invest. If a company can secure a tie-up with the government, that can be highly beneficial for them.</a:t>
            </a:r>
            <a:endParaRPr lang="en-US" sz="2800" b="1" dirty="0">
              <a:effectLst/>
            </a:endParaRPr>
          </a:p>
        </p:txBody>
      </p:sp>
    </p:spTree>
    <p:extLst>
      <p:ext uri="{BB962C8B-B14F-4D97-AF65-F5344CB8AC3E}">
        <p14:creationId xmlns:p14="http://schemas.microsoft.com/office/powerpoint/2010/main" val="61951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361" y="325120"/>
            <a:ext cx="11575114" cy="6009545"/>
          </a:xfrm>
        </p:spPr>
        <p:txBody>
          <a:bodyPr>
            <a:noAutofit/>
          </a:bodyPr>
          <a:lstStyle/>
          <a:p>
            <a:r>
              <a:rPr lang="en-US" sz="2400" b="1" dirty="0">
                <a:effectLst/>
              </a:rPr>
              <a:t>Economic Factors:</a:t>
            </a:r>
          </a:p>
          <a:p>
            <a:pPr marL="0" indent="0">
              <a:buNone/>
            </a:pPr>
            <a:r>
              <a:rPr lang="en-US" sz="2400" b="1" dirty="0">
                <a:effectLst/>
              </a:rPr>
              <a:t>A country's economic condition is directly related to the business operating within the country. The airline industry is not an exception. PESTEL analysis airline industry can show how the financial situation of a nation can impact the airline industry:</a:t>
            </a:r>
          </a:p>
          <a:p>
            <a:r>
              <a:rPr lang="en-US" sz="2400" b="1" dirty="0">
                <a:effectLst/>
              </a:rPr>
              <a:t>Recession and unstable economic conditions can severely affect the airline industry. The number of passengers may decrease while the cost of raw materials may increase. It may lead the companies to lower their prices, and as a result, thousands can lose their job</a:t>
            </a:r>
            <a:r>
              <a:rPr lang="en-US" sz="2400" b="1" dirty="0" smtClean="0">
                <a:effectLst/>
              </a:rPr>
              <a:t>.</a:t>
            </a:r>
            <a:endParaRPr lang="en-US" sz="2400" b="1" dirty="0">
              <a:effectLst/>
            </a:endParaRPr>
          </a:p>
        </p:txBody>
      </p:sp>
    </p:spTree>
    <p:extLst>
      <p:ext uri="{BB962C8B-B14F-4D97-AF65-F5344CB8AC3E}">
        <p14:creationId xmlns:p14="http://schemas.microsoft.com/office/powerpoint/2010/main" val="205114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6320" y="487680"/>
            <a:ext cx="10011091" cy="5303521"/>
          </a:xfrm>
        </p:spPr>
        <p:txBody>
          <a:bodyPr>
            <a:normAutofit/>
          </a:bodyPr>
          <a:lstStyle/>
          <a:p>
            <a:r>
              <a:rPr lang="en-US" sz="2800" b="1" dirty="0">
                <a:effectLst/>
              </a:rPr>
              <a:t>Due to the pandemic, many countries have temporarily suspended flights from other countries. It has affected the airline industry to a certain level. At the same time, the economic condition of all the countries has experienced some depression which can affect the airline industry as well</a:t>
            </a:r>
            <a:r>
              <a:rPr lang="en-US" sz="2800" b="1" dirty="0" smtClean="0">
                <a:effectLst/>
              </a:rPr>
              <a:t>.</a:t>
            </a:r>
          </a:p>
          <a:p>
            <a:endParaRPr lang="en-US" sz="2800" b="1" dirty="0">
              <a:effectLst/>
            </a:endParaRPr>
          </a:p>
          <a:p>
            <a:r>
              <a:rPr lang="en-US" sz="2800" b="1" dirty="0">
                <a:effectLst/>
              </a:rPr>
              <a:t>The rising cost of oil and other necessary machines can impact the airline industry. However, at the same time, the number of passengers is declining, which can show a negative result in the long run.</a:t>
            </a:r>
          </a:p>
          <a:p>
            <a:endParaRPr lang="en-US" sz="2800" b="1" dirty="0"/>
          </a:p>
        </p:txBody>
      </p:sp>
    </p:spTree>
    <p:extLst>
      <p:ext uri="{BB962C8B-B14F-4D97-AF65-F5344CB8AC3E}">
        <p14:creationId xmlns:p14="http://schemas.microsoft.com/office/powerpoint/2010/main" val="1776035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099" y="-203584"/>
            <a:ext cx="10771366" cy="5610045"/>
          </a:xfrm>
        </p:spPr>
        <p:txBody>
          <a:bodyPr>
            <a:noAutofit/>
          </a:bodyPr>
          <a:lstStyle/>
          <a:p>
            <a:r>
              <a:rPr lang="en-US" sz="2400" b="1" dirty="0">
                <a:effectLst/>
              </a:rPr>
              <a:t>Social Factors:</a:t>
            </a:r>
          </a:p>
          <a:p>
            <a:pPr marL="0" indent="0">
              <a:buNone/>
            </a:pPr>
            <a:r>
              <a:rPr lang="en-US" sz="2400" b="1" dirty="0">
                <a:effectLst/>
              </a:rPr>
              <a:t>The sociological conditions of any state gravely impact the airline industry. In the case of companies running international flights, the impact can be deeper and more long-lasting. Here are some sociological conditions which can impact the airline industry:</a:t>
            </a:r>
          </a:p>
          <a:p>
            <a:r>
              <a:rPr lang="en-US" sz="2400" b="1" dirty="0">
                <a:effectLst/>
              </a:rPr>
              <a:t>The industry, like airlines, needs to maintain a clear image. Otherwise, they may see a sharp decline in passenger numbers. If there are airline accidents, and if that is related to the company’s carelessness, their business may get severely affected</a:t>
            </a:r>
            <a:r>
              <a:rPr lang="en-US" sz="2400" b="1" dirty="0" smtClean="0">
                <a:effectLst/>
              </a:rPr>
              <a:t>.</a:t>
            </a:r>
            <a:endParaRPr lang="en-US" sz="2400" b="1" dirty="0">
              <a:effectLst/>
            </a:endParaRPr>
          </a:p>
        </p:txBody>
      </p:sp>
    </p:spTree>
    <p:extLst>
      <p:ext uri="{BB962C8B-B14F-4D97-AF65-F5344CB8AC3E}">
        <p14:creationId xmlns:p14="http://schemas.microsoft.com/office/powerpoint/2010/main" val="1631587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7413" y="1082039"/>
            <a:ext cx="9905998" cy="3124201"/>
          </a:xfrm>
        </p:spPr>
        <p:txBody>
          <a:bodyPr>
            <a:noAutofit/>
          </a:bodyPr>
          <a:lstStyle/>
          <a:p>
            <a:r>
              <a:rPr lang="en-US" sz="2800" b="1" dirty="0">
                <a:effectLst/>
              </a:rPr>
              <a:t>The airline companies are all about hospitality and services. Hence, an airline must have a good reputation. For example, if there are cases of employee harassment or passenger mistreatment, those events can create a deep impact on their business.</a:t>
            </a:r>
          </a:p>
          <a:p>
            <a:r>
              <a:rPr lang="en-US" sz="2800" b="1" dirty="0">
                <a:effectLst/>
              </a:rPr>
              <a:t>The airlines also need to keep an eye on the comfort of the passengers. It can add to the clear image of any aviation company.</a:t>
            </a:r>
            <a:endParaRPr lang="en-US" sz="2800" b="1" dirty="0">
              <a:effectLst/>
            </a:endParaRPr>
          </a:p>
        </p:txBody>
      </p:sp>
    </p:spTree>
    <p:extLst>
      <p:ext uri="{BB962C8B-B14F-4D97-AF65-F5344CB8AC3E}">
        <p14:creationId xmlns:p14="http://schemas.microsoft.com/office/powerpoint/2010/main" val="2015760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7367"/>
            <a:ext cx="10581585" cy="5541034"/>
          </a:xfrm>
        </p:spPr>
        <p:txBody>
          <a:bodyPr>
            <a:noAutofit/>
          </a:bodyPr>
          <a:lstStyle/>
          <a:p>
            <a:r>
              <a:rPr lang="en-US" sz="2400" b="1" dirty="0">
                <a:effectLst/>
              </a:rPr>
              <a:t>Technological Factors:</a:t>
            </a:r>
          </a:p>
          <a:p>
            <a:pPr marL="0" indent="0">
              <a:buNone/>
            </a:pPr>
            <a:r>
              <a:rPr lang="en-US" sz="2400" b="1" dirty="0">
                <a:effectLst/>
              </a:rPr>
              <a:t>The airline industry’s technology is intricately related to its growth. The companies must take advantage of technological innovations to offer a satisfactory service to their passengers. PESTEL analysis airline industry can show how technical issues can work upon the growth of the airline industry:</a:t>
            </a:r>
          </a:p>
          <a:p>
            <a:r>
              <a:rPr lang="en-US" sz="2400" b="1" dirty="0">
                <a:effectLst/>
              </a:rPr>
              <a:t>The companies need to invest in technology and bring in continuous changes to ensure the security and safety of the passengers.</a:t>
            </a:r>
          </a:p>
          <a:p>
            <a:r>
              <a:rPr lang="en-US" sz="2400" b="1" dirty="0"/>
              <a:t/>
            </a:r>
            <a:br>
              <a:rPr lang="en-US" sz="2400" b="1" dirty="0"/>
            </a:br>
            <a:endParaRPr lang="en-US" sz="2400" b="1" dirty="0"/>
          </a:p>
        </p:txBody>
      </p:sp>
    </p:spTree>
    <p:extLst>
      <p:ext uri="{BB962C8B-B14F-4D97-AF65-F5344CB8AC3E}">
        <p14:creationId xmlns:p14="http://schemas.microsoft.com/office/powerpoint/2010/main" val="238968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760" y="609601"/>
            <a:ext cx="10427651" cy="5181600"/>
          </a:xfrm>
        </p:spPr>
        <p:txBody>
          <a:bodyPr>
            <a:normAutofit/>
          </a:bodyPr>
          <a:lstStyle/>
          <a:p>
            <a:r>
              <a:rPr lang="en-US" sz="2800" b="1" dirty="0">
                <a:effectLst/>
              </a:rPr>
              <a:t>As a service-providing industry, the airlines can incorporate constant technological changes to improve their services.</a:t>
            </a:r>
          </a:p>
          <a:p>
            <a:r>
              <a:rPr lang="en-US" sz="2800" b="1" dirty="0">
                <a:effectLst/>
              </a:rPr>
              <a:t>The airline industry needs to do regular technical up-gradation of their system and work on the communication with the air traffic. It can help them to stay away from crashes or technical faults.</a:t>
            </a:r>
          </a:p>
          <a:p>
            <a:r>
              <a:rPr lang="en-US" sz="2800" b="1" dirty="0"/>
              <a:t/>
            </a:r>
            <a:br>
              <a:rPr lang="en-US" sz="2800" b="1" dirty="0"/>
            </a:br>
            <a:endParaRPr lang="en-US" sz="2800" b="1" dirty="0"/>
          </a:p>
        </p:txBody>
      </p:sp>
    </p:spTree>
    <p:extLst>
      <p:ext uri="{BB962C8B-B14F-4D97-AF65-F5344CB8AC3E}">
        <p14:creationId xmlns:p14="http://schemas.microsoft.com/office/powerpoint/2010/main" val="1383507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555" y="344289"/>
            <a:ext cx="10892136" cy="5472023"/>
          </a:xfrm>
        </p:spPr>
        <p:txBody>
          <a:bodyPr>
            <a:noAutofit/>
          </a:bodyPr>
          <a:lstStyle/>
          <a:p>
            <a:r>
              <a:rPr lang="en-US" sz="2400" b="1" dirty="0">
                <a:effectLst/>
              </a:rPr>
              <a:t>Ecological Factors:</a:t>
            </a:r>
          </a:p>
          <a:p>
            <a:pPr marL="0" indent="0">
              <a:buNone/>
            </a:pPr>
            <a:r>
              <a:rPr lang="en-US" sz="2400" b="1" dirty="0">
                <a:effectLst/>
              </a:rPr>
              <a:t>The significant environmental factor that has been a concern for environmentalists is its CFC emission. It has been a worry for the airline companies and the government at the same time. Here are a few ecological issues that can potentially affect the airline industry:</a:t>
            </a:r>
          </a:p>
          <a:p>
            <a:r>
              <a:rPr lang="en-US" sz="2400" b="1" dirty="0">
                <a:effectLst/>
              </a:rPr>
              <a:t>The airlines need to improve their systems and flights to decrease harmful emissions. Otherwise, this can be a massive concern in the future. They can calculate the carbon footprint for being responsible to the environment.</a:t>
            </a:r>
          </a:p>
          <a:p>
            <a:r>
              <a:rPr lang="en-US" sz="2400" b="1" dirty="0"/>
              <a:t/>
            </a:r>
            <a:br>
              <a:rPr lang="en-US" sz="2400" b="1" dirty="0"/>
            </a:br>
            <a:endParaRPr lang="en-US" sz="2400" b="1" dirty="0"/>
          </a:p>
        </p:txBody>
      </p:sp>
    </p:spTree>
    <p:extLst>
      <p:ext uri="{BB962C8B-B14F-4D97-AF65-F5344CB8AC3E}">
        <p14:creationId xmlns:p14="http://schemas.microsoft.com/office/powerpoint/2010/main" val="67358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22564" y="879895"/>
            <a:ext cx="7172864" cy="4781909"/>
          </a:xfrm>
          <a:prstGeom prst="rect">
            <a:avLst/>
          </a:prstGeom>
        </p:spPr>
      </p:pic>
    </p:spTree>
    <p:extLst>
      <p:ext uri="{BB962C8B-B14F-4D97-AF65-F5344CB8AC3E}">
        <p14:creationId xmlns:p14="http://schemas.microsoft.com/office/powerpoint/2010/main" val="1628911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1833879"/>
            <a:ext cx="9905998" cy="3124201"/>
          </a:xfrm>
        </p:spPr>
        <p:txBody>
          <a:bodyPr>
            <a:noAutofit/>
          </a:bodyPr>
          <a:lstStyle/>
          <a:p>
            <a:r>
              <a:rPr lang="en-US" sz="2800" b="1" dirty="0">
                <a:effectLst/>
              </a:rPr>
              <a:t>The company needs to set a research team that can work on creating a more environment-friendly aircraft. It will help them to improve the service and can make an impression. It will also give them an opportunity of getting investors.</a:t>
            </a:r>
          </a:p>
          <a:p>
            <a:r>
              <a:rPr lang="en-US" sz="2800" b="1" dirty="0">
                <a:effectLst/>
              </a:rPr>
              <a:t>The companies can take on some corporate responsibilities and include environment-conscious messages in their campaigns. It can also be a responsible step to protect the environment.</a:t>
            </a:r>
          </a:p>
          <a:p>
            <a:endParaRPr lang="en-US" sz="2800" dirty="0"/>
          </a:p>
        </p:txBody>
      </p:sp>
    </p:spTree>
    <p:extLst>
      <p:ext uri="{BB962C8B-B14F-4D97-AF65-F5344CB8AC3E}">
        <p14:creationId xmlns:p14="http://schemas.microsoft.com/office/powerpoint/2010/main" val="1043963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 y="457201"/>
            <a:ext cx="11469105" cy="4625484"/>
          </a:xfrm>
        </p:spPr>
        <p:txBody>
          <a:bodyPr>
            <a:noAutofit/>
          </a:bodyPr>
          <a:lstStyle/>
          <a:p>
            <a:r>
              <a:rPr lang="en-US" sz="2800" b="1" dirty="0">
                <a:effectLst/>
              </a:rPr>
              <a:t>Legal Factors:</a:t>
            </a:r>
          </a:p>
          <a:p>
            <a:pPr marL="0" indent="0">
              <a:buNone/>
            </a:pPr>
            <a:r>
              <a:rPr lang="en-US" sz="2800" b="1" dirty="0">
                <a:effectLst/>
              </a:rPr>
              <a:t>Though the legal issues may not have much to do directly with the growth of airline companies, indirectly, it can severely impact their business. PESTEL analysis airline industry can show how legal issues can impact their business:</a:t>
            </a:r>
          </a:p>
          <a:p>
            <a:r>
              <a:rPr lang="en-US" sz="2800" b="1" dirty="0">
                <a:effectLst/>
              </a:rPr>
              <a:t>Most countries have some rules concerning the service. The rules help to protect the environment and to ensure the safety of the passengers. The airline companies must be well aware of them and abide by those rules to avoid legal proceedings</a:t>
            </a:r>
            <a:r>
              <a:rPr lang="en-US" sz="2800" b="1" dirty="0" smtClean="0">
                <a:effectLst/>
              </a:rPr>
              <a:t>.</a:t>
            </a:r>
            <a:endParaRPr lang="en-US" sz="2800" b="1" dirty="0">
              <a:effectLst/>
            </a:endParaRPr>
          </a:p>
        </p:txBody>
      </p:sp>
    </p:spTree>
    <p:extLst>
      <p:ext uri="{BB962C8B-B14F-4D97-AF65-F5344CB8AC3E}">
        <p14:creationId xmlns:p14="http://schemas.microsoft.com/office/powerpoint/2010/main" val="523217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320" y="467361"/>
            <a:ext cx="10519091" cy="5323840"/>
          </a:xfrm>
        </p:spPr>
        <p:txBody>
          <a:bodyPr>
            <a:normAutofit/>
          </a:bodyPr>
          <a:lstStyle/>
          <a:p>
            <a:r>
              <a:rPr lang="en-US" sz="2800" b="1" dirty="0">
                <a:effectLst/>
              </a:rPr>
              <a:t>There are some conditions with the employee conditions and flight times of which the airlines should be careful. It can help them to offer a safe and comfortable service.</a:t>
            </a:r>
          </a:p>
          <a:p>
            <a:r>
              <a:rPr lang="en-US" sz="2800" b="1" dirty="0">
                <a:effectLst/>
              </a:rPr>
              <a:t>As for the disasters and accidents, on most occasions, Airlines are held responsible. They may get stuck in legal proceedings. It can harm their image and have some negative impact on their business.</a:t>
            </a:r>
          </a:p>
          <a:p>
            <a:r>
              <a:rPr lang="en-US" sz="2800" b="1" dirty="0"/>
              <a:t/>
            </a:r>
            <a:br>
              <a:rPr lang="en-US" sz="2800" b="1" dirty="0"/>
            </a:br>
            <a:endParaRPr lang="en-US" sz="2800" b="1" dirty="0"/>
          </a:p>
        </p:txBody>
      </p:sp>
    </p:spTree>
    <p:extLst>
      <p:ext uri="{BB962C8B-B14F-4D97-AF65-F5344CB8AC3E}">
        <p14:creationId xmlns:p14="http://schemas.microsoft.com/office/powerpoint/2010/main" val="1561222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body" idx="13"/>
          </p:nvPr>
        </p:nvSpPr>
        <p:spPr>
          <a:xfrm>
            <a:off x="484022" y="1022449"/>
            <a:ext cx="11120438" cy="0"/>
          </a:xfrm>
          <a:prstGeom prst="line">
            <a:avLst/>
          </a:prstGeom>
        </p:spPr>
        <p:txBody>
          <a:bodyPr/>
          <a:lstStyle/>
          <a:p>
            <a:pPr>
              <a:defRPr sz="1200">
                <a:solidFill>
                  <a:srgbClr val="000000"/>
                </a:solidFill>
                <a:latin typeface="Helvetica"/>
                <a:ea typeface="Helvetica"/>
                <a:cs typeface="Helvetica"/>
                <a:sym typeface="Helvetica"/>
              </a:defRPr>
            </a:pPr>
            <a:endParaRPr lang="en-US" smtClean="0"/>
          </a:p>
          <a:p>
            <a:pPr>
              <a:defRPr sz="1200">
                <a:solidFill>
                  <a:srgbClr val="000000"/>
                </a:solidFill>
                <a:latin typeface="Helvetica"/>
                <a:ea typeface="Helvetica"/>
                <a:cs typeface="Helvetica"/>
                <a:sym typeface="Helvetica"/>
              </a:defRPr>
            </a:pPr>
            <a:endParaRPr dirty="0"/>
          </a:p>
        </p:txBody>
      </p:sp>
      <p:sp>
        <p:nvSpPr>
          <p:cNvPr id="149" name="Shape 149"/>
          <p:cNvSpPr>
            <a:spLocks noGrp="1"/>
          </p:cNvSpPr>
          <p:nvPr>
            <p:ph type="title"/>
          </p:nvPr>
        </p:nvSpPr>
        <p:spPr>
          <a:xfrm>
            <a:off x="2015133" y="513457"/>
            <a:ext cx="8340328" cy="508992"/>
          </a:xfrm>
          <a:prstGeom prst="rect">
            <a:avLst/>
          </a:prstGeom>
          <a:solidFill>
            <a:schemeClr val="accent4">
              <a:lumOff val="-9884"/>
            </a:schemeClr>
          </a:solidFill>
        </p:spPr>
        <p:txBody>
          <a:bodyPr>
            <a:normAutofit fontScale="90000"/>
          </a:bodyPr>
          <a:lstStyle>
            <a:lvl1pPr algn="ctr">
              <a:spcBef>
                <a:spcPts val="0"/>
              </a:spcBef>
              <a:defRPr sz="3200" cap="none">
                <a:solidFill>
                  <a:srgbClr val="FFFFFF"/>
                </a:solidFill>
                <a:latin typeface="DIN Alternate"/>
                <a:ea typeface="DIN Alternate"/>
                <a:cs typeface="DIN Alternate"/>
                <a:sym typeface="DIN Alternate"/>
              </a:defRPr>
            </a:lvl1pPr>
          </a:lstStyle>
          <a:p>
            <a:r>
              <a:t>Political factors</a:t>
            </a:r>
          </a:p>
        </p:txBody>
      </p:sp>
      <p:sp>
        <p:nvSpPr>
          <p:cNvPr id="150" name="Shape 150"/>
          <p:cNvSpPr>
            <a:spLocks noGrp="1"/>
          </p:cNvSpPr>
          <p:nvPr>
            <p:ph type="body" idx="1"/>
          </p:nvPr>
        </p:nvSpPr>
        <p:spPr>
          <a:xfrm>
            <a:off x="621101" y="2087592"/>
            <a:ext cx="11119449" cy="4367841"/>
          </a:xfrm>
          <a:prstGeom prst="rect">
            <a:avLst/>
          </a:prstGeom>
        </p:spPr>
        <p:txBody>
          <a:bodyPr>
            <a:noAutofit/>
          </a:bodyPr>
          <a:lstStyle/>
          <a:p>
            <a:pPr marL="0" indent="0" defTabSz="390213">
              <a:spcBef>
                <a:spcPts val="1195"/>
              </a:spcBef>
              <a:buSzTx/>
              <a:buNone/>
              <a:defRPr sz="3040"/>
            </a:pPr>
            <a:r>
              <a:rPr sz="2800" dirty="0"/>
              <a:t>1. </a:t>
            </a:r>
            <a:r>
              <a:rPr sz="2800" dirty="0">
                <a:solidFill>
                  <a:srgbClr val="FF2600"/>
                </a:solidFill>
              </a:rPr>
              <a:t>Terrorism Fear/ Political instability</a:t>
            </a:r>
          </a:p>
          <a:p>
            <a:pPr marL="313867" indent="-313867" defTabSz="390213">
              <a:spcBef>
                <a:spcPts val="1195"/>
              </a:spcBef>
              <a:defRPr sz="3040"/>
            </a:pPr>
            <a:r>
              <a:rPr sz="2800" dirty="0"/>
              <a:t>9/11,2001 Event caused an unprecedented crisis</a:t>
            </a:r>
          </a:p>
          <a:p>
            <a:pPr marL="313867" indent="-313867" defTabSz="390213">
              <a:spcBef>
                <a:spcPts val="1195"/>
              </a:spcBef>
              <a:defRPr sz="3040"/>
            </a:pPr>
            <a:r>
              <a:rPr sz="2800" dirty="0"/>
              <a:t>Airlines do not have control over the size of the available market because wars and terrorist attacks can have sudden, strong, negative impact.</a:t>
            </a:r>
          </a:p>
          <a:p>
            <a:pPr marL="313867" indent="-313867" defTabSz="390213">
              <a:spcBef>
                <a:spcPts val="1195"/>
              </a:spcBef>
              <a:defRPr sz="3040"/>
            </a:pPr>
            <a:r>
              <a:rPr sz="2800" dirty="0"/>
              <a:t>Growing burden of security costs.</a:t>
            </a:r>
          </a:p>
          <a:p>
            <a:pPr marL="0" indent="0" defTabSz="390213">
              <a:spcBef>
                <a:spcPts val="1195"/>
              </a:spcBef>
              <a:buSzTx/>
              <a:buNone/>
              <a:defRPr sz="3040"/>
            </a:pPr>
            <a:endParaRPr sz="2800" dirty="0"/>
          </a:p>
        </p:txBody>
      </p:sp>
    </p:spTree>
    <p:extLst>
      <p:ext uri="{BB962C8B-B14F-4D97-AF65-F5344CB8AC3E}">
        <p14:creationId xmlns:p14="http://schemas.microsoft.com/office/powerpoint/2010/main" val="47967873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ext Placeholder 3"/>
          <p:cNvSpPr>
            <a:spLocks noGrp="1"/>
          </p:cNvSpPr>
          <p:nvPr>
            <p:ph type="body" idx="1"/>
          </p:nvPr>
        </p:nvSpPr>
        <p:spPr>
          <a:xfrm>
            <a:off x="690114" y="1518250"/>
            <a:ext cx="10340045" cy="4410974"/>
          </a:xfrm>
        </p:spPr>
        <p:txBody>
          <a:bodyPr>
            <a:normAutofit fontScale="92500" lnSpcReduction="20000"/>
          </a:bodyPr>
          <a:lstStyle/>
          <a:p>
            <a:pPr marL="0" indent="0" defTabSz="390213">
              <a:spcBef>
                <a:spcPts val="1195"/>
              </a:spcBef>
              <a:buSzTx/>
              <a:buNone/>
              <a:defRPr sz="3040"/>
            </a:pPr>
            <a:r>
              <a:rPr lang="en-US" dirty="0"/>
              <a:t>2. </a:t>
            </a:r>
            <a:r>
              <a:rPr lang="en-US" dirty="0">
                <a:solidFill>
                  <a:srgbClr val="FF2600"/>
                </a:solidFill>
              </a:rPr>
              <a:t>Deregulation and </a:t>
            </a:r>
            <a:r>
              <a:rPr lang="en-US" dirty="0">
                <a:solidFill>
                  <a:srgbClr val="FF0000"/>
                </a:solidFill>
              </a:rPr>
              <a:t>Open Skies</a:t>
            </a:r>
          </a:p>
          <a:p>
            <a:pPr marL="313867" indent="-313867" defTabSz="390213">
              <a:spcBef>
                <a:spcPts val="1195"/>
              </a:spcBef>
              <a:defRPr sz="3040"/>
            </a:pPr>
            <a:r>
              <a:rPr lang="en-US" dirty="0"/>
              <a:t>In the past, </a:t>
            </a:r>
            <a:r>
              <a:rPr lang="en-US" dirty="0" err="1"/>
              <a:t>gov</a:t>
            </a:r>
            <a:r>
              <a:rPr lang="en-US" dirty="0"/>
              <a:t> controlled destination, pricing policies and product planning</a:t>
            </a:r>
          </a:p>
          <a:p>
            <a:pPr marL="313867" indent="-313867" defTabSz="390213">
              <a:spcBef>
                <a:spcPts val="1195"/>
              </a:spcBef>
              <a:defRPr sz="3040"/>
            </a:pPr>
            <a:endParaRPr lang="en-US" dirty="0" smtClean="0"/>
          </a:p>
          <a:p>
            <a:pPr marL="313867" indent="-313867" defTabSz="390213">
              <a:spcBef>
                <a:spcPts val="1195"/>
              </a:spcBef>
              <a:defRPr sz="3040"/>
            </a:pPr>
            <a:r>
              <a:rPr lang="en-US" dirty="0" err="1" smtClean="0"/>
              <a:t>Gov</a:t>
            </a:r>
            <a:r>
              <a:rPr lang="en-US" dirty="0" smtClean="0"/>
              <a:t> </a:t>
            </a:r>
            <a:r>
              <a:rPr lang="en-US" dirty="0"/>
              <a:t>have had a major involvement in airline industry through the </a:t>
            </a:r>
            <a:r>
              <a:rPr lang="en-US" dirty="0" smtClean="0"/>
              <a:t>ownership</a:t>
            </a:r>
          </a:p>
          <a:p>
            <a:pPr marL="313867" indent="-313867" defTabSz="390213">
              <a:spcBef>
                <a:spcPts val="1195"/>
              </a:spcBef>
              <a:defRPr sz="3040"/>
            </a:pPr>
            <a:endParaRPr lang="en-US" dirty="0"/>
          </a:p>
          <a:p>
            <a:pPr marL="313867" indent="-313867" defTabSz="390213">
              <a:spcBef>
                <a:spcPts val="1195"/>
              </a:spcBef>
              <a:defRPr sz="3040"/>
            </a:pPr>
            <a:r>
              <a:rPr lang="en-US" dirty="0"/>
              <a:t>Regulated prior 1990 ex; Ansett Airline &amp; Trans-Australia (renamed </a:t>
            </a:r>
            <a:r>
              <a:rPr lang="en-US" dirty="0" smtClean="0"/>
              <a:t>Australian Airlines</a:t>
            </a:r>
            <a:r>
              <a:rPr lang="en-US" dirty="0"/>
              <a:t>)</a:t>
            </a:r>
          </a:p>
          <a:p>
            <a:pPr marL="313867" indent="-313867" defTabSz="390213">
              <a:spcBef>
                <a:spcPts val="1195"/>
              </a:spcBef>
              <a:defRPr sz="3040"/>
            </a:pPr>
            <a:endParaRPr lang="en-US" dirty="0"/>
          </a:p>
        </p:txBody>
      </p:sp>
    </p:spTree>
    <p:extLst>
      <p:ext uri="{BB962C8B-B14F-4D97-AF65-F5344CB8AC3E}">
        <p14:creationId xmlns:p14="http://schemas.microsoft.com/office/powerpoint/2010/main" val="146981754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body" idx="1"/>
          </p:nvPr>
        </p:nvSpPr>
        <p:spPr>
          <a:xfrm>
            <a:off x="629728" y="690113"/>
            <a:ext cx="11115232" cy="5101088"/>
          </a:xfrm>
          <a:prstGeom prst="rect">
            <a:avLst/>
          </a:prstGeom>
        </p:spPr>
        <p:txBody>
          <a:bodyPr>
            <a:noAutofit/>
          </a:bodyPr>
          <a:lstStyle/>
          <a:p>
            <a:pPr marL="0" indent="0" defTabSz="361460">
              <a:spcBef>
                <a:spcPts val="1055"/>
              </a:spcBef>
              <a:buSzTx/>
              <a:buNone/>
              <a:defRPr sz="2816"/>
            </a:pPr>
            <a:r>
              <a:rPr sz="2800" dirty="0" smtClean="0"/>
              <a:t>3</a:t>
            </a:r>
            <a:r>
              <a:rPr sz="2800" dirty="0"/>
              <a:t>. </a:t>
            </a:r>
            <a:r>
              <a:rPr sz="2800" b="1" dirty="0">
                <a:solidFill>
                  <a:srgbClr val="FF2600"/>
                </a:solidFill>
              </a:rPr>
              <a:t>Marketing policies for a Deregulated Environment</a:t>
            </a:r>
          </a:p>
          <a:p>
            <a:pPr marL="290740" indent="-290740" defTabSz="361460">
              <a:spcBef>
                <a:spcPts val="1055"/>
              </a:spcBef>
              <a:defRPr sz="2816"/>
            </a:pPr>
            <a:r>
              <a:rPr sz="2800" dirty="0"/>
              <a:t>New opportunity to enter route may aries at short notice</a:t>
            </a:r>
          </a:p>
          <a:p>
            <a:pPr marL="290740" indent="-290740" defTabSz="361460">
              <a:spcBef>
                <a:spcPts val="1055"/>
              </a:spcBef>
              <a:defRPr sz="2816"/>
            </a:pPr>
            <a:r>
              <a:rPr sz="2800" dirty="0"/>
              <a:t>If  a competitor offers customer better value for money, pricing policies will be adjusted frequently</a:t>
            </a:r>
          </a:p>
          <a:p>
            <a:pPr marL="290740" indent="-290740" defTabSz="361460">
              <a:spcBef>
                <a:spcPts val="1055"/>
              </a:spcBef>
              <a:defRPr sz="2816"/>
            </a:pPr>
            <a:r>
              <a:rPr sz="2800" dirty="0"/>
              <a:t>Ending regulatory controls on pricing, disseminate fares information instantaneously through GDS and internet</a:t>
            </a:r>
          </a:p>
          <a:p>
            <a:pPr marL="290740" indent="-290740" defTabSz="361460">
              <a:spcBef>
                <a:spcPts val="1055"/>
              </a:spcBef>
              <a:defRPr sz="2816"/>
            </a:pPr>
            <a:r>
              <a:rPr sz="2800" dirty="0"/>
              <a:t>Low cost base there marketing strategy on the offer of attractive lower fares</a:t>
            </a:r>
          </a:p>
          <a:p>
            <a:pPr marL="290740" indent="-290740" defTabSz="361460">
              <a:spcBef>
                <a:spcPts val="1055"/>
              </a:spcBef>
              <a:defRPr sz="2816"/>
            </a:pPr>
            <a:r>
              <a:rPr sz="2800" dirty="0"/>
              <a:t>Control of distribution channels is an important in defining marketing policies</a:t>
            </a:r>
          </a:p>
        </p:txBody>
      </p:sp>
    </p:spTree>
    <p:extLst>
      <p:ext uri="{BB962C8B-B14F-4D97-AF65-F5344CB8AC3E}">
        <p14:creationId xmlns:p14="http://schemas.microsoft.com/office/powerpoint/2010/main" val="184170369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521" y="690113"/>
            <a:ext cx="10158890" cy="5101087"/>
          </a:xfrm>
        </p:spPr>
        <p:txBody>
          <a:bodyPr>
            <a:noAutofit/>
          </a:bodyPr>
          <a:lstStyle/>
          <a:p>
            <a:pPr marL="0" indent="0">
              <a:buSzTx/>
              <a:buFontTx/>
              <a:buNone/>
            </a:pPr>
            <a:r>
              <a:rPr lang="en-US" sz="2800" dirty="0"/>
              <a:t>4.</a:t>
            </a:r>
            <a:r>
              <a:rPr lang="en-US" sz="2800" b="1" dirty="0">
                <a:solidFill>
                  <a:srgbClr val="FF0000"/>
                </a:solidFill>
              </a:rPr>
              <a:t> Privatization</a:t>
            </a:r>
          </a:p>
          <a:p>
            <a:r>
              <a:rPr lang="en-US" sz="2800" dirty="0"/>
              <a:t>Until mid 1980s almost major airlines are state owned except USA</a:t>
            </a:r>
          </a:p>
          <a:p>
            <a:r>
              <a:rPr lang="en-US" sz="2800" dirty="0"/>
              <a:t>Many state-owned airlines have been fully privatizes ( BA. LH, QA,..) and take greater risk</a:t>
            </a:r>
          </a:p>
          <a:p>
            <a:r>
              <a:rPr lang="en-US" sz="2800" dirty="0" err="1"/>
              <a:t>Gov’s</a:t>
            </a:r>
            <a:r>
              <a:rPr lang="en-US" sz="2800" dirty="0"/>
              <a:t> airline suffered from poor image- difficult to changes designed to improved service</a:t>
            </a:r>
          </a:p>
          <a:p>
            <a:r>
              <a:rPr lang="en-US" sz="2800" dirty="0"/>
              <a:t>After 9/11 , Air NZ and MH taken back to public owner</a:t>
            </a:r>
          </a:p>
          <a:p>
            <a:r>
              <a:rPr lang="en-US" sz="2800" dirty="0"/>
              <a:t>Airlines as national carrier will use taxpayers’ money to survive</a:t>
            </a:r>
          </a:p>
        </p:txBody>
      </p:sp>
    </p:spTree>
    <p:extLst>
      <p:ext uri="{BB962C8B-B14F-4D97-AF65-F5344CB8AC3E}">
        <p14:creationId xmlns:p14="http://schemas.microsoft.com/office/powerpoint/2010/main" val="2024571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body" idx="1"/>
          </p:nvPr>
        </p:nvSpPr>
        <p:spPr>
          <a:xfrm>
            <a:off x="943005" y="1666336"/>
            <a:ext cx="10417984" cy="3124201"/>
          </a:xfrm>
          <a:prstGeom prst="rect">
            <a:avLst/>
          </a:prstGeom>
        </p:spPr>
        <p:txBody>
          <a:bodyPr>
            <a:noAutofit/>
          </a:bodyPr>
          <a:lstStyle/>
          <a:p>
            <a:pPr marL="0" indent="0">
              <a:buSzTx/>
              <a:buNone/>
            </a:pPr>
            <a:r>
              <a:rPr sz="2800" dirty="0"/>
              <a:t>5. </a:t>
            </a:r>
            <a:r>
              <a:rPr sz="2800" b="1" dirty="0">
                <a:solidFill>
                  <a:srgbClr val="FF0000"/>
                </a:solidFill>
              </a:rPr>
              <a:t>State Aid</a:t>
            </a:r>
          </a:p>
          <a:p>
            <a:r>
              <a:rPr sz="2800" dirty="0"/>
              <a:t>Economics downturn : EU carrier Sabena Alitalia Olympic</a:t>
            </a:r>
          </a:p>
          <a:p>
            <a:pPr marL="0" indent="0">
              <a:buSzTx/>
              <a:buNone/>
            </a:pPr>
            <a:endParaRPr lang="en-US" sz="2800" dirty="0" smtClean="0"/>
          </a:p>
          <a:p>
            <a:pPr marL="0" indent="0">
              <a:buSzTx/>
              <a:buNone/>
            </a:pPr>
            <a:r>
              <a:rPr sz="2800" dirty="0" smtClean="0"/>
              <a:t>6</a:t>
            </a:r>
            <a:r>
              <a:rPr sz="2800" dirty="0"/>
              <a:t>. </a:t>
            </a:r>
            <a:r>
              <a:rPr sz="2800" b="1" dirty="0">
                <a:solidFill>
                  <a:srgbClr val="FF0000"/>
                </a:solidFill>
              </a:rPr>
              <a:t>Airport Slot allocation</a:t>
            </a:r>
          </a:p>
          <a:p>
            <a:r>
              <a:rPr sz="2800" dirty="0"/>
              <a:t>Clearly political issue</a:t>
            </a:r>
          </a:p>
          <a:p>
            <a:r>
              <a:rPr sz="2800" dirty="0"/>
              <a:t>Capacity in air traffic control system, runway space, parking ,apron space, terminal capacity</a:t>
            </a:r>
          </a:p>
          <a:p>
            <a:r>
              <a:rPr sz="2800" dirty="0"/>
              <a:t>Many airports have shortage of a peak-time slot; Heathrow,Paris</a:t>
            </a:r>
          </a:p>
        </p:txBody>
      </p:sp>
    </p:spTree>
    <p:extLst>
      <p:ext uri="{BB962C8B-B14F-4D97-AF65-F5344CB8AC3E}">
        <p14:creationId xmlns:p14="http://schemas.microsoft.com/office/powerpoint/2010/main" val="1152667369"/>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7586" y="1035170"/>
            <a:ext cx="10529826" cy="4756031"/>
          </a:xfrm>
        </p:spPr>
        <p:txBody>
          <a:bodyPr>
            <a:noAutofit/>
          </a:bodyPr>
          <a:lstStyle/>
          <a:p>
            <a:r>
              <a:rPr lang="en-US" sz="2400" dirty="0">
                <a:effectLst/>
              </a:rPr>
              <a:t>The impact of COVID-19 on the global economy will be severe. Global GDP growth is expected to contract by 5.0% in 2020. </a:t>
            </a:r>
          </a:p>
          <a:p>
            <a:r>
              <a:rPr lang="en-US" sz="2400" dirty="0">
                <a:effectLst/>
              </a:rPr>
              <a:t>COVID-19 will have a significant impact on international trade (13% decline) which has been suffering from the US-China trade war. </a:t>
            </a:r>
          </a:p>
          <a:p>
            <a:r>
              <a:rPr lang="en-US" sz="2400" dirty="0">
                <a:effectLst/>
              </a:rPr>
              <a:t>2020 will be the worst year in history for airlines (net loss of $84.3bn) and losses will continue in </a:t>
            </a:r>
            <a:r>
              <a:rPr lang="en-US" sz="2400" dirty="0" smtClean="0">
                <a:effectLst/>
              </a:rPr>
              <a:t>2021.</a:t>
            </a:r>
          </a:p>
          <a:p>
            <a:r>
              <a:rPr lang="en-US" sz="2400" dirty="0" smtClean="0">
                <a:effectLst/>
              </a:rPr>
              <a:t>Airlines </a:t>
            </a:r>
            <a:r>
              <a:rPr lang="en-US" sz="2400" dirty="0">
                <a:effectLst/>
              </a:rPr>
              <a:t>in all regions are expected to record negative operating income in 2020. </a:t>
            </a:r>
          </a:p>
          <a:p>
            <a:endParaRPr lang="en-US" sz="2400" dirty="0">
              <a:effectLst/>
            </a:endParaRPr>
          </a:p>
        </p:txBody>
      </p:sp>
      <p:sp>
        <p:nvSpPr>
          <p:cNvPr id="3" name="TextBox 2"/>
          <p:cNvSpPr txBox="1"/>
          <p:nvPr/>
        </p:nvSpPr>
        <p:spPr>
          <a:xfrm>
            <a:off x="638354" y="172528"/>
            <a:ext cx="11059064" cy="584775"/>
          </a:xfrm>
          <a:prstGeom prst="rect">
            <a:avLst/>
          </a:prstGeom>
          <a:solidFill>
            <a:schemeClr val="accent2"/>
          </a:solidFill>
        </p:spPr>
        <p:txBody>
          <a:bodyPr wrap="square" rtlCol="0">
            <a:spAutoFit/>
          </a:bodyPr>
          <a:lstStyle/>
          <a:p>
            <a:pPr algn="ctr"/>
            <a:r>
              <a:rPr lang="en-US" sz="3200" b="1" dirty="0" smtClean="0"/>
              <a:t>ECONOMICAL FACTORS</a:t>
            </a:r>
            <a:endParaRPr lang="en-US" sz="3200" b="1" dirty="0"/>
          </a:p>
        </p:txBody>
      </p:sp>
    </p:spTree>
    <p:extLst>
      <p:ext uri="{BB962C8B-B14F-4D97-AF65-F5344CB8AC3E}">
        <p14:creationId xmlns:p14="http://schemas.microsoft.com/office/powerpoint/2010/main" val="118306267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46981" y="1164566"/>
            <a:ext cx="9960483" cy="4609381"/>
          </a:xfrm>
        </p:spPr>
        <p:txBody>
          <a:bodyPr>
            <a:noAutofit/>
          </a:bodyPr>
          <a:lstStyle/>
          <a:p>
            <a:r>
              <a:rPr lang="en-US" sz="2800" dirty="0">
                <a:effectLst/>
              </a:rPr>
              <a:t>Revenues are expected to fall by more than demand as airlines are significantly discounting ticket prices to help stimulate travel. </a:t>
            </a:r>
          </a:p>
          <a:p>
            <a:r>
              <a:rPr lang="en-US" sz="2800" dirty="0">
                <a:effectLst/>
              </a:rPr>
              <a:t>The sharp fall in revenue led to high cash burn due to fixed and semi fixed costs. Airlines face pressure to reduce operating costs. </a:t>
            </a:r>
          </a:p>
          <a:p>
            <a:r>
              <a:rPr lang="en-US" sz="2800" dirty="0">
                <a:effectLst/>
              </a:rPr>
              <a:t>32 million jobs supported by aviation (including tourism) are at risk. </a:t>
            </a:r>
          </a:p>
          <a:p>
            <a:r>
              <a:rPr lang="en-US" sz="2800" dirty="0">
                <a:effectLst/>
              </a:rPr>
              <a:t>Restoring air transport connectivity will be critical in the post-COVID period to support the recovery in economic development. </a:t>
            </a:r>
            <a:endParaRPr lang="en-US" sz="2800" dirty="0">
              <a:effectLst/>
            </a:endParaRPr>
          </a:p>
        </p:txBody>
      </p:sp>
    </p:spTree>
    <p:extLst>
      <p:ext uri="{BB962C8B-B14F-4D97-AF65-F5344CB8AC3E}">
        <p14:creationId xmlns:p14="http://schemas.microsoft.com/office/powerpoint/2010/main" val="3606263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675" y="845389"/>
            <a:ext cx="9977736" cy="4945811"/>
          </a:xfrm>
        </p:spPr>
        <p:txBody>
          <a:bodyPr>
            <a:normAutofit/>
          </a:bodyPr>
          <a:lstStyle/>
          <a:p>
            <a:r>
              <a:rPr lang="en-US" sz="2800" b="1" dirty="0">
                <a:effectLst/>
              </a:rPr>
              <a:t>The PESTEL analysis of the Airline industry can give an idea about how multiple external factors like politics, economy, sociology, technology, ecology, and law can affect the business of an airline company. Most of the countries have multiple operating airline companies, which makes it a highly competitive market.</a:t>
            </a:r>
            <a:endParaRPr lang="en-US" sz="2800" b="1" dirty="0"/>
          </a:p>
        </p:txBody>
      </p:sp>
    </p:spTree>
    <p:extLst>
      <p:ext uri="{BB962C8B-B14F-4D97-AF65-F5344CB8AC3E}">
        <p14:creationId xmlns:p14="http://schemas.microsoft.com/office/powerpoint/2010/main" val="363689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body" idx="13"/>
          </p:nvPr>
        </p:nvSpPr>
        <p:spPr>
          <a:prstGeom prst="line">
            <a:avLst/>
          </a:prstGeom>
        </p:spPr>
        <p:txBody>
          <a:bodyPr/>
          <a:lstStyle/>
          <a:p>
            <a:pPr>
              <a:defRPr sz="1200">
                <a:solidFill>
                  <a:srgbClr val="000000"/>
                </a:solidFill>
                <a:latin typeface="Helvetica"/>
                <a:ea typeface="Helvetica"/>
                <a:cs typeface="Helvetica"/>
                <a:sym typeface="Helvetica"/>
              </a:defRPr>
            </a:pPr>
            <a:endParaRPr/>
          </a:p>
        </p:txBody>
      </p:sp>
      <p:sp>
        <p:nvSpPr>
          <p:cNvPr id="163" name="Shape 163"/>
          <p:cNvSpPr>
            <a:spLocks noGrp="1"/>
          </p:cNvSpPr>
          <p:nvPr>
            <p:ph type="title"/>
          </p:nvPr>
        </p:nvSpPr>
        <p:spPr>
          <a:xfrm>
            <a:off x="1141413" y="609600"/>
            <a:ext cx="9905998" cy="296174"/>
          </a:xfrm>
          <a:prstGeom prst="rect">
            <a:avLst/>
          </a:prstGeom>
          <a:blipFill>
            <a:blip r:embed="rId2"/>
          </a:blipFill>
          <a:ln w="101600" cap="rnd"/>
        </p:spPr>
        <p:txBody>
          <a:bodyPr>
            <a:normAutofit fontScale="90000"/>
          </a:bodyPr>
          <a:lstStyle>
            <a:lvl1pPr algn="ctr">
              <a:spcBef>
                <a:spcPts val="0"/>
              </a:spcBef>
              <a:defRPr sz="3300" cap="none">
                <a:solidFill>
                  <a:srgbClr val="FFFFFF"/>
                </a:solidFill>
                <a:latin typeface="DIN Alternate"/>
                <a:ea typeface="DIN Alternate"/>
                <a:cs typeface="DIN Alternate"/>
                <a:sym typeface="DIN Alternate"/>
              </a:defRPr>
            </a:lvl1pPr>
          </a:lstStyle>
          <a:p>
            <a:r>
              <a:t>Social factors</a:t>
            </a:r>
          </a:p>
        </p:txBody>
      </p:sp>
      <p:sp>
        <p:nvSpPr>
          <p:cNvPr id="164" name="Shape 164"/>
          <p:cNvSpPr>
            <a:spLocks noGrp="1"/>
          </p:cNvSpPr>
          <p:nvPr>
            <p:ph type="body" idx="1"/>
          </p:nvPr>
        </p:nvSpPr>
        <p:spPr>
          <a:xfrm>
            <a:off x="802257" y="1308789"/>
            <a:ext cx="10245154" cy="4482411"/>
          </a:xfrm>
          <a:prstGeom prst="rect">
            <a:avLst/>
          </a:prstGeom>
        </p:spPr>
        <p:txBody>
          <a:bodyPr>
            <a:normAutofit/>
          </a:bodyPr>
          <a:lstStyle/>
          <a:p>
            <a:pPr marL="0" indent="0" defTabSz="324493">
              <a:spcBef>
                <a:spcPts val="984"/>
              </a:spcBef>
              <a:buSzTx/>
              <a:buNone/>
              <a:defRPr sz="2528"/>
            </a:pPr>
            <a:r>
              <a:rPr dirty="0"/>
              <a:t>1. Aging Population</a:t>
            </a:r>
          </a:p>
          <a:p>
            <a:pPr marL="0" indent="0" defTabSz="324493">
              <a:spcBef>
                <a:spcPts val="984"/>
              </a:spcBef>
              <a:buSzTx/>
              <a:buNone/>
              <a:defRPr sz="2528"/>
            </a:pPr>
            <a:r>
              <a:rPr dirty="0"/>
              <a:t>2. Changing family Structures</a:t>
            </a:r>
          </a:p>
          <a:p>
            <a:pPr marL="261005" indent="-261005" defTabSz="324493">
              <a:spcBef>
                <a:spcPts val="984"/>
              </a:spcBef>
              <a:defRPr sz="2528"/>
            </a:pPr>
            <a:r>
              <a:rPr dirty="0"/>
              <a:t>more divorce &amp; increase one-parent family (Western)</a:t>
            </a:r>
          </a:p>
          <a:p>
            <a:pPr marL="261005" indent="-261005" defTabSz="324493">
              <a:spcBef>
                <a:spcPts val="984"/>
              </a:spcBef>
              <a:defRPr sz="2528"/>
            </a:pPr>
            <a:r>
              <a:rPr dirty="0"/>
              <a:t>Particular requirement from a holiday : promotional &amp; product planning policies</a:t>
            </a:r>
          </a:p>
          <a:p>
            <a:pPr marL="0" indent="0" defTabSz="324493">
              <a:spcBef>
                <a:spcPts val="984"/>
              </a:spcBef>
              <a:buSzTx/>
              <a:buNone/>
              <a:defRPr sz="2528"/>
            </a:pPr>
            <a:endParaRPr dirty="0"/>
          </a:p>
        </p:txBody>
      </p:sp>
    </p:spTree>
    <p:extLst>
      <p:ext uri="{BB962C8B-B14F-4D97-AF65-F5344CB8AC3E}">
        <p14:creationId xmlns:p14="http://schemas.microsoft.com/office/powerpoint/2010/main" val="47927684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ext Placeholder 3"/>
          <p:cNvSpPr>
            <a:spLocks noGrp="1"/>
          </p:cNvSpPr>
          <p:nvPr>
            <p:ph type="body" idx="1"/>
          </p:nvPr>
        </p:nvSpPr>
        <p:spPr>
          <a:xfrm>
            <a:off x="672860" y="1345721"/>
            <a:ext cx="10374551" cy="4445479"/>
          </a:xfrm>
        </p:spPr>
        <p:txBody>
          <a:bodyPr>
            <a:noAutofit/>
          </a:bodyPr>
          <a:lstStyle/>
          <a:p>
            <a:pPr marL="0" indent="0" defTabSz="324493">
              <a:spcBef>
                <a:spcPts val="984"/>
              </a:spcBef>
              <a:buSzTx/>
              <a:buNone/>
              <a:defRPr sz="2528"/>
            </a:pPr>
            <a:r>
              <a:rPr lang="en-US" sz="2800" dirty="0" smtClean="0"/>
              <a:t> 3.Changing </a:t>
            </a:r>
            <a:r>
              <a:rPr lang="en-US" sz="2800" dirty="0"/>
              <a:t>tastes and fashion in Holidays</a:t>
            </a:r>
          </a:p>
          <a:p>
            <a:pPr marL="261005" indent="-261005" defTabSz="324493">
              <a:spcBef>
                <a:spcPts val="984"/>
              </a:spcBef>
              <a:defRPr sz="2528"/>
            </a:pPr>
            <a:r>
              <a:rPr lang="en-US" sz="2800" dirty="0"/>
              <a:t>air traveling</a:t>
            </a:r>
          </a:p>
          <a:p>
            <a:pPr marL="261005" indent="-261005" defTabSz="324493">
              <a:spcBef>
                <a:spcPts val="984"/>
              </a:spcBef>
              <a:defRPr sz="2528"/>
            </a:pPr>
            <a:r>
              <a:rPr lang="en-US" sz="2800" dirty="0"/>
              <a:t>increasing more holiday experience</a:t>
            </a:r>
          </a:p>
          <a:p>
            <a:pPr marL="0" indent="0" defTabSz="324493">
              <a:spcBef>
                <a:spcPts val="984"/>
              </a:spcBef>
              <a:buSzTx/>
              <a:buNone/>
              <a:defRPr sz="2528"/>
            </a:pPr>
            <a:endParaRPr lang="en-US" sz="2800" dirty="0" smtClean="0"/>
          </a:p>
          <a:p>
            <a:pPr marL="0" indent="0" defTabSz="324493">
              <a:spcBef>
                <a:spcPts val="984"/>
              </a:spcBef>
              <a:buSzTx/>
              <a:buNone/>
              <a:defRPr sz="2528"/>
            </a:pPr>
            <a:r>
              <a:rPr lang="en-US" sz="2800" dirty="0" smtClean="0"/>
              <a:t>4.Uncertain </a:t>
            </a:r>
            <a:r>
              <a:rPr lang="en-US" sz="2800" dirty="0"/>
              <a:t>, Deregulated labor Market</a:t>
            </a:r>
          </a:p>
          <a:p>
            <a:pPr marL="261005" indent="-261005" defTabSz="324493">
              <a:spcBef>
                <a:spcPts val="984"/>
              </a:spcBef>
              <a:defRPr sz="2528"/>
            </a:pPr>
            <a:r>
              <a:rPr lang="en-US" sz="2800" dirty="0"/>
              <a:t>More Self-employed more travel demand</a:t>
            </a:r>
          </a:p>
          <a:p>
            <a:pPr marL="261005" indent="-261005" defTabSz="324493">
              <a:spcBef>
                <a:spcPts val="984"/>
              </a:spcBef>
              <a:defRPr sz="2528"/>
            </a:pPr>
            <a:r>
              <a:rPr lang="en-US" sz="2800" dirty="0"/>
              <a:t>Computer power; increase leisure time through a shorter working week</a:t>
            </a:r>
          </a:p>
          <a:p>
            <a:pPr marL="0" indent="0" defTabSz="324493">
              <a:spcBef>
                <a:spcPts val="984"/>
              </a:spcBef>
              <a:buSzTx/>
              <a:buNone/>
              <a:defRPr sz="2528"/>
            </a:pPr>
            <a:r>
              <a:rPr lang="en-US" sz="2800" dirty="0"/>
              <a:t>5. More female business traveler</a:t>
            </a:r>
            <a:endParaRPr lang="en-US" sz="2800" dirty="0"/>
          </a:p>
        </p:txBody>
      </p:sp>
    </p:spTree>
    <p:extLst>
      <p:ext uri="{BB962C8B-B14F-4D97-AF65-F5344CB8AC3E}">
        <p14:creationId xmlns:p14="http://schemas.microsoft.com/office/powerpoint/2010/main" val="144362246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body" idx="13"/>
          </p:nvPr>
        </p:nvSpPr>
        <p:spPr>
          <a:prstGeom prst="line">
            <a:avLst/>
          </a:prstGeom>
        </p:spPr>
        <p:txBody>
          <a:bodyPr/>
          <a:lstStyle/>
          <a:p>
            <a:pPr>
              <a:defRPr sz="1200">
                <a:solidFill>
                  <a:srgbClr val="000000"/>
                </a:solidFill>
                <a:latin typeface="Helvetica"/>
                <a:ea typeface="Helvetica"/>
                <a:cs typeface="Helvetica"/>
                <a:sym typeface="Helvetica"/>
              </a:defRPr>
            </a:pPr>
            <a:endParaRPr/>
          </a:p>
        </p:txBody>
      </p:sp>
      <p:sp>
        <p:nvSpPr>
          <p:cNvPr id="167" name="Shape 167"/>
          <p:cNvSpPr>
            <a:spLocks noGrp="1"/>
          </p:cNvSpPr>
          <p:nvPr>
            <p:ph type="title"/>
          </p:nvPr>
        </p:nvSpPr>
        <p:spPr>
          <a:xfrm>
            <a:off x="1141413" y="238663"/>
            <a:ext cx="9905998" cy="675737"/>
          </a:xfrm>
          <a:prstGeom prst="rect">
            <a:avLst/>
          </a:prstGeom>
          <a:blipFill>
            <a:blip r:embed="rId2"/>
          </a:blipFill>
          <a:ln w="9525">
            <a:round/>
          </a:ln>
        </p:spPr>
        <p:txBody>
          <a:bodyPr/>
          <a:lstStyle>
            <a:lvl1pPr algn="ctr">
              <a:spcBef>
                <a:spcPts val="0"/>
              </a:spcBef>
              <a:defRPr sz="3300" cap="none">
                <a:solidFill>
                  <a:srgbClr val="FFFFFF"/>
                </a:solidFill>
                <a:latin typeface="DIN Alternate"/>
                <a:ea typeface="DIN Alternate"/>
                <a:cs typeface="DIN Alternate"/>
                <a:sym typeface="DIN Alternate"/>
              </a:defRPr>
            </a:lvl1pPr>
          </a:lstStyle>
          <a:p>
            <a:r>
              <a:t>Technological factors</a:t>
            </a:r>
          </a:p>
        </p:txBody>
      </p:sp>
      <p:sp>
        <p:nvSpPr>
          <p:cNvPr id="168" name="Shape 168"/>
          <p:cNvSpPr>
            <a:spLocks noGrp="1"/>
          </p:cNvSpPr>
          <p:nvPr>
            <p:ph type="body" idx="1"/>
          </p:nvPr>
        </p:nvSpPr>
        <p:spPr>
          <a:xfrm>
            <a:off x="897147" y="1613141"/>
            <a:ext cx="10150264" cy="4178060"/>
          </a:xfrm>
          <a:prstGeom prst="rect">
            <a:avLst/>
          </a:prstGeom>
        </p:spPr>
        <p:txBody>
          <a:bodyPr>
            <a:normAutofit fontScale="70000" lnSpcReduction="20000"/>
          </a:bodyPr>
          <a:lstStyle/>
          <a:p>
            <a:pPr marL="0" indent="0" defTabSz="381998">
              <a:spcBef>
                <a:spcPts val="1125"/>
              </a:spcBef>
              <a:buSzTx/>
              <a:buNone/>
              <a:defRPr sz="2976"/>
            </a:pPr>
            <a:r>
              <a:rPr dirty="0"/>
              <a:t>1. VDO Conferencing</a:t>
            </a:r>
          </a:p>
          <a:p>
            <a:pPr marL="307259" indent="-307259" defTabSz="381998">
              <a:spcBef>
                <a:spcPts val="1125"/>
              </a:spcBef>
              <a:defRPr sz="2976"/>
            </a:pPr>
            <a:r>
              <a:rPr dirty="0"/>
              <a:t>decline in demand for traveling</a:t>
            </a:r>
          </a:p>
          <a:p>
            <a:pPr marL="0" indent="0" defTabSz="381998">
              <a:spcBef>
                <a:spcPts val="1125"/>
              </a:spcBef>
              <a:buSzTx/>
              <a:buNone/>
              <a:defRPr sz="2976"/>
            </a:pPr>
            <a:r>
              <a:rPr dirty="0"/>
              <a:t>2. The internet</a:t>
            </a:r>
          </a:p>
          <a:p>
            <a:pPr marL="307259" indent="-307259" defTabSz="381998">
              <a:spcBef>
                <a:spcPts val="1125"/>
              </a:spcBef>
              <a:defRPr sz="2976"/>
            </a:pPr>
            <a:r>
              <a:rPr dirty="0"/>
              <a:t>Can increase FFP</a:t>
            </a:r>
          </a:p>
          <a:p>
            <a:pPr marL="307259" indent="-307259" defTabSz="381998">
              <a:spcBef>
                <a:spcPts val="1125"/>
              </a:spcBef>
              <a:defRPr sz="2976"/>
            </a:pPr>
            <a:r>
              <a:rPr dirty="0"/>
              <a:t>concern about commission paying to travel agents</a:t>
            </a:r>
          </a:p>
          <a:p>
            <a:pPr marL="307259" indent="-307259" defTabSz="381998">
              <a:spcBef>
                <a:spcPts val="1125"/>
              </a:spcBef>
              <a:defRPr sz="2976"/>
            </a:pPr>
            <a:r>
              <a:rPr dirty="0"/>
              <a:t>Booking fee charged by GDS companies</a:t>
            </a:r>
          </a:p>
          <a:p>
            <a:pPr marL="0" indent="0" defTabSz="381998">
              <a:spcBef>
                <a:spcPts val="1125"/>
              </a:spcBef>
              <a:buSzTx/>
              <a:buNone/>
              <a:defRPr sz="2976"/>
            </a:pPr>
            <a:r>
              <a:rPr dirty="0"/>
              <a:t>3. Surface transport investment</a:t>
            </a:r>
          </a:p>
          <a:p>
            <a:pPr marL="307259" indent="-307259" defTabSz="381998">
              <a:spcBef>
                <a:spcPts val="1125"/>
              </a:spcBef>
              <a:defRPr sz="2976"/>
            </a:pPr>
            <a:r>
              <a:rPr dirty="0"/>
              <a:t>Railway </a:t>
            </a:r>
          </a:p>
          <a:p>
            <a:pPr marL="307259" indent="-307259" defTabSz="381998">
              <a:spcBef>
                <a:spcPts val="1125"/>
              </a:spcBef>
              <a:defRPr sz="2976"/>
            </a:pPr>
            <a:r>
              <a:rPr dirty="0"/>
              <a:t>High speed rail link; Beijing to Shanghai</a:t>
            </a:r>
          </a:p>
        </p:txBody>
      </p:sp>
    </p:spTree>
    <p:extLst>
      <p:ext uri="{BB962C8B-B14F-4D97-AF65-F5344CB8AC3E}">
        <p14:creationId xmlns:p14="http://schemas.microsoft.com/office/powerpoint/2010/main" val="9894614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body" idx="13"/>
          </p:nvPr>
        </p:nvSpPr>
        <p:spPr>
          <a:prstGeom prst="line">
            <a:avLst/>
          </a:prstGeom>
        </p:spPr>
        <p:txBody>
          <a:bodyPr/>
          <a:lstStyle/>
          <a:p>
            <a:pPr>
              <a:defRPr sz="1200">
                <a:solidFill>
                  <a:srgbClr val="000000"/>
                </a:solidFill>
                <a:latin typeface="Helvetica"/>
                <a:ea typeface="Helvetica"/>
                <a:cs typeface="Helvetica"/>
                <a:sym typeface="Helvetica"/>
              </a:defRPr>
            </a:pPr>
            <a:endParaRPr/>
          </a:p>
        </p:txBody>
      </p:sp>
      <p:sp>
        <p:nvSpPr>
          <p:cNvPr id="171" name="Shape 171"/>
          <p:cNvSpPr>
            <a:spLocks noGrp="1"/>
          </p:cNvSpPr>
          <p:nvPr>
            <p:ph type="title"/>
          </p:nvPr>
        </p:nvSpPr>
        <p:spPr>
          <a:xfrm>
            <a:off x="1141413" y="428445"/>
            <a:ext cx="9905998" cy="497681"/>
          </a:xfrm>
          <a:prstGeom prst="rect">
            <a:avLst/>
          </a:prstGeom>
          <a:blipFill>
            <a:blip r:embed="rId2"/>
          </a:blipFill>
          <a:ln w="101600" cap="rnd"/>
        </p:spPr>
        <p:txBody>
          <a:bodyPr>
            <a:normAutofit fontScale="90000"/>
          </a:bodyPr>
          <a:lstStyle>
            <a:lvl1pPr algn="ctr">
              <a:spcBef>
                <a:spcPts val="0"/>
              </a:spcBef>
              <a:defRPr sz="3200" cap="none">
                <a:solidFill>
                  <a:srgbClr val="FFFFFF"/>
                </a:solidFill>
                <a:latin typeface="DIN Alternate"/>
                <a:ea typeface="DIN Alternate"/>
                <a:cs typeface="DIN Alternate"/>
                <a:sym typeface="DIN Alternate"/>
              </a:defRPr>
            </a:lvl1pPr>
          </a:lstStyle>
          <a:p>
            <a:r>
              <a:t>Environmental Factors</a:t>
            </a:r>
          </a:p>
        </p:txBody>
      </p:sp>
      <p:sp>
        <p:nvSpPr>
          <p:cNvPr id="172" name="Shape 172"/>
          <p:cNvSpPr>
            <a:spLocks noGrp="1"/>
          </p:cNvSpPr>
          <p:nvPr>
            <p:ph type="body" idx="1"/>
          </p:nvPr>
        </p:nvSpPr>
        <p:spPr>
          <a:xfrm>
            <a:off x="888522" y="1107281"/>
            <a:ext cx="10158890" cy="4683919"/>
          </a:xfrm>
          <a:prstGeom prst="rect">
            <a:avLst/>
          </a:prstGeom>
        </p:spPr>
        <p:txBody>
          <a:bodyPr>
            <a:normAutofit/>
          </a:bodyPr>
          <a:lstStyle/>
          <a:p>
            <a:pPr marL="0" indent="0">
              <a:buSzTx/>
              <a:buNone/>
            </a:pPr>
            <a:r>
              <a:rPr sz="2800" dirty="0"/>
              <a:t>1. Climate change &amp; Global warming</a:t>
            </a:r>
          </a:p>
          <a:p>
            <a:r>
              <a:rPr sz="2800" dirty="0"/>
              <a:t>Some airlines have public relations about this </a:t>
            </a:r>
          </a:p>
          <a:p>
            <a:r>
              <a:rPr sz="2800" dirty="0"/>
              <a:t>Technological developments will increase fuel efficiency of the A/C</a:t>
            </a:r>
          </a:p>
          <a:p>
            <a:r>
              <a:rPr sz="2800" dirty="0"/>
              <a:t>Carbon credit trading initiative</a:t>
            </a:r>
          </a:p>
          <a:p>
            <a:pPr marL="0" indent="0">
              <a:buSzTx/>
              <a:buNone/>
            </a:pPr>
            <a:r>
              <a:rPr sz="2800" dirty="0"/>
              <a:t>2. Shortage of infrastructure capacity</a:t>
            </a:r>
          </a:p>
          <a:p>
            <a:pPr marL="0" indent="0">
              <a:buSzTx/>
              <a:buNone/>
            </a:pPr>
            <a:r>
              <a:rPr sz="2800" dirty="0"/>
              <a:t>3.Tourism Saturation</a:t>
            </a:r>
          </a:p>
          <a:p>
            <a:r>
              <a:rPr sz="2800" dirty="0"/>
              <a:t>Over exploitation of a tourism area</a:t>
            </a:r>
          </a:p>
        </p:txBody>
      </p:sp>
    </p:spTree>
    <p:extLst>
      <p:ext uri="{BB962C8B-B14F-4D97-AF65-F5344CB8AC3E}">
        <p14:creationId xmlns:p14="http://schemas.microsoft.com/office/powerpoint/2010/main" val="98261709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body" idx="13"/>
          </p:nvPr>
        </p:nvSpPr>
        <p:spPr>
          <a:prstGeom prst="line">
            <a:avLst/>
          </a:prstGeom>
        </p:spPr>
        <p:txBody>
          <a:bodyPr/>
          <a:lstStyle/>
          <a:p>
            <a:pPr>
              <a:defRPr sz="1200">
                <a:solidFill>
                  <a:srgbClr val="000000"/>
                </a:solidFill>
                <a:latin typeface="Helvetica"/>
                <a:ea typeface="Helvetica"/>
                <a:cs typeface="Helvetica"/>
                <a:sym typeface="Helvetica"/>
              </a:defRPr>
            </a:pPr>
            <a:endParaRPr dirty="0"/>
          </a:p>
        </p:txBody>
      </p:sp>
      <p:sp>
        <p:nvSpPr>
          <p:cNvPr id="145" name="Shape 145"/>
          <p:cNvSpPr>
            <a:spLocks noGrp="1"/>
          </p:cNvSpPr>
          <p:nvPr>
            <p:ph type="title"/>
          </p:nvPr>
        </p:nvSpPr>
        <p:spPr>
          <a:xfrm>
            <a:off x="1126886" y="143774"/>
            <a:ext cx="9905998" cy="882770"/>
          </a:xfrm>
          <a:prstGeom prst="rect">
            <a:avLst/>
          </a:prstGeom>
        </p:spPr>
        <p:txBody>
          <a:bodyPr>
            <a:normAutofit/>
          </a:bodyPr>
          <a:lstStyle>
            <a:lvl1pPr defTabSz="543305">
              <a:spcBef>
                <a:spcPts val="2100"/>
              </a:spcBef>
              <a:defRPr sz="4836"/>
            </a:lvl1pPr>
          </a:lstStyle>
          <a:p>
            <a:r>
              <a:rPr sz="3200" b="1"/>
              <a:t>peste analysis</a:t>
            </a:r>
          </a:p>
        </p:txBody>
      </p:sp>
      <p:sp>
        <p:nvSpPr>
          <p:cNvPr id="146" name="Shape 146"/>
          <p:cNvSpPr>
            <a:spLocks noGrp="1"/>
          </p:cNvSpPr>
          <p:nvPr>
            <p:ph type="body" idx="1"/>
          </p:nvPr>
        </p:nvSpPr>
        <p:spPr>
          <a:xfrm>
            <a:off x="1126886" y="1518249"/>
            <a:ext cx="9920525" cy="4272951"/>
          </a:xfrm>
          <a:prstGeom prst="rect">
            <a:avLst/>
          </a:prstGeom>
        </p:spPr>
        <p:txBody>
          <a:bodyPr>
            <a:noAutofit/>
          </a:bodyPr>
          <a:lstStyle/>
          <a:p>
            <a:r>
              <a:rPr sz="2800"/>
              <a:t>A powerful model in Airline industry</a:t>
            </a:r>
          </a:p>
          <a:p>
            <a:r>
              <a:rPr sz="2800" dirty="0"/>
              <a:t>Airline cannot develop marketing policies independently of political decisions. The world economy will have a substantial impact the marketing policies. Social issues related to demographic trends will be significant. Technology provides both opportunity and difficult challenges. Problem associated with environment may threaten the airline future.</a:t>
            </a:r>
          </a:p>
        </p:txBody>
      </p:sp>
    </p:spTree>
    <p:extLst>
      <p:ext uri="{BB962C8B-B14F-4D97-AF65-F5344CB8AC3E}">
        <p14:creationId xmlns:p14="http://schemas.microsoft.com/office/powerpoint/2010/main" val="2755320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5658" y="215661"/>
            <a:ext cx="10648463" cy="6529718"/>
          </a:xfrm>
          <a:prstGeom prst="rect">
            <a:avLst/>
          </a:prstGeom>
        </p:spPr>
      </p:pic>
      <p:pic>
        <p:nvPicPr>
          <p:cNvPr id="5" name="Content Placeholder 3"/>
          <p:cNvPicPr>
            <a:picLocks noChangeAspect="1"/>
          </p:cNvPicPr>
          <p:nvPr/>
        </p:nvPicPr>
        <p:blipFill>
          <a:blip r:embed="rId2"/>
          <a:stretch>
            <a:fillRect/>
          </a:stretch>
        </p:blipFill>
        <p:spPr>
          <a:xfrm>
            <a:off x="727522" y="215661"/>
            <a:ext cx="10676599" cy="6546971"/>
          </a:xfrm>
          <a:prstGeom prst="rect">
            <a:avLst/>
          </a:prstGeom>
        </p:spPr>
      </p:pic>
    </p:spTree>
    <p:extLst>
      <p:ext uri="{BB962C8B-B14F-4D97-AF65-F5344CB8AC3E}">
        <p14:creationId xmlns:p14="http://schemas.microsoft.com/office/powerpoint/2010/main" val="72042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02257" y="950100"/>
            <a:ext cx="10860656" cy="5062511"/>
          </a:xfrm>
          <a:prstGeom prst="rect">
            <a:avLst/>
          </a:prstGeom>
        </p:spPr>
      </p:pic>
      <p:sp>
        <p:nvSpPr>
          <p:cNvPr id="5" name="TextBox 4"/>
          <p:cNvSpPr txBox="1"/>
          <p:nvPr/>
        </p:nvSpPr>
        <p:spPr>
          <a:xfrm>
            <a:off x="1207699" y="284671"/>
            <a:ext cx="2492990" cy="369332"/>
          </a:xfrm>
          <a:prstGeom prst="rect">
            <a:avLst/>
          </a:prstGeom>
          <a:noFill/>
        </p:spPr>
        <p:txBody>
          <a:bodyPr wrap="none" rtlCol="0">
            <a:spAutoFit/>
          </a:bodyPr>
          <a:lstStyle/>
          <a:p>
            <a:r>
              <a:rPr lang="en-US" dirty="0" smtClean="0"/>
              <a:t>AVIATION  INDUSTRY </a:t>
            </a:r>
            <a:endParaRPr lang="en-US" dirty="0"/>
          </a:p>
        </p:txBody>
      </p:sp>
    </p:spTree>
    <p:extLst>
      <p:ext uri="{BB962C8B-B14F-4D97-AF65-F5344CB8AC3E}">
        <p14:creationId xmlns:p14="http://schemas.microsoft.com/office/powerpoint/2010/main" val="94941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3683" y="517585"/>
            <a:ext cx="11611155" cy="4832092"/>
          </a:xfrm>
          <a:prstGeom prst="rect">
            <a:avLst/>
          </a:prstGeom>
        </p:spPr>
        <p:txBody>
          <a:bodyPr wrap="square">
            <a:spAutoFit/>
          </a:bodyPr>
          <a:lstStyle/>
          <a:p>
            <a:pPr fontAlgn="base"/>
            <a:r>
              <a:rPr lang="en-US" sz="2800" b="1" dirty="0">
                <a:solidFill>
                  <a:srgbClr val="FF0000"/>
                </a:solidFill>
              </a:rPr>
              <a:t>Political</a:t>
            </a:r>
            <a:r>
              <a:rPr lang="en-US" sz="2800" b="1" dirty="0"/>
              <a:t>: 2016 was a turbulent year in the political world which created much uncertainty, the exit of the United Kingdom from the European Union and the election of Donald Trump were both charged, populist and protectionist movements which may result in a decrease in global trade which would negatively impact airlines</a:t>
            </a:r>
            <a:r>
              <a:rPr lang="en-US" sz="2800" b="1" dirty="0" smtClean="0"/>
              <a:t>.</a:t>
            </a:r>
          </a:p>
          <a:p>
            <a:pPr fontAlgn="base"/>
            <a:endParaRPr lang="en-US" sz="2800" b="1" dirty="0"/>
          </a:p>
          <a:p>
            <a:pPr fontAlgn="base"/>
            <a:r>
              <a:rPr lang="en-US" sz="2800" b="1" dirty="0">
                <a:solidFill>
                  <a:srgbClr val="FF0000"/>
                </a:solidFill>
              </a:rPr>
              <a:t>Economic</a:t>
            </a:r>
            <a:r>
              <a:rPr lang="en-US" sz="2800" b="1" dirty="0"/>
              <a:t>: 2016 also saw many countries such as Ireland moving towards fuller employment which allows for increased disposable income, similarly the price of crude oil continued to rise which in turn rises airfares</a:t>
            </a:r>
            <a:r>
              <a:rPr lang="en-US" sz="2800" b="1" dirty="0" smtClean="0"/>
              <a:t>.</a:t>
            </a:r>
            <a:endParaRPr lang="en-US" sz="2800" b="1" dirty="0"/>
          </a:p>
        </p:txBody>
      </p:sp>
    </p:spTree>
    <p:extLst>
      <p:ext uri="{BB962C8B-B14F-4D97-AF65-F5344CB8AC3E}">
        <p14:creationId xmlns:p14="http://schemas.microsoft.com/office/powerpoint/2010/main" val="66177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64" y="655607"/>
            <a:ext cx="12105736" cy="5437517"/>
          </a:xfrm>
        </p:spPr>
        <p:txBody>
          <a:bodyPr>
            <a:noAutofit/>
          </a:bodyPr>
          <a:lstStyle/>
          <a:p>
            <a:pPr fontAlgn="base"/>
            <a:r>
              <a:rPr lang="en-US" sz="2800" b="1" dirty="0">
                <a:solidFill>
                  <a:srgbClr val="FF0000"/>
                </a:solidFill>
              </a:rPr>
              <a:t>Social</a:t>
            </a:r>
            <a:r>
              <a:rPr lang="en-US" sz="2800" b="1" dirty="0"/>
              <a:t>: Many countries in Europe and the west have an aging population and are living for longer, signifying a change in demographics.  With more people over retirement age having an increased income and more available time, it is likely that the over 65’s will be facilitating growth within the industry.</a:t>
            </a:r>
          </a:p>
          <a:p>
            <a:pPr fontAlgn="base"/>
            <a:r>
              <a:rPr lang="en-US" sz="2800" b="1" dirty="0" smtClean="0">
                <a:solidFill>
                  <a:srgbClr val="FF0000"/>
                </a:solidFill>
              </a:rPr>
              <a:t>Technological</a:t>
            </a:r>
            <a:r>
              <a:rPr lang="en-US" sz="2800" b="1" dirty="0"/>
              <a:t>: Refinements within technology are increasing efficiency at airports and reducing overall travel time, which is important as many </a:t>
            </a:r>
            <a:r>
              <a:rPr lang="en-US" sz="2800" b="1" dirty="0" err="1"/>
              <a:t>travellers</a:t>
            </a:r>
            <a:r>
              <a:rPr lang="en-US" sz="2800" b="1" dirty="0"/>
              <a:t> find airports an inconvenience.  Similarly, flight bookings can be made via smartphone and within minutes allowing for a seamless customer journey experience.</a:t>
            </a:r>
          </a:p>
          <a:p>
            <a:pPr fontAlgn="base"/>
            <a:r>
              <a:rPr lang="en-US" sz="2800" b="1" dirty="0"/>
              <a:t>On the other hand, improvements and the increasing availability of platforms that allow for  videoconferencing has allowed some companies to keep their staff on the ground, employing videoconferencing as a cheaper alternative</a:t>
            </a:r>
          </a:p>
        </p:txBody>
      </p:sp>
    </p:spTree>
    <p:extLst>
      <p:ext uri="{BB962C8B-B14F-4D97-AF65-F5344CB8AC3E}">
        <p14:creationId xmlns:p14="http://schemas.microsoft.com/office/powerpoint/2010/main" val="1364145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574" y="534838"/>
            <a:ext cx="10598837" cy="5256363"/>
          </a:xfrm>
        </p:spPr>
        <p:txBody>
          <a:bodyPr>
            <a:normAutofit fontScale="92500"/>
          </a:bodyPr>
          <a:lstStyle/>
          <a:p>
            <a:pPr fontAlgn="base"/>
            <a:r>
              <a:rPr lang="en-US" sz="2800" b="1" dirty="0">
                <a:solidFill>
                  <a:srgbClr val="FF0000"/>
                </a:solidFill>
                <a:effectLst/>
              </a:rPr>
              <a:t>Environmental</a:t>
            </a:r>
            <a:r>
              <a:rPr lang="en-US" sz="2800" b="1" dirty="0">
                <a:effectLst/>
              </a:rPr>
              <a:t>: As climate change enters the social consciousness passengers and companies are becoming increasingly active in attempting to reduce their carbon footprint.  The industry has responded to this by investing in Research &amp; Development to encourage the production of fuel efficient aircraft</a:t>
            </a:r>
          </a:p>
          <a:p>
            <a:pPr fontAlgn="base"/>
            <a:r>
              <a:rPr lang="en-US" sz="2800" b="1" dirty="0">
                <a:effectLst/>
              </a:rPr>
              <a:t/>
            </a:r>
            <a:br>
              <a:rPr lang="en-US" sz="2800" b="1" dirty="0">
                <a:effectLst/>
              </a:rPr>
            </a:br>
            <a:r>
              <a:rPr lang="en-US" sz="2800" b="1" dirty="0">
                <a:solidFill>
                  <a:srgbClr val="FF0000"/>
                </a:solidFill>
                <a:effectLst/>
              </a:rPr>
              <a:t>Legal</a:t>
            </a:r>
            <a:r>
              <a:rPr lang="en-US" sz="2800" b="1" dirty="0">
                <a:effectLst/>
              </a:rPr>
              <a:t>: Airlines exist in a highly regulated market, where customer safety is paramount therefore there exists much legality which poses a massive issue in terms of barriers to entry.</a:t>
            </a:r>
          </a:p>
          <a:p>
            <a:r>
              <a:rPr lang="en-US" sz="2800" b="1" dirty="0"/>
              <a:t/>
            </a:r>
            <a:br>
              <a:rPr lang="en-US" sz="2800" b="1" dirty="0"/>
            </a:br>
            <a:endParaRPr lang="en-US" sz="2800" b="1" dirty="0"/>
          </a:p>
        </p:txBody>
      </p:sp>
    </p:spTree>
    <p:extLst>
      <p:ext uri="{BB962C8B-B14F-4D97-AF65-F5344CB8AC3E}">
        <p14:creationId xmlns:p14="http://schemas.microsoft.com/office/powerpoint/2010/main" val="1513616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3234</TotalTime>
  <Words>1749</Words>
  <Application>Microsoft Macintosh PowerPoint</Application>
  <PresentationFormat>Widescreen</PresentationFormat>
  <Paragraphs>123</Paragraphs>
  <Slides>33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Century Gothic</vt:lpstr>
      <vt:lpstr>DIN Alternate</vt:lpstr>
      <vt:lpstr>Helvetica</vt:lpstr>
      <vt:lpstr>Arial</vt:lpstr>
      <vt:lpstr>Mesh</vt:lpstr>
      <vt:lpstr>UNIT 3</vt:lpstr>
      <vt:lpstr>PowerPoint Presentation</vt:lpstr>
      <vt:lpstr>PowerPoint Presentation</vt:lpstr>
      <vt:lpstr>peste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Political factors</vt:lpstr>
      <vt:lpstr>PowerPoint Presentation</vt:lpstr>
      <vt:lpstr>PowerPoint Presentation</vt:lpstr>
      <vt:lpstr>PowerPoint Presentation</vt:lpstr>
      <vt:lpstr>PowerPoint Presentation</vt:lpstr>
      <vt:lpstr>PowerPoint Presentation</vt:lpstr>
      <vt:lpstr>PowerPoint Presentation</vt:lpstr>
      <vt:lpstr>Social factors</vt:lpstr>
      <vt:lpstr>PowerPoint Presentation</vt:lpstr>
      <vt:lpstr>Technological factors</vt:lpstr>
      <vt:lpstr>Environmental Factors</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dc:title>
  <dc:creator>nok korawin</dc:creator>
  <cp:lastModifiedBy>nok korawin</cp:lastModifiedBy>
  <cp:revision>9</cp:revision>
  <dcterms:created xsi:type="dcterms:W3CDTF">2021-08-26T13:00:42Z</dcterms:created>
  <dcterms:modified xsi:type="dcterms:W3CDTF">2021-08-30T03:27:42Z</dcterms:modified>
</cp:coreProperties>
</file>