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sldIdLst>
    <p:sldId id="256" r:id="rId2"/>
    <p:sldId id="341" r:id="rId3"/>
    <p:sldId id="344" r:id="rId4"/>
    <p:sldId id="346" r:id="rId5"/>
    <p:sldId id="259" r:id="rId6"/>
    <p:sldId id="342" r:id="rId7"/>
    <p:sldId id="338" r:id="rId8"/>
    <p:sldId id="339" r:id="rId9"/>
    <p:sldId id="350" r:id="rId10"/>
    <p:sldId id="349" r:id="rId11"/>
    <p:sldId id="329" r:id="rId12"/>
    <p:sldId id="332" r:id="rId13"/>
    <p:sldId id="264" r:id="rId14"/>
    <p:sldId id="314" r:id="rId15"/>
    <p:sldId id="265" r:id="rId16"/>
    <p:sldId id="330" r:id="rId17"/>
    <p:sldId id="286" r:id="rId18"/>
    <p:sldId id="303" r:id="rId19"/>
    <p:sldId id="304" r:id="rId20"/>
    <p:sldId id="266" r:id="rId21"/>
    <p:sldId id="336" r:id="rId22"/>
    <p:sldId id="354" r:id="rId23"/>
    <p:sldId id="337" r:id="rId24"/>
    <p:sldId id="352" r:id="rId25"/>
    <p:sldId id="353" r:id="rId26"/>
    <p:sldId id="284" r:id="rId27"/>
    <p:sldId id="279" r:id="rId28"/>
    <p:sldId id="315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8"/>
    <p:restoredTop sz="94088"/>
  </p:normalViewPr>
  <p:slideViewPr>
    <p:cSldViewPr>
      <p:cViewPr>
        <p:scale>
          <a:sx n="100" d="100"/>
          <a:sy n="100" d="100"/>
        </p:scale>
        <p:origin x="2016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943BF-95DB-FE4C-BA09-4FD69860E45A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3AB12-C71C-344F-B2DF-551856F1D033}">
      <dgm:prSet phldrT="[Text]"/>
      <dgm:spPr/>
      <dgm:t>
        <a:bodyPr/>
        <a:lstStyle/>
        <a:p>
          <a:r>
            <a:rPr lang="en-US" dirty="0" smtClean="0"/>
            <a:t>DCS</a:t>
          </a:r>
          <a:endParaRPr lang="en-US" dirty="0"/>
        </a:p>
      </dgm:t>
    </dgm:pt>
    <dgm:pt modelId="{52C85CDA-8C27-8440-ADF8-9BBDFB3861D1}" type="parTrans" cxnId="{4A2E0CBE-1F1D-AE4C-936B-754DE0D1983A}">
      <dgm:prSet/>
      <dgm:spPr/>
      <dgm:t>
        <a:bodyPr/>
        <a:lstStyle/>
        <a:p>
          <a:endParaRPr lang="en-US"/>
        </a:p>
      </dgm:t>
    </dgm:pt>
    <dgm:pt modelId="{20004D85-D44C-4144-BE6E-CBA982821D6A}" type="sibTrans" cxnId="{4A2E0CBE-1F1D-AE4C-936B-754DE0D1983A}">
      <dgm:prSet/>
      <dgm:spPr/>
      <dgm:t>
        <a:bodyPr/>
        <a:lstStyle/>
        <a:p>
          <a:endParaRPr lang="en-US"/>
        </a:p>
      </dgm:t>
    </dgm:pt>
    <dgm:pt modelId="{3292FB91-A4C8-6049-84F4-686C30A99AD1}">
      <dgm:prSet phldrT="[Text]"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Check-in</a:t>
          </a:r>
          <a:endParaRPr lang="en-US" sz="2400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AB857057-2477-3F4C-BB8D-B6E6F6105DD6}" type="parTrans" cxnId="{A08786E3-F660-AC47-9912-191617444EA1}">
      <dgm:prSet/>
      <dgm:spPr/>
      <dgm:t>
        <a:bodyPr/>
        <a:lstStyle/>
        <a:p>
          <a:endParaRPr lang="en-US"/>
        </a:p>
      </dgm:t>
    </dgm:pt>
    <dgm:pt modelId="{E06E09DE-B793-5E46-8946-4331448E73A0}" type="sibTrans" cxnId="{A08786E3-F660-AC47-9912-191617444EA1}">
      <dgm:prSet/>
      <dgm:spPr/>
      <dgm:t>
        <a:bodyPr/>
        <a:lstStyle/>
        <a:p>
          <a:endParaRPr lang="en-US"/>
        </a:p>
      </dgm:t>
    </dgm:pt>
    <dgm:pt modelId="{EA00DDC2-B684-5E41-ABB7-26CAF7399A9D}">
      <dgm:prSet phldrT="[Text]"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Baggage reconciliation</a:t>
          </a:r>
          <a:endParaRPr lang="en-US" sz="2400" dirty="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F4A4942C-26C4-EE44-A5F9-8BBE49B6374D}" type="parTrans" cxnId="{BBC98B2B-2717-944B-BD1C-CA89CA2361C7}">
      <dgm:prSet/>
      <dgm:spPr/>
      <dgm:t>
        <a:bodyPr/>
        <a:lstStyle/>
        <a:p>
          <a:endParaRPr lang="en-US"/>
        </a:p>
      </dgm:t>
    </dgm:pt>
    <dgm:pt modelId="{B0FEB0BA-A0FE-4545-9CEA-E4C01ADD009D}" type="sibTrans" cxnId="{BBC98B2B-2717-944B-BD1C-CA89CA2361C7}">
      <dgm:prSet/>
      <dgm:spPr/>
      <dgm:t>
        <a:bodyPr/>
        <a:lstStyle/>
        <a:p>
          <a:endParaRPr lang="en-US"/>
        </a:p>
      </dgm:t>
    </dgm:pt>
    <dgm:pt modelId="{23513558-8E03-7347-B0A5-CBCF522AEC7A}">
      <dgm:prSet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Boarding</a:t>
          </a:r>
        </a:p>
      </dgm:t>
    </dgm:pt>
    <dgm:pt modelId="{2417B3BB-E8EE-E841-A9F3-ACA78CC26B3C}" type="parTrans" cxnId="{72B2177A-E840-264E-8CB2-65B325316226}">
      <dgm:prSet/>
      <dgm:spPr/>
      <dgm:t>
        <a:bodyPr/>
        <a:lstStyle/>
        <a:p>
          <a:endParaRPr lang="en-US"/>
        </a:p>
      </dgm:t>
    </dgm:pt>
    <dgm:pt modelId="{14519845-850A-BC4F-BCDC-D4D95AB26FC9}" type="sibTrans" cxnId="{72B2177A-E840-264E-8CB2-65B325316226}">
      <dgm:prSet/>
      <dgm:spPr/>
      <dgm:t>
        <a:bodyPr/>
        <a:lstStyle/>
        <a:p>
          <a:endParaRPr lang="en-US"/>
        </a:p>
      </dgm:t>
    </dgm:pt>
    <dgm:pt modelId="{BEC114A1-0DF5-A64F-BB88-9B5666C47201}">
      <dgm:prSet custT="1"/>
      <dgm:spPr/>
      <dgm:t>
        <a:bodyPr/>
        <a:lstStyle/>
        <a:p>
          <a:r>
            <a:rPr lang="en-US" sz="2400" dirty="0" smtClean="0">
              <a:latin typeface="Arial Rounded MT Bold" charset="0"/>
              <a:ea typeface="Arial Rounded MT Bold" charset="0"/>
              <a:cs typeface="Arial Rounded MT Bold" charset="0"/>
            </a:rPr>
            <a:t>Weight and balances</a:t>
          </a:r>
        </a:p>
      </dgm:t>
    </dgm:pt>
    <dgm:pt modelId="{EDC9F1B9-90C5-E64B-9DA5-72084C15455A}" type="parTrans" cxnId="{D24C2E55-8687-7A45-A097-E429DCBE428C}">
      <dgm:prSet/>
      <dgm:spPr/>
      <dgm:t>
        <a:bodyPr/>
        <a:lstStyle/>
        <a:p>
          <a:endParaRPr lang="en-US"/>
        </a:p>
      </dgm:t>
    </dgm:pt>
    <dgm:pt modelId="{21254744-39F0-FB40-90AA-021A225CC65C}" type="sibTrans" cxnId="{D24C2E55-8687-7A45-A097-E429DCBE428C}">
      <dgm:prSet/>
      <dgm:spPr/>
      <dgm:t>
        <a:bodyPr/>
        <a:lstStyle/>
        <a:p>
          <a:endParaRPr lang="en-US"/>
        </a:p>
      </dgm:t>
    </dgm:pt>
    <dgm:pt modelId="{8FC3F6EA-CCD2-124F-A70A-3C4C09EDCB5E}" type="pres">
      <dgm:prSet presAssocID="{ADD943BF-95DB-FE4C-BA09-4FD69860E4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7ABDF-02E5-A246-9288-1B9231D1D6CB}" type="pres">
      <dgm:prSet presAssocID="{0F03AB12-C71C-344F-B2DF-551856F1D033}" presName="centerShape" presStyleLbl="node0" presStyleIdx="0" presStyleCnt="1" custScaleX="128165" custScaleY="128933"/>
      <dgm:spPr/>
      <dgm:t>
        <a:bodyPr/>
        <a:lstStyle/>
        <a:p>
          <a:endParaRPr lang="en-US"/>
        </a:p>
      </dgm:t>
    </dgm:pt>
    <dgm:pt modelId="{1632DFF1-2E07-1944-A11E-36FEB33F0EDF}" type="pres">
      <dgm:prSet presAssocID="{AB857057-2477-3F4C-BB8D-B6E6F6105DD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ADAE858-FAB6-464F-8C0D-9E1713A9C436}" type="pres">
      <dgm:prSet presAssocID="{AB857057-2477-3F4C-BB8D-B6E6F6105DD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DA54E51-66AA-0146-97AF-94BBD00DF2C8}" type="pres">
      <dgm:prSet presAssocID="{3292FB91-A4C8-6049-84F4-686C30A99AD1}" presName="node" presStyleLbl="node1" presStyleIdx="0" presStyleCnt="4" custScaleX="135291" custScaleY="114929" custRadScaleRad="99122" custRadScaleInc="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0E553-0B46-6A45-B74A-21B3CE457F53}" type="pres">
      <dgm:prSet presAssocID="{F4A4942C-26C4-EE44-A5F9-8BBE49B6374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242F7FF-F313-3544-B6F3-60DCF8849B29}" type="pres">
      <dgm:prSet presAssocID="{F4A4942C-26C4-EE44-A5F9-8BBE49B6374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538DE8D-93AF-3645-9549-4C6E6D8BD28D}" type="pres">
      <dgm:prSet presAssocID="{EA00DDC2-B684-5E41-ABB7-26CAF7399A9D}" presName="node" presStyleLbl="node1" presStyleIdx="1" presStyleCnt="4" custScaleX="177607" custScaleY="88669" custRadScaleRad="126399" custRadScaleInc="197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2183D-F1DB-2040-817D-941507C2E6F5}" type="pres">
      <dgm:prSet presAssocID="{2417B3BB-E8EE-E841-A9F3-ACA78CC26B3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5D8348D-1497-6345-AC6F-5240FFCD1CD7}" type="pres">
      <dgm:prSet presAssocID="{2417B3BB-E8EE-E841-A9F3-ACA78CC26B3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A7AC803-E9D8-4B41-AD6E-A05951B95EE7}" type="pres">
      <dgm:prSet presAssocID="{23513558-8E03-7347-B0A5-CBCF522AEC7A}" presName="node" presStyleLbl="node1" presStyleIdx="2" presStyleCnt="4" custScaleX="151636" custScaleY="132514" custRadScaleRad="129919" custRadScaleInc="-21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E77E-8BDE-AF4B-AD3C-6A12B80D004E}" type="pres">
      <dgm:prSet presAssocID="{EDC9F1B9-90C5-E64B-9DA5-72084C15455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2E49329-F989-394F-898D-FACD3BBB4887}" type="pres">
      <dgm:prSet presAssocID="{EDC9F1B9-90C5-E64B-9DA5-72084C15455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C60EF15-EEC9-6344-AB0B-9BC0FA111E3A}" type="pres">
      <dgm:prSet presAssocID="{BEC114A1-0DF5-A64F-BB88-9B5666C47201}" presName="node" presStyleLbl="node1" presStyleIdx="3" presStyleCnt="4" custScaleX="164393" custScaleY="129193" custRadScaleRad="131969" custRadScaleInc="19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8ED41-5077-7041-9A87-EE9F9D9154A7}" type="presOf" srcId="{0F03AB12-C71C-344F-B2DF-551856F1D033}" destId="{B3E7ABDF-02E5-A246-9288-1B9231D1D6CB}" srcOrd="0" destOrd="0" presId="urn:microsoft.com/office/officeart/2005/8/layout/radial5"/>
    <dgm:cxn modelId="{F50370EF-8E43-B34D-914F-0C5CCBCF8AA5}" type="presOf" srcId="{2417B3BB-E8EE-E841-A9F3-ACA78CC26B3C}" destId="{9A02183D-F1DB-2040-817D-941507C2E6F5}" srcOrd="0" destOrd="0" presId="urn:microsoft.com/office/officeart/2005/8/layout/radial5"/>
    <dgm:cxn modelId="{72B2177A-E840-264E-8CB2-65B325316226}" srcId="{0F03AB12-C71C-344F-B2DF-551856F1D033}" destId="{23513558-8E03-7347-B0A5-CBCF522AEC7A}" srcOrd="2" destOrd="0" parTransId="{2417B3BB-E8EE-E841-A9F3-ACA78CC26B3C}" sibTransId="{14519845-850A-BC4F-BCDC-D4D95AB26FC9}"/>
    <dgm:cxn modelId="{4A2E0CBE-1F1D-AE4C-936B-754DE0D1983A}" srcId="{ADD943BF-95DB-FE4C-BA09-4FD69860E45A}" destId="{0F03AB12-C71C-344F-B2DF-551856F1D033}" srcOrd="0" destOrd="0" parTransId="{52C85CDA-8C27-8440-ADF8-9BBDFB3861D1}" sibTransId="{20004D85-D44C-4144-BE6E-CBA982821D6A}"/>
    <dgm:cxn modelId="{9574EBB6-5E2C-8E40-A0BF-71E235AFEEB5}" type="presOf" srcId="{EA00DDC2-B684-5E41-ABB7-26CAF7399A9D}" destId="{B538DE8D-93AF-3645-9549-4C6E6D8BD28D}" srcOrd="0" destOrd="0" presId="urn:microsoft.com/office/officeart/2005/8/layout/radial5"/>
    <dgm:cxn modelId="{40D96DE0-73D6-6545-BE7E-22A1A1BBD7E5}" type="presOf" srcId="{EDC9F1B9-90C5-E64B-9DA5-72084C15455A}" destId="{32E49329-F989-394F-898D-FACD3BBB4887}" srcOrd="1" destOrd="0" presId="urn:microsoft.com/office/officeart/2005/8/layout/radial5"/>
    <dgm:cxn modelId="{96910025-375E-FA4D-A3AE-36FF190F9382}" type="presOf" srcId="{2417B3BB-E8EE-E841-A9F3-ACA78CC26B3C}" destId="{35D8348D-1497-6345-AC6F-5240FFCD1CD7}" srcOrd="1" destOrd="0" presId="urn:microsoft.com/office/officeart/2005/8/layout/radial5"/>
    <dgm:cxn modelId="{BBC98B2B-2717-944B-BD1C-CA89CA2361C7}" srcId="{0F03AB12-C71C-344F-B2DF-551856F1D033}" destId="{EA00DDC2-B684-5E41-ABB7-26CAF7399A9D}" srcOrd="1" destOrd="0" parTransId="{F4A4942C-26C4-EE44-A5F9-8BBE49B6374D}" sibTransId="{B0FEB0BA-A0FE-4545-9CEA-E4C01ADD009D}"/>
    <dgm:cxn modelId="{454FB109-02E0-ED4B-B533-6C0CF58F5691}" type="presOf" srcId="{EDC9F1B9-90C5-E64B-9DA5-72084C15455A}" destId="{4EAAE77E-8BDE-AF4B-AD3C-6A12B80D004E}" srcOrd="0" destOrd="0" presId="urn:microsoft.com/office/officeart/2005/8/layout/radial5"/>
    <dgm:cxn modelId="{24EBF21C-A815-8548-95AB-F1B2A6C7A147}" type="presOf" srcId="{AB857057-2477-3F4C-BB8D-B6E6F6105DD6}" destId="{1632DFF1-2E07-1944-A11E-36FEB33F0EDF}" srcOrd="0" destOrd="0" presId="urn:microsoft.com/office/officeart/2005/8/layout/radial5"/>
    <dgm:cxn modelId="{CCF60D67-34A2-E04A-8988-02C513FFDD9E}" type="presOf" srcId="{AB857057-2477-3F4C-BB8D-B6E6F6105DD6}" destId="{5ADAE858-FAB6-464F-8C0D-9E1713A9C436}" srcOrd="1" destOrd="0" presId="urn:microsoft.com/office/officeart/2005/8/layout/radial5"/>
    <dgm:cxn modelId="{88DBFC93-0D43-5E49-8347-8E636A9FBCEE}" type="presOf" srcId="{F4A4942C-26C4-EE44-A5F9-8BBE49B6374D}" destId="{D242F7FF-F313-3544-B6F3-60DCF8849B29}" srcOrd="1" destOrd="0" presId="urn:microsoft.com/office/officeart/2005/8/layout/radial5"/>
    <dgm:cxn modelId="{4499F341-A162-FE42-AE42-B2874C2D9004}" type="presOf" srcId="{ADD943BF-95DB-FE4C-BA09-4FD69860E45A}" destId="{8FC3F6EA-CCD2-124F-A70A-3C4C09EDCB5E}" srcOrd="0" destOrd="0" presId="urn:microsoft.com/office/officeart/2005/8/layout/radial5"/>
    <dgm:cxn modelId="{D1FDC9C2-A28D-E04A-95F2-1719D8F6032F}" type="presOf" srcId="{3292FB91-A4C8-6049-84F4-686C30A99AD1}" destId="{ADA54E51-66AA-0146-97AF-94BBD00DF2C8}" srcOrd="0" destOrd="0" presId="urn:microsoft.com/office/officeart/2005/8/layout/radial5"/>
    <dgm:cxn modelId="{D24C2E55-8687-7A45-A097-E429DCBE428C}" srcId="{0F03AB12-C71C-344F-B2DF-551856F1D033}" destId="{BEC114A1-0DF5-A64F-BB88-9B5666C47201}" srcOrd="3" destOrd="0" parTransId="{EDC9F1B9-90C5-E64B-9DA5-72084C15455A}" sibTransId="{21254744-39F0-FB40-90AA-021A225CC65C}"/>
    <dgm:cxn modelId="{A08786E3-F660-AC47-9912-191617444EA1}" srcId="{0F03AB12-C71C-344F-B2DF-551856F1D033}" destId="{3292FB91-A4C8-6049-84F4-686C30A99AD1}" srcOrd="0" destOrd="0" parTransId="{AB857057-2477-3F4C-BB8D-B6E6F6105DD6}" sibTransId="{E06E09DE-B793-5E46-8946-4331448E73A0}"/>
    <dgm:cxn modelId="{A30DDD0B-5856-294A-BC3C-16E9D3E2826B}" type="presOf" srcId="{23513558-8E03-7347-B0A5-CBCF522AEC7A}" destId="{FA7AC803-E9D8-4B41-AD6E-A05951B95EE7}" srcOrd="0" destOrd="0" presId="urn:microsoft.com/office/officeart/2005/8/layout/radial5"/>
    <dgm:cxn modelId="{74B2674A-0B30-7443-8BA8-523435F13B1F}" type="presOf" srcId="{BEC114A1-0DF5-A64F-BB88-9B5666C47201}" destId="{4C60EF15-EEC9-6344-AB0B-9BC0FA111E3A}" srcOrd="0" destOrd="0" presId="urn:microsoft.com/office/officeart/2005/8/layout/radial5"/>
    <dgm:cxn modelId="{6833A9EA-CA72-7340-A80E-9A7548E68DF0}" type="presOf" srcId="{F4A4942C-26C4-EE44-A5F9-8BBE49B6374D}" destId="{9160E553-0B46-6A45-B74A-21B3CE457F53}" srcOrd="0" destOrd="0" presId="urn:microsoft.com/office/officeart/2005/8/layout/radial5"/>
    <dgm:cxn modelId="{7D3F2F6F-414E-974B-9B4F-1981DB7B75E4}" type="presParOf" srcId="{8FC3F6EA-CCD2-124F-A70A-3C4C09EDCB5E}" destId="{B3E7ABDF-02E5-A246-9288-1B9231D1D6CB}" srcOrd="0" destOrd="0" presId="urn:microsoft.com/office/officeart/2005/8/layout/radial5"/>
    <dgm:cxn modelId="{82BA2B84-3B79-6D4C-B49C-0C0CAC7A42AE}" type="presParOf" srcId="{8FC3F6EA-CCD2-124F-A70A-3C4C09EDCB5E}" destId="{1632DFF1-2E07-1944-A11E-36FEB33F0EDF}" srcOrd="1" destOrd="0" presId="urn:microsoft.com/office/officeart/2005/8/layout/radial5"/>
    <dgm:cxn modelId="{96C5DD06-CCAA-9D4A-953C-AE7B930CFE16}" type="presParOf" srcId="{1632DFF1-2E07-1944-A11E-36FEB33F0EDF}" destId="{5ADAE858-FAB6-464F-8C0D-9E1713A9C436}" srcOrd="0" destOrd="0" presId="urn:microsoft.com/office/officeart/2005/8/layout/radial5"/>
    <dgm:cxn modelId="{4EBC39BF-1887-B947-837A-586DB08B152A}" type="presParOf" srcId="{8FC3F6EA-CCD2-124F-A70A-3C4C09EDCB5E}" destId="{ADA54E51-66AA-0146-97AF-94BBD00DF2C8}" srcOrd="2" destOrd="0" presId="urn:microsoft.com/office/officeart/2005/8/layout/radial5"/>
    <dgm:cxn modelId="{F3F35173-181D-104F-9508-826FEABDC1D1}" type="presParOf" srcId="{8FC3F6EA-CCD2-124F-A70A-3C4C09EDCB5E}" destId="{9160E553-0B46-6A45-B74A-21B3CE457F53}" srcOrd="3" destOrd="0" presId="urn:microsoft.com/office/officeart/2005/8/layout/radial5"/>
    <dgm:cxn modelId="{F7534816-354C-5B45-8DFC-3EF167F9D929}" type="presParOf" srcId="{9160E553-0B46-6A45-B74A-21B3CE457F53}" destId="{D242F7FF-F313-3544-B6F3-60DCF8849B29}" srcOrd="0" destOrd="0" presId="urn:microsoft.com/office/officeart/2005/8/layout/radial5"/>
    <dgm:cxn modelId="{008B04F0-9F2E-F247-9111-65FDE1071C71}" type="presParOf" srcId="{8FC3F6EA-CCD2-124F-A70A-3C4C09EDCB5E}" destId="{B538DE8D-93AF-3645-9549-4C6E6D8BD28D}" srcOrd="4" destOrd="0" presId="urn:microsoft.com/office/officeart/2005/8/layout/radial5"/>
    <dgm:cxn modelId="{69A075AD-18C0-414C-B6F4-9108A7B73FAA}" type="presParOf" srcId="{8FC3F6EA-CCD2-124F-A70A-3C4C09EDCB5E}" destId="{9A02183D-F1DB-2040-817D-941507C2E6F5}" srcOrd="5" destOrd="0" presId="urn:microsoft.com/office/officeart/2005/8/layout/radial5"/>
    <dgm:cxn modelId="{15FF0F70-20A3-6441-B3FE-4FF8D03DC220}" type="presParOf" srcId="{9A02183D-F1DB-2040-817D-941507C2E6F5}" destId="{35D8348D-1497-6345-AC6F-5240FFCD1CD7}" srcOrd="0" destOrd="0" presId="urn:microsoft.com/office/officeart/2005/8/layout/radial5"/>
    <dgm:cxn modelId="{D20C366F-D6C9-004C-9D6A-093B14FD4306}" type="presParOf" srcId="{8FC3F6EA-CCD2-124F-A70A-3C4C09EDCB5E}" destId="{FA7AC803-E9D8-4B41-AD6E-A05951B95EE7}" srcOrd="6" destOrd="0" presId="urn:microsoft.com/office/officeart/2005/8/layout/radial5"/>
    <dgm:cxn modelId="{F831D234-6643-2E4F-A023-5ECF0CD44A42}" type="presParOf" srcId="{8FC3F6EA-CCD2-124F-A70A-3C4C09EDCB5E}" destId="{4EAAE77E-8BDE-AF4B-AD3C-6A12B80D004E}" srcOrd="7" destOrd="0" presId="urn:microsoft.com/office/officeart/2005/8/layout/radial5"/>
    <dgm:cxn modelId="{634EF354-C718-1343-84CA-E7DCD44C0A22}" type="presParOf" srcId="{4EAAE77E-8BDE-AF4B-AD3C-6A12B80D004E}" destId="{32E49329-F989-394F-898D-FACD3BBB4887}" srcOrd="0" destOrd="0" presId="urn:microsoft.com/office/officeart/2005/8/layout/radial5"/>
    <dgm:cxn modelId="{6537794E-215E-2848-9FFC-AE904B042EA8}" type="presParOf" srcId="{8FC3F6EA-CCD2-124F-A70A-3C4C09EDCB5E}" destId="{4C60EF15-EEC9-6344-AB0B-9BC0FA111E3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92006-096A-43D0-A461-E14722889C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1DD9163-A146-4B0C-B0E1-77DBFDCDFDC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SSRs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Phone number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Received (who requested the reservation or change)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Remarks</a:t>
          </a:r>
        </a:p>
        <a:p>
          <a:r>
            <a:rPr lang="en-US" sz="24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Pricing record</a:t>
          </a:r>
          <a:endParaRPr lang="th-TH" sz="2400" dirty="0">
            <a:solidFill>
              <a:schemeClr val="bg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2281E3B-D220-4C24-BAF5-481B93CDD88A}" type="parTrans" cxnId="{E204AD33-D8F4-4B2D-8965-82A061F6557B}">
      <dgm:prSet/>
      <dgm:spPr/>
      <dgm:t>
        <a:bodyPr/>
        <a:lstStyle/>
        <a:p>
          <a:endParaRPr lang="th-TH"/>
        </a:p>
      </dgm:t>
    </dgm:pt>
    <dgm:pt modelId="{BC4F43E7-98BE-4260-A02B-6ACCF74978AF}" type="sibTrans" cxnId="{E204AD33-D8F4-4B2D-8965-82A061F6557B}">
      <dgm:prSet/>
      <dgm:spPr/>
      <dgm:t>
        <a:bodyPr/>
        <a:lstStyle/>
        <a:p>
          <a:endParaRPr lang="th-TH"/>
        </a:p>
      </dgm:t>
    </dgm:pt>
    <dgm:pt modelId="{7A1E6487-5E7A-48AA-ADFF-B87E4A58664F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SSR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r>
            <a:rPr lang="en-US" sz="28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  <a:endParaRPr lang="th-TH" sz="2800" dirty="0">
            <a:solidFill>
              <a:schemeClr val="tx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326C989-63A2-459F-9987-8141AA708C14}" type="parTrans" cxnId="{58C00E34-FD55-41CB-897A-465854A21C09}">
      <dgm:prSet/>
      <dgm:spPr/>
      <dgm:t>
        <a:bodyPr/>
        <a:lstStyle/>
        <a:p>
          <a:endParaRPr lang="th-TH"/>
        </a:p>
      </dgm:t>
    </dgm:pt>
    <dgm:pt modelId="{A1C5E787-BC6B-4820-851D-29329602ACE2}" type="sibTrans" cxnId="{58C00E34-FD55-41CB-897A-465854A21C09}">
      <dgm:prSet/>
      <dgm:spPr/>
      <dgm:t>
        <a:bodyPr/>
        <a:lstStyle/>
        <a:p>
          <a:endParaRPr lang="th-TH"/>
        </a:p>
      </dgm:t>
    </dgm:pt>
    <dgm:pt modelId="{37FAA29E-B42A-45F7-AC9F-89AB4F221ED7}" type="pres">
      <dgm:prSet presAssocID="{46B92006-096A-43D0-A461-E14722889C9E}" presName="Name0" presStyleCnt="0">
        <dgm:presLayoutVars>
          <dgm:dir/>
          <dgm:resizeHandles val="exact"/>
        </dgm:presLayoutVars>
      </dgm:prSet>
      <dgm:spPr/>
    </dgm:pt>
    <dgm:pt modelId="{A4787F48-97E5-4D1B-8509-FDB947A38DEA}" type="pres">
      <dgm:prSet presAssocID="{D1DD9163-A146-4B0C-B0E1-77DBFDCDFDCA}" presName="node" presStyleLbl="node1" presStyleIdx="0" presStyleCnt="2" custLinFactNeighborX="20639" custLinFactNeighborY="-624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DBB8F1-7FA4-47CA-9B23-CD79AD7F310D}" type="pres">
      <dgm:prSet presAssocID="{BC4F43E7-98BE-4260-A02B-6ACCF74978AF}" presName="sibTrans" presStyleLbl="sibTrans2D1" presStyleIdx="0" presStyleCnt="1"/>
      <dgm:spPr/>
      <dgm:t>
        <a:bodyPr/>
        <a:lstStyle/>
        <a:p>
          <a:endParaRPr lang="th-TH"/>
        </a:p>
      </dgm:t>
    </dgm:pt>
    <dgm:pt modelId="{E8625BB8-615C-43D1-8490-5C15B9BB8297}" type="pres">
      <dgm:prSet presAssocID="{BC4F43E7-98BE-4260-A02B-6ACCF74978AF}" presName="connectorText" presStyleLbl="sibTrans2D1" presStyleIdx="0" presStyleCnt="1"/>
      <dgm:spPr/>
      <dgm:t>
        <a:bodyPr/>
        <a:lstStyle/>
        <a:p>
          <a:endParaRPr lang="th-TH"/>
        </a:p>
      </dgm:t>
    </dgm:pt>
    <dgm:pt modelId="{6ED268B0-7C52-43FA-A127-B3822B19B187}" type="pres">
      <dgm:prSet presAssocID="{7A1E6487-5E7A-48AA-ADFF-B87E4A58664F}" presName="node" presStyleLbl="node1" presStyleIdx="1" presStyleCnt="2" custLinFactNeighborX="2104" custLinFactNeighborY="-33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5BF6334-44EF-4331-99EE-3B2BAD1FF8EB}" type="presOf" srcId="{7A1E6487-5E7A-48AA-ADFF-B87E4A58664F}" destId="{6ED268B0-7C52-43FA-A127-B3822B19B187}" srcOrd="0" destOrd="0" presId="urn:microsoft.com/office/officeart/2005/8/layout/process1"/>
    <dgm:cxn modelId="{E204AD33-D8F4-4B2D-8965-82A061F6557B}" srcId="{46B92006-096A-43D0-A461-E14722889C9E}" destId="{D1DD9163-A146-4B0C-B0E1-77DBFDCDFDCA}" srcOrd="0" destOrd="0" parTransId="{02281E3B-D220-4C24-BAF5-481B93CDD88A}" sibTransId="{BC4F43E7-98BE-4260-A02B-6ACCF74978AF}"/>
    <dgm:cxn modelId="{6E912B5B-7048-419F-A969-26BBB600EF21}" type="presOf" srcId="{D1DD9163-A146-4B0C-B0E1-77DBFDCDFDCA}" destId="{A4787F48-97E5-4D1B-8509-FDB947A38DEA}" srcOrd="0" destOrd="0" presId="urn:microsoft.com/office/officeart/2005/8/layout/process1"/>
    <dgm:cxn modelId="{D1DB693B-74DF-4589-8A1B-8C55BB78B5E8}" type="presOf" srcId="{BC4F43E7-98BE-4260-A02B-6ACCF74978AF}" destId="{E8625BB8-615C-43D1-8490-5C15B9BB8297}" srcOrd="1" destOrd="0" presId="urn:microsoft.com/office/officeart/2005/8/layout/process1"/>
    <dgm:cxn modelId="{58C00E34-FD55-41CB-897A-465854A21C09}" srcId="{46B92006-096A-43D0-A461-E14722889C9E}" destId="{7A1E6487-5E7A-48AA-ADFF-B87E4A58664F}" srcOrd="1" destOrd="0" parTransId="{0326C989-63A2-459F-9987-8141AA708C14}" sibTransId="{A1C5E787-BC6B-4820-851D-29329602ACE2}"/>
    <dgm:cxn modelId="{95A8B0FC-6D93-451D-81C6-468EC896D0FB}" type="presOf" srcId="{BC4F43E7-98BE-4260-A02B-6ACCF74978AF}" destId="{1ADBB8F1-7FA4-47CA-9B23-CD79AD7F310D}" srcOrd="0" destOrd="0" presId="urn:microsoft.com/office/officeart/2005/8/layout/process1"/>
    <dgm:cxn modelId="{004DE443-09C3-40A3-9F2A-5A06C5ED4412}" type="presOf" srcId="{46B92006-096A-43D0-A461-E14722889C9E}" destId="{37FAA29E-B42A-45F7-AC9F-89AB4F221ED7}" srcOrd="0" destOrd="0" presId="urn:microsoft.com/office/officeart/2005/8/layout/process1"/>
    <dgm:cxn modelId="{C0EE5010-8A76-40A2-9937-33039C04CF9C}" type="presParOf" srcId="{37FAA29E-B42A-45F7-AC9F-89AB4F221ED7}" destId="{A4787F48-97E5-4D1B-8509-FDB947A38DEA}" srcOrd="0" destOrd="0" presId="urn:microsoft.com/office/officeart/2005/8/layout/process1"/>
    <dgm:cxn modelId="{9C769A02-F130-4CDA-9F1B-290BDB716271}" type="presParOf" srcId="{37FAA29E-B42A-45F7-AC9F-89AB4F221ED7}" destId="{1ADBB8F1-7FA4-47CA-9B23-CD79AD7F310D}" srcOrd="1" destOrd="0" presId="urn:microsoft.com/office/officeart/2005/8/layout/process1"/>
    <dgm:cxn modelId="{51425759-BFA9-4D80-9B8E-848B3F7C9AA8}" type="presParOf" srcId="{1ADBB8F1-7FA4-47CA-9B23-CD79AD7F310D}" destId="{E8625BB8-615C-43D1-8490-5C15B9BB8297}" srcOrd="0" destOrd="0" presId="urn:microsoft.com/office/officeart/2005/8/layout/process1"/>
    <dgm:cxn modelId="{933BE2D1-7B39-41FF-B018-56D7F9AD98DC}" type="presParOf" srcId="{37FAA29E-B42A-45F7-AC9F-89AB4F221ED7}" destId="{6ED268B0-7C52-43FA-A127-B3822B19B187}" srcOrd="2" destOrd="0" presId="urn:microsoft.com/office/officeart/2005/8/layout/process1"/>
  </dgm:cxnLst>
  <dgm:bg>
    <a:solidFill>
      <a:schemeClr val="tx2">
        <a:lumMod val="40000"/>
        <a:lumOff val="60000"/>
      </a:schemeClr>
    </a:solidFill>
  </dgm:bg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ABDF-02E5-A246-9288-1B9231D1D6CB}">
      <dsp:nvSpPr>
        <dsp:cNvPr id="0" name=""/>
        <dsp:cNvSpPr/>
      </dsp:nvSpPr>
      <dsp:spPr>
        <a:xfrm>
          <a:off x="3010217" y="1644342"/>
          <a:ext cx="1738801" cy="17492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DCS</a:t>
          </a:r>
          <a:endParaRPr lang="en-US" sz="5200" kern="1200" dirty="0"/>
        </a:p>
      </dsp:txBody>
      <dsp:txXfrm>
        <a:off x="3264859" y="1900509"/>
        <a:ext cx="1229517" cy="1236886"/>
      </dsp:txXfrm>
    </dsp:sp>
    <dsp:sp modelId="{1632DFF1-2E07-1944-A11E-36FEB33F0EDF}">
      <dsp:nvSpPr>
        <dsp:cNvPr id="0" name=""/>
        <dsp:cNvSpPr/>
      </dsp:nvSpPr>
      <dsp:spPr>
        <a:xfrm rot="16314129">
          <a:off x="3852086" y="1304040"/>
          <a:ext cx="120439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869552" y="1414351"/>
        <a:ext cx="84307" cy="276764"/>
      </dsp:txXfrm>
    </dsp:sp>
    <dsp:sp modelId="{ADA54E51-66AA-0146-97AF-94BBD00DF2C8}">
      <dsp:nvSpPr>
        <dsp:cNvPr id="0" name=""/>
        <dsp:cNvSpPr/>
      </dsp:nvSpPr>
      <dsp:spPr>
        <a:xfrm>
          <a:off x="3024332" y="-141208"/>
          <a:ext cx="1835479" cy="15592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Check-in</a:t>
          </a:r>
          <a:endParaRPr lang="en-US" sz="24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293132" y="87136"/>
        <a:ext cx="1297879" cy="1102542"/>
      </dsp:txXfrm>
    </dsp:sp>
    <dsp:sp modelId="{9160E553-0B46-6A45-B74A-21B3CE457F53}">
      <dsp:nvSpPr>
        <dsp:cNvPr id="0" name=""/>
        <dsp:cNvSpPr/>
      </dsp:nvSpPr>
      <dsp:spPr>
        <a:xfrm rot="5324380">
          <a:off x="3756161" y="3434755"/>
          <a:ext cx="297357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799783" y="3482417"/>
        <a:ext cx="208150" cy="276764"/>
      </dsp:txXfrm>
    </dsp:sp>
    <dsp:sp modelId="{B538DE8D-93AF-3645-9549-4C6E6D8BD28D}">
      <dsp:nvSpPr>
        <dsp:cNvPr id="0" name=""/>
        <dsp:cNvSpPr/>
      </dsp:nvSpPr>
      <dsp:spPr>
        <a:xfrm>
          <a:off x="2719639" y="3954228"/>
          <a:ext cx="2409576" cy="1202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Baggage reconciliation</a:t>
          </a:r>
          <a:endParaRPr lang="en-US" sz="2400" kern="1200" dirty="0"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3072513" y="4130398"/>
        <a:ext cx="1703828" cy="850623"/>
      </dsp:txXfrm>
    </dsp:sp>
    <dsp:sp modelId="{9A02183D-F1DB-2040-817D-941507C2E6F5}">
      <dsp:nvSpPr>
        <dsp:cNvPr id="0" name=""/>
        <dsp:cNvSpPr/>
      </dsp:nvSpPr>
      <dsp:spPr>
        <a:xfrm rot="21066804">
          <a:off x="4861176" y="2111149"/>
          <a:ext cx="303066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861722" y="2210427"/>
        <a:ext cx="212146" cy="276764"/>
      </dsp:txXfrm>
    </dsp:sp>
    <dsp:sp modelId="{FA7AC803-E9D8-4B41-AD6E-A05951B95EE7}">
      <dsp:nvSpPr>
        <dsp:cNvPr id="0" name=""/>
        <dsp:cNvSpPr/>
      </dsp:nvSpPr>
      <dsp:spPr>
        <a:xfrm>
          <a:off x="5287585" y="1239075"/>
          <a:ext cx="2057230" cy="1797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Boarding</a:t>
          </a:r>
        </a:p>
      </dsp:txBody>
      <dsp:txXfrm>
        <a:off x="5588859" y="1502357"/>
        <a:ext cx="1454682" cy="1271239"/>
      </dsp:txXfrm>
    </dsp:sp>
    <dsp:sp modelId="{4EAAE77E-8BDE-AF4B-AD3C-6A12B80D004E}">
      <dsp:nvSpPr>
        <dsp:cNvPr id="0" name=""/>
        <dsp:cNvSpPr/>
      </dsp:nvSpPr>
      <dsp:spPr>
        <a:xfrm rot="11320506">
          <a:off x="2626825" y="2118525"/>
          <a:ext cx="279947" cy="4612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710329" y="2217114"/>
        <a:ext cx="195963" cy="276764"/>
      </dsp:txXfrm>
    </dsp:sp>
    <dsp:sp modelId="{4C60EF15-EEC9-6344-AB0B-9BC0FA111E3A}">
      <dsp:nvSpPr>
        <dsp:cNvPr id="0" name=""/>
        <dsp:cNvSpPr/>
      </dsp:nvSpPr>
      <dsp:spPr>
        <a:xfrm>
          <a:off x="288024" y="1264730"/>
          <a:ext cx="2230303" cy="17527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charset="0"/>
              <a:ea typeface="Arial Rounded MT Bold" charset="0"/>
              <a:cs typeface="Arial Rounded MT Bold" charset="0"/>
            </a:rPr>
            <a:t>Weight and balances</a:t>
          </a:r>
        </a:p>
      </dsp:txBody>
      <dsp:txXfrm>
        <a:off x="614644" y="1521414"/>
        <a:ext cx="1577063" cy="123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87F48-97E5-4D1B-8509-FDB947A38DEA}">
      <dsp:nvSpPr>
        <dsp:cNvPr id="0" name=""/>
        <dsp:cNvSpPr/>
      </dsp:nvSpPr>
      <dsp:spPr>
        <a:xfrm>
          <a:off x="316591" y="0"/>
          <a:ext cx="3760060" cy="5517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SSRs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Phone number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Received (who requested the reservation or change)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Remarks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rPr>
            <a:t>Pricing record</a:t>
          </a:r>
          <a:endParaRPr lang="th-TH" sz="2400" kern="1200" dirty="0">
            <a:solidFill>
              <a:schemeClr val="bg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426719" y="110128"/>
        <a:ext cx="3539804" cy="5296976"/>
      </dsp:txXfrm>
    </dsp:sp>
    <dsp:sp modelId="{1ADBB8F1-7FA4-47CA-9B23-CD79AD7F310D}">
      <dsp:nvSpPr>
        <dsp:cNvPr id="0" name=""/>
        <dsp:cNvSpPr/>
      </dsp:nvSpPr>
      <dsp:spPr>
        <a:xfrm>
          <a:off x="4376597" y="2292368"/>
          <a:ext cx="635885" cy="932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200" kern="1200"/>
        </a:p>
      </dsp:txBody>
      <dsp:txXfrm>
        <a:off x="4376597" y="2478867"/>
        <a:ext cx="445120" cy="559496"/>
      </dsp:txXfrm>
    </dsp:sp>
    <dsp:sp modelId="{6ED268B0-7C52-43FA-A127-B3822B19B187}">
      <dsp:nvSpPr>
        <dsp:cNvPr id="0" name=""/>
        <dsp:cNvSpPr/>
      </dsp:nvSpPr>
      <dsp:spPr>
        <a:xfrm>
          <a:off x="5276435" y="0"/>
          <a:ext cx="3760060" cy="551723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Itinerary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Name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SSR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FFP information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Seat assignment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TKT information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rPr>
            <a:t>OSIs</a:t>
          </a:r>
          <a:endParaRPr lang="th-TH" sz="2800" kern="1200" dirty="0">
            <a:solidFill>
              <a:schemeClr val="tx1"/>
            </a:solidFill>
            <a:latin typeface="Arial Rounded MT Bold" charset="0"/>
            <a:ea typeface="Arial Rounded MT Bold" charset="0"/>
            <a:cs typeface="Arial Rounded MT Bold" charset="0"/>
          </a:endParaRPr>
        </a:p>
      </dsp:txBody>
      <dsp:txXfrm>
        <a:off x="5386563" y="110128"/>
        <a:ext cx="3539804" cy="529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41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28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8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97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1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78C8-F184-4E55-B64D-D4D7C11AC3FC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9E64-B58A-4654-A4DA-43D33568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ravel24.com/files/media/Objects/BusinessClassSeats_Qatar_450.jpg" TargetMode="External"/><Relationship Id="rId4" Type="http://schemas.openxmlformats.org/officeDocument/2006/relationships/hyperlink" Target="https://c1.staticflickr.com/9/8028/7514458558_525a26b501_z.jpg" TargetMode="External"/><Relationship Id="rId5" Type="http://schemas.openxmlformats.org/officeDocument/2006/relationships/hyperlink" Target="http://noam.com/images/QF747.jpg" TargetMode="External"/><Relationship Id="rId6" Type="http://schemas.openxmlformats.org/officeDocument/2006/relationships/hyperlink" Target="http://www.aviationnews.eu/blog/wp-content/uploads/2012/04/impg4305-06-07-hdr-boeing-747-8kzf-scd-n50217.jpg" TargetMode="External"/><Relationship Id="rId7" Type="http://schemas.openxmlformats.org/officeDocument/2006/relationships/hyperlink" Target="http://www.picpicx.com/wp-content/uploads/2014/12/5534375d6c66314567a4c7736a6c1c0c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.wsj.net/public/resources/images/OB-LE942_cathay_G_20101207090016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liners.net/aviation-forums/general_aviation/read.main/1586262/" TargetMode="External"/><Relationship Id="rId4" Type="http://schemas.openxmlformats.org/officeDocument/2006/relationships/hyperlink" Target="http://technology.inquirer.net/files/2012/08/United-Airlines.jpg" TargetMode="External"/><Relationship Id="rId5" Type="http://schemas.openxmlformats.org/officeDocument/2006/relationships/hyperlink" Target="http://www.nipponsysit.com/hardware-product/images/easycoder_PF4i/easycoder_PF4i.jpg" TargetMode="External"/><Relationship Id="rId6" Type="http://schemas.openxmlformats.org/officeDocument/2006/relationships/hyperlink" Target="http://www.nipponsysit.com/hardware-product/images/easycoder_PF2i/easycoder_PF2i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thumb/8/80/Stretcher_im_Flugzeug.JPG/1280px-Stretcher_im_Flugzeug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te.com/content/dam/slate/articles/life/design/2012/121003_DES_BaggageTagHandEX.jpg.CROP.article250-medium.jpg" TargetMode="External"/><Relationship Id="rId4" Type="http://schemas.openxmlformats.org/officeDocument/2006/relationships/hyperlink" Target="http://www.airport-suppliers.com/content_images/supplier/Belting_Solutions_for_Airports_Baggage_Handling_and_Baggage_Screening_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6/64/Japan_Airlines_boarding_pas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14314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IAC2207</a:t>
            </a:r>
            <a:b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4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Ground Service Management</a:t>
            </a:r>
            <a:endParaRPr lang="en-US" sz="44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7776864" cy="17150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Unit 2</a:t>
            </a:r>
          </a:p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Pre-flight preparation</a:t>
            </a:r>
            <a:endParaRPr lang="en-US" sz="32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72" y="188640"/>
            <a:ext cx="7772400" cy="7311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Baggage reconciliation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2" y="1556792"/>
            <a:ext cx="8572524" cy="51125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ICAO Annex 17,</a:t>
            </a:r>
          </a:p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Each contracting state shall ensure that commercial air transport operators 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do not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transport the baggage of persons who are not on board the aircraft unless that baggage is identified as unaccompanied and subjected to appropriate screening.</a:t>
            </a: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4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PNL flowchart from CRS to DCS</a:t>
            </a:r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b="1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24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CRS	</a:t>
            </a:r>
            <a:r>
              <a:rPr lang="en-US" sz="24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			</a:t>
            </a:r>
            <a:r>
              <a:rPr lang="en-US" sz="24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               DCS</a:t>
            </a:r>
            <a:endParaRPr lang="th-TH" sz="24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97598"/>
              </p:ext>
            </p:extLst>
          </p:nvPr>
        </p:nvGraphicFramePr>
        <p:xfrm>
          <a:off x="0" y="1340768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SSR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special services request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FFP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frequent flier program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OSI 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other service information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PNL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passenger name list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CRS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 computer reservation system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PNR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 passenger name record</a:t>
            </a:r>
          </a:p>
          <a:p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128"/>
            <a:ext cx="9144000" cy="218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35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Flight editing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1497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American Typewriter" charset="0"/>
                <a:ea typeface="American Typewriter" charset="0"/>
                <a:cs typeface="American Typewriter" charset="0"/>
              </a:rPr>
              <a:t>Important process for smooth check-in as can have a whole picture of the flight</a:t>
            </a:r>
          </a:p>
          <a:p>
            <a:pPr>
              <a:buFontTx/>
              <a:buChar char="-"/>
            </a:pPr>
            <a:endParaRPr lang="en-US" sz="35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Decided on how many counters require for the flight depending on the traffic</a:t>
            </a:r>
          </a:p>
          <a:p>
            <a:pPr>
              <a:buFontTx/>
              <a:buChar char="-"/>
            </a:pPr>
            <a:endParaRPr lang="en-US" sz="3500" dirty="0" smtClean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Decided on catering efficiently</a:t>
            </a:r>
          </a:p>
          <a:p>
            <a:pPr>
              <a:buFontTx/>
              <a:buChar char="-"/>
            </a:pPr>
            <a:endParaRPr lang="en-US" sz="3500" dirty="0" smtClean="0">
              <a:solidFill>
                <a:schemeClr val="bg2">
                  <a:lumMod val="10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All service items will be prepared for the passengers as their request</a:t>
            </a:r>
          </a:p>
          <a:p>
            <a:endParaRPr lang="en-US" sz="2800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0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504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1.Reservation scan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78198" cy="56886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Help reduce operating costs by minimizing meal and beverages order for in-flight service and for the lounges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Can plan ahead in case of overbook situations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Scan for passengers with multiple bookings and no show passengers</a:t>
            </a: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6757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2. Seat editing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Very important when full flight . It will speed up check-in process.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Airlines can arrange seat in advance for passengers who require special assistance or who are traveling with infants and children.</a:t>
            </a:r>
          </a:p>
          <a:p>
            <a:pPr>
              <a:buFont typeface="Arial" charset="0"/>
              <a:buChar char="•"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Some request for legroom </a:t>
            </a: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Double check with 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pax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who check-in from home to avoid duplicate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Infants : need cradle front row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W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heelchairs : front near toilet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Tour group : rear cabin for easier handling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Special request</a:t>
            </a:r>
          </a:p>
          <a:p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85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3. Meal ordering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5644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Fully booked flight, order by the aircraft configurations</a:t>
            </a:r>
            <a:endParaRPr lang="th-TH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Not fully booked flight, order by the accurate numbers of passenger</a:t>
            </a:r>
            <a:endParaRPr lang="th-TH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Special meal must be ordered 24 hrs. before flight</a:t>
            </a:r>
          </a:p>
          <a:p>
            <a:pPr marL="68580" indent="0"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4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955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4.Pre-upgrade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498158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Heavily overbooked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Seats in B/C or F/C available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Upgraded ‘Loyalty passengers’ then person who paid higher fares</a:t>
            </a:r>
          </a:p>
          <a:p>
            <a:pPr marL="68580" indent="0">
              <a:buNone/>
            </a:pP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15" y="4365104"/>
            <a:ext cx="2155701" cy="17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390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5. Additional requests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1612"/>
            <a:ext cx="8820472" cy="49815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O2, Stretchers, Wheelchairs</a:t>
            </a:r>
          </a:p>
          <a:p>
            <a:pPr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O2, must be informed in advance to set the O2 bottles on the aircraft</a:t>
            </a:r>
          </a:p>
          <a:p>
            <a:pPr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Stretchers, need time to install</a:t>
            </a: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Wheelchairs, provide staff to assist 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pax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45024"/>
            <a:ext cx="2088232" cy="13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Computer reservation system (CRS)</a:t>
            </a:r>
            <a:endParaRPr lang="en-US" sz="32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30641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The CRS is a software that assists an airline with transaction related to make tickets reservations, blocking, reserving, cancelling and rescheduling tickets.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The CRS requires informa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t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ion of; first name, last name, address, phone number, e-mail address, sex and credit card no.</a:t>
            </a: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7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687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Stretchers Case</a:t>
            </a:r>
            <a:endParaRPr 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4495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/>
            </a:r>
            <a:br>
              <a:rPr lang="en-US" sz="4000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6. 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Telex</a:t>
            </a:r>
            <a:r>
              <a:rPr lang="en-US" sz="4000" b="1" dirty="0" smtClean="0"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n-US" sz="4000" b="1" dirty="0" smtClean="0">
                <a:latin typeface="American Typewriter" charset="0"/>
                <a:ea typeface="American Typewriter" charset="0"/>
                <a:cs typeface="American Typewriter" charset="0"/>
              </a:rPr>
            </a:br>
            <a:endParaRPr lang="th-TH" sz="40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517632" cy="568863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IATA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(Air Transport Association) defines the available telex types </a:t>
            </a: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SITA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is operating the network to distribute the messages between airlines, airports, ATC,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ground handling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agents and other relevant members of the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airport</a:t>
            </a:r>
          </a:p>
          <a:p>
            <a:endParaRPr lang="en-US" sz="32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3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45861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IATA addresses consist of 7 characters divided into the Origin IATA Code (AAA), a function indicator (BB), and the airline designator (CC).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For example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HKGFFLH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would be the Cargo Office (FF) of Lufthansa (LH) in Hong Kong (HKG). 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BKK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LL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TG: lost and found of TG in BKK.</a:t>
            </a: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0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49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Some standardize SITA code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0600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KK = Station / Station manager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RR = Reservation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LL = Lost and Found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KN = Special handling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KW = Lounges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KP = Airport passenger service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CS = Customer service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FF = General Cargo code</a:t>
            </a:r>
          </a:p>
          <a:p>
            <a:pPr marL="68580" indent="0">
              <a:buNone/>
            </a:pPr>
            <a:endParaRPr lang="en-US" sz="28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59159"/>
          </a:xfrm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Telex sample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7906072" cy="4018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FM: BKKLLBR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TO: BKKLLTG, TPELLBR, TPELLTG, TPEKKBR</a:t>
            </a:r>
          </a:p>
          <a:p>
            <a:r>
              <a:rPr lang="en-US" sz="2800" dirty="0" smtClean="0">
                <a:latin typeface="American Typewriter" charset="0"/>
                <a:ea typeface="American Typewriter" charset="0"/>
                <a:cs typeface="American Typewriter" charset="0"/>
              </a:rPr>
              <a:t>REFER CASE BR789456 FOR PAX KOMO/ABC BAGTAG NO 123456 NOW RUSH TAG NO 654321 DEST TO TPE WL O/B TGXXX BKK/TPE ARR 31JAN19 // NAN</a:t>
            </a:r>
            <a:endParaRPr lang="en-US" sz="28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7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7395"/>
            <a:ext cx="5832648" cy="56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90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s.wsj.net/public/resources/images/OB-LE942_cathay_G_20101207090016.jpg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www.gotravel24.com/files/media/Objects/BusinessClassSeats_Qatar_450.jpg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https://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c1.staticflickr.com/9/8028/7514458558_525a26b501_z.jpg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noam.com/images/QF747.jpg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www.aviationnews.eu/blog/wp-content/uploads/2012/04/impg4305-06-07-hdr-boeing-747-8kzf-scd-n50217.jpg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200" b="1" dirty="0">
                <a:latin typeface="Arial Rounded MT Bold" charset="0"/>
                <a:ea typeface="Arial Rounded MT Bold" charset="0"/>
                <a:cs typeface="Arial Rounded MT Bold" charset="0"/>
                <a:hlinkClick r:id="rId7"/>
              </a:rPr>
              <a:t>http://</a:t>
            </a:r>
            <a:r>
              <a:rPr lang="en-US" sz="22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7"/>
              </a:rPr>
              <a:t>www.picpicx.com/wp-content/uploads/2014/12/5534375d6c66314567a4c7736a6c1c0c.jpg</a:t>
            </a:r>
            <a:endParaRPr lang="en-US" sz="22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11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upload.wikimedia.org/wikipedia/commons/thumb/8/80/Stretcher_im_Flugzeug.JPG/1280px-Stretcher_im_Flugzeug.JPG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http://www.airliners.net/aviation-forums/general_aviation/read.main/1586262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/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technology.inquirer.net/files/2012/08/United-Airlines.jpg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5"/>
              </a:rPr>
              <a:t>www.nipponsysit.com/hardware-product/images/easycoder_PF4i/easycoder_PF4i.jpg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6"/>
              </a:rPr>
              <a:t>www.nipponsysit.com/hardware-product/images/easycoder_PF2i/easycoder_PF2i.jpg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07714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2"/>
              </a:rPr>
              <a:t>upload.wikimedia.org/wikipedia/commons/6/64/Japan_Airlines_boarding_pass.jpg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www.slate.com/content/dam/slate/articles/life/design/2012/121003_DES_BaggageTagHandEX.jpg.CROP.article250-medium.jpg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b="1" dirty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http://</a:t>
            </a:r>
            <a:r>
              <a:rPr lang="en-US" sz="2000" b="1" dirty="0" smtClean="0">
                <a:latin typeface="Arial Rounded MT Bold" charset="0"/>
                <a:ea typeface="Arial Rounded MT Bold" charset="0"/>
                <a:cs typeface="Arial Rounded MT Bold" charset="0"/>
                <a:hlinkClick r:id="rId4"/>
              </a:rPr>
              <a:t>www.airport-suppliers.com/content_images/supplier/Belting_Solutions_for_Airports_Baggage_Handling_and_Baggage_Screening_2.jpg</a:t>
            </a:r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b="1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1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978080" cy="864095"/>
          </a:xfrm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CRS has 3 internal Data Base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7051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DB-User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; containing personal info of the registered user of the CRS – 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whoever use the system to reserve</a:t>
            </a:r>
          </a:p>
          <a:p>
            <a:endParaRPr lang="en-US" sz="3200" dirty="0" smtClean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DB-Reservation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; containing info regarding the number of seat available in each class on different flight – 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for checking flights and advise </a:t>
            </a:r>
            <a:r>
              <a:rPr lang="en-US" sz="3200" dirty="0" err="1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pax</a:t>
            </a:r>
            <a:endParaRPr lang="en-US" sz="3200" dirty="0" smtClean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DB-Geography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; contains info about the cities and towns serviced by the airline 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– information about </a:t>
            </a:r>
            <a:r>
              <a:rPr lang="en-US" sz="3200" dirty="0" err="1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flts</a:t>
            </a:r>
            <a:endParaRPr lang="en-US" sz="3200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5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58715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Blocked ticket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59444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After the user checked the availability of flights and need times, airline will block seat for a certain period of time against a charge, you have to pay within period of time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If a user has a blocked ticket do not need to confirm the ticket. Automatically issued.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Departure control system (DCS)</a:t>
            </a:r>
            <a:endParaRPr lang="en-US" sz="32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</p:spPr>
        <p:txBody>
          <a:bodyPr>
            <a:noAutofit/>
          </a:bodyPr>
          <a:lstStyle/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The departure control system (DCS) is </a:t>
            </a: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the system used by airlines and airports to check-in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passengers. 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It assists the airline in managing the information required for </a:t>
            </a:r>
            <a:r>
              <a:rPr lang="en-US" sz="32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airport check-in, printing boarding passes and baggage tags and calculate the volume of baggage and cargo load control 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.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6858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4879"/>
            <a:ext cx="7834064" cy="4882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The DCS interfaces with </a:t>
            </a: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Computer reservation system (CRS)</a:t>
            </a: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Global distribution system (GDS )</a:t>
            </a:r>
            <a:endParaRPr lang="th-TH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Load control system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merican Typewriter" charset="0"/>
                <a:ea typeface="American Typewriter" charset="0"/>
                <a:cs typeface="American Typewriter" charset="0"/>
              </a:rPr>
              <a:t>Airline’s inventory management</a:t>
            </a:r>
          </a:p>
        </p:txBody>
      </p:sp>
    </p:spTree>
    <p:extLst>
      <p:ext uri="{BB962C8B-B14F-4D97-AF65-F5344CB8AC3E}">
        <p14:creationId xmlns:p14="http://schemas.microsoft.com/office/powerpoint/2010/main" val="12341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20" y="260648"/>
            <a:ext cx="8928992" cy="36491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The DCS is able to perform a variety of functions. The key capabilities of the system are: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0357947"/>
              </p:ext>
            </p:extLst>
          </p:nvPr>
        </p:nvGraphicFramePr>
        <p:xfrm>
          <a:off x="611560" y="1446808"/>
          <a:ext cx="784887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69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79120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A flight is usually created in the DCS 24hrs. before departure. All names, seat requests and special request sent to DCS so GSA can assist 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pax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who has difficulty when using Customer user self service (CUSS)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DCS helps through check-in : the system will enable </a:t>
            </a:r>
            <a:r>
              <a:rPr lang="en-US" sz="3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pax</a:t>
            </a: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 to check-in and get a boarding pass for both sectors.</a:t>
            </a:r>
          </a:p>
          <a:p>
            <a:endParaRPr lang="en-US" sz="32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DCS can automatically assign seats by selected cabin zone. It show the entire seat plan on the screen.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260648"/>
            <a:ext cx="8219256" cy="8751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Weight and Balance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03790" cy="490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Known as load control</a:t>
            </a:r>
          </a:p>
          <a:p>
            <a:pPr marL="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Trained on a/c type to control about weight of a/c</a:t>
            </a:r>
          </a:p>
          <a:p>
            <a:pPr marL="0" indent="0">
              <a:buNone/>
            </a:pPr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merican Typewriter" charset="0"/>
                <a:ea typeface="American Typewriter" charset="0"/>
                <a:cs typeface="American Typewriter" charset="0"/>
              </a:rPr>
              <a:t>Provide the load manifest or load sheet</a:t>
            </a:r>
          </a:p>
          <a:p>
            <a:endParaRPr lang="en-US" sz="3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509120"/>
            <a:ext cx="232350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</TotalTime>
  <Words>961</Words>
  <Application>Microsoft Macintosh PowerPoint</Application>
  <PresentationFormat>On-screen Show (4:3)</PresentationFormat>
  <Paragraphs>187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American Typewriter</vt:lpstr>
      <vt:lpstr>Arial Rounded MT Bold</vt:lpstr>
      <vt:lpstr>Calibri</vt:lpstr>
      <vt:lpstr>Calibri Light</vt:lpstr>
      <vt:lpstr>Tahoma</vt:lpstr>
      <vt:lpstr>Arial</vt:lpstr>
      <vt:lpstr>Office Theme</vt:lpstr>
      <vt:lpstr>IAC2207 Ground Service Management</vt:lpstr>
      <vt:lpstr>Computer reservation system (CRS)</vt:lpstr>
      <vt:lpstr>CRS has 3 internal Data Base</vt:lpstr>
      <vt:lpstr>Blocked ticket</vt:lpstr>
      <vt:lpstr>  Departure control system (DCS)</vt:lpstr>
      <vt:lpstr>PowerPoint Presentation</vt:lpstr>
      <vt:lpstr>PowerPoint Presentation</vt:lpstr>
      <vt:lpstr>PowerPoint Presentation</vt:lpstr>
      <vt:lpstr>Weight and Balance</vt:lpstr>
      <vt:lpstr>Baggage reconciliation</vt:lpstr>
      <vt:lpstr>PNL flowchart from CRS to DCS  CRS                      DCS</vt:lpstr>
      <vt:lpstr>PowerPoint Presentation</vt:lpstr>
      <vt:lpstr> Flight editing</vt:lpstr>
      <vt:lpstr>1.Reservation scan</vt:lpstr>
      <vt:lpstr> 2. Seat editing</vt:lpstr>
      <vt:lpstr>PowerPoint Presentation</vt:lpstr>
      <vt:lpstr> 3. Meal ordering</vt:lpstr>
      <vt:lpstr> 4.Pre-upgrade</vt:lpstr>
      <vt:lpstr> 5. Additional requests</vt:lpstr>
      <vt:lpstr> Stretchers Case</vt:lpstr>
      <vt:lpstr> 6. Telex </vt:lpstr>
      <vt:lpstr>PowerPoint Presentation</vt:lpstr>
      <vt:lpstr>PowerPoint Presentation</vt:lpstr>
      <vt:lpstr>Some standardize SITA code</vt:lpstr>
      <vt:lpstr>Telex sample</vt:lpstr>
      <vt:lpstr>PowerPoint Presentation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 1105  Thai Society and Culture</dc:title>
  <dc:creator>Win8</dc:creator>
  <cp:lastModifiedBy>Microsoft Office User</cp:lastModifiedBy>
  <cp:revision>130</cp:revision>
  <cp:lastPrinted>2021-03-09T16:11:44Z</cp:lastPrinted>
  <dcterms:created xsi:type="dcterms:W3CDTF">2015-01-04T03:39:43Z</dcterms:created>
  <dcterms:modified xsi:type="dcterms:W3CDTF">2022-01-08T16:09:18Z</dcterms:modified>
</cp:coreProperties>
</file>