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256" r:id="rId2"/>
    <p:sldId id="263" r:id="rId3"/>
    <p:sldId id="257" r:id="rId4"/>
    <p:sldId id="262" r:id="rId5"/>
    <p:sldId id="274" r:id="rId6"/>
    <p:sldId id="275" r:id="rId7"/>
    <p:sldId id="272" r:id="rId8"/>
    <p:sldId id="277" r:id="rId9"/>
    <p:sldId id="267" r:id="rId10"/>
    <p:sldId id="278" r:id="rId11"/>
    <p:sldId id="276" r:id="rId12"/>
    <p:sldId id="258" r:id="rId13"/>
    <p:sldId id="259" r:id="rId14"/>
    <p:sldId id="279" r:id="rId15"/>
    <p:sldId id="280" r:id="rId16"/>
    <p:sldId id="264" r:id="rId17"/>
    <p:sldId id="268" r:id="rId18"/>
    <p:sldId id="269" r:id="rId19"/>
    <p:sldId id="260"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8"/>
    <p:restoredTop sz="94651"/>
  </p:normalViewPr>
  <p:slideViewPr>
    <p:cSldViewPr snapToGrid="0" snapToObjects="1">
      <p:cViewPr>
        <p:scale>
          <a:sx n="112" d="100"/>
          <a:sy n="112" d="100"/>
        </p:scale>
        <p:origin x="13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tableStyles.x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539634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7/17/22</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en-US" smtClean="0"/>
              <a:t>‹#›</a:t>
            </a:fld>
            <a:endParaRPr lang="en-US"/>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76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237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729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Shape 22"/>
          <p:cNvSpPr>
            <a:spLocks noGrp="1"/>
          </p:cNvSpPr>
          <p:nvPr>
            <p:ph type="pic" idx="13"/>
          </p:nvPr>
        </p:nvSpPr>
        <p:spPr>
          <a:xfrm>
            <a:off x="393700" y="381000"/>
            <a:ext cx="12217400" cy="6146800"/>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901700" y="6934200"/>
            <a:ext cx="11201400" cy="952500"/>
          </a:xfrm>
          <a:prstGeom prst="rect">
            <a:avLst/>
          </a:prstGeom>
        </p:spPr>
        <p:txBody>
          <a:bodyPr anchor="b"/>
          <a:lstStyle/>
          <a:p>
            <a:r>
              <a:t>Title Text</a:t>
            </a:r>
          </a:p>
        </p:txBody>
      </p:sp>
      <p:sp>
        <p:nvSpPr>
          <p:cNvPr id="24" name="Shape 24"/>
          <p:cNvSpPr>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22401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Shape 77"/>
          <p:cNvSpPr>
            <a:spLocks noGrp="1"/>
          </p:cNvSpPr>
          <p:nvPr>
            <p:ph type="body" idx="1"/>
          </p:nvPr>
        </p:nvSpPr>
        <p:spPr>
          <a:xfrm>
            <a:off x="901700" y="1727200"/>
            <a:ext cx="11201400" cy="6286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07634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223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7/17/22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208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73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7/17/22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31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7028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1544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7/17/22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91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042B0DB6-F5C7-45FB-8CF3-31B45F9C2DAC}" type="datetimeFigureOut">
              <a:rPr lang="en-US" smtClean="0"/>
              <a:t>7/17/22</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567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1160EA64-D806-43AC-9DF2-F8C432F32B4C}" type="datetimeFigureOut">
              <a:rPr lang="en-US" smtClean="0"/>
              <a:pPr/>
              <a:t>7/17/22</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1699153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audioenglish.org/english-learning/english_dialogue_air_travel_reservations_airline_2.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0LgbCToueA" TargetMode="External"/><Relationship Id="rId4" Type="http://schemas.openxmlformats.org/officeDocument/2006/relationships/hyperlink" Target="https://www.esl-lab.com/difficult/travel-arrangements-script" TargetMode="External"/><Relationship Id="rId5" Type="http://schemas.openxmlformats.org/officeDocument/2006/relationships/hyperlink" Target="https://www.eslfast.com/robot/topics/travel/travel02.htm" TargetMode="External"/><Relationship Id="rId6" Type="http://schemas.openxmlformats.org/officeDocument/2006/relationships/hyperlink" Target="https://www.audioenglish.org/english-learning/english_dialogue_air_travel_reservations_airline_2.htm" TargetMode="External"/><Relationship Id="rId1" Type="http://schemas.openxmlformats.org/officeDocument/2006/relationships/slideLayout" Target="../slideLayouts/slideLayout13.xml"/><Relationship Id="rId2" Type="http://schemas.openxmlformats.org/officeDocument/2006/relationships/hyperlink" Target="https://youtu.be/F0LgbCToueAhttps:/youtu.be/F0LgbCToue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esl-lab.com/difficult/travel-arrangements-scri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prstGeom prst="rect">
            <a:avLst/>
          </a:prstGeom>
        </p:spPr>
        <p:txBody>
          <a:bodyPr/>
          <a:lstStyle/>
          <a:p>
            <a:r>
              <a:t>TIM 3503 English for Airline business</a:t>
            </a:r>
          </a:p>
        </p:txBody>
      </p:sp>
      <p:sp>
        <p:nvSpPr>
          <p:cNvPr id="122" name="Shape 122"/>
          <p:cNvSpPr>
            <a:spLocks noGrp="1"/>
          </p:cNvSpPr>
          <p:nvPr>
            <p:ph type="subTitle" idx="1"/>
          </p:nvPr>
        </p:nvSpPr>
        <p:spPr>
          <a:xfrm>
            <a:off x="901700" y="6208823"/>
            <a:ext cx="11201401" cy="1536701"/>
          </a:xfrm>
          <a:prstGeom prst="rect">
            <a:avLst/>
          </a:prstGeom>
        </p:spPr>
        <p:txBody>
          <a:bodyPr/>
          <a:lstStyle>
            <a:lvl1pPr>
              <a:defRPr b="1"/>
            </a:lvl1pPr>
          </a:lstStyle>
          <a:p>
            <a:r>
              <a:t>Unit 1 Reservation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0065" y="0"/>
            <a:ext cx="11794181" cy="7680068"/>
          </a:xfrm>
        </p:spPr>
        <p:txBody>
          <a:bodyPr>
            <a:noAutofit/>
          </a:bodyPr>
          <a:lstStyle/>
          <a:p>
            <a:r>
              <a:rPr lang="en-US" sz="2400" b="1" dirty="0">
                <a:latin typeface="Verdana" charset="0"/>
                <a:ea typeface="Verdana" charset="0"/>
                <a:cs typeface="Verdana" charset="0"/>
              </a:rPr>
              <a:t>Travel Agent</a:t>
            </a:r>
            <a:r>
              <a:rPr lang="en-US" sz="2400" dirty="0">
                <a:latin typeface="Verdana" charset="0"/>
                <a:ea typeface="Verdana" charset="0"/>
                <a:cs typeface="Verdana" charset="0"/>
              </a:rPr>
              <a:t>: Well, the price for the flight is almost double the price you would pay if you leave the day before.</a:t>
            </a:r>
          </a:p>
          <a:p>
            <a:r>
              <a:rPr lang="en-US" sz="2400" b="1" dirty="0">
                <a:latin typeface="Verdana" charset="0"/>
                <a:ea typeface="Verdana" charset="0"/>
                <a:cs typeface="Verdana" charset="0"/>
              </a:rPr>
              <a:t>Caller</a:t>
            </a:r>
            <a:r>
              <a:rPr lang="en-US" sz="2400" dirty="0">
                <a:latin typeface="Verdana" charset="0"/>
                <a:ea typeface="Verdana" charset="0"/>
                <a:cs typeface="Verdana" charset="0"/>
              </a:rPr>
              <a:t>: </a:t>
            </a:r>
            <a:r>
              <a:rPr lang="en-US" sz="2400" dirty="0" err="1">
                <a:latin typeface="Verdana" charset="0"/>
                <a:ea typeface="Verdana" charset="0"/>
                <a:cs typeface="Verdana" charset="0"/>
              </a:rPr>
              <a:t>Whoo</a:t>
            </a:r>
            <a:r>
              <a:rPr lang="en-US" sz="2400" dirty="0">
                <a:latin typeface="Verdana" charset="0"/>
                <a:ea typeface="Verdana" charset="0"/>
                <a:cs typeface="Verdana" charset="0"/>
              </a:rPr>
              <a:t>. </a:t>
            </a:r>
            <a:r>
              <a:rPr lang="en-US" sz="2400" b="1" dirty="0">
                <a:solidFill>
                  <a:srgbClr val="FF0000"/>
                </a:solidFill>
                <a:latin typeface="Verdana" charset="0"/>
                <a:ea typeface="Verdana" charset="0"/>
                <a:cs typeface="Verdana" charset="0"/>
              </a:rPr>
              <a:t>Let’s go with</a:t>
            </a:r>
            <a:r>
              <a:rPr lang="en-US" sz="2400" dirty="0">
                <a:latin typeface="Verdana" charset="0"/>
                <a:ea typeface="Verdana" charset="0"/>
                <a:cs typeface="Verdana" charset="0"/>
              </a:rPr>
              <a:t> the cheaper flight. By the way, how much is it?</a:t>
            </a:r>
          </a:p>
          <a:p>
            <a:r>
              <a:rPr lang="en-US" sz="2400" b="1" dirty="0">
                <a:latin typeface="Verdana" charset="0"/>
                <a:ea typeface="Verdana" charset="0"/>
                <a:cs typeface="Verdana" charset="0"/>
              </a:rPr>
              <a:t>Travel Agent</a:t>
            </a:r>
            <a:r>
              <a:rPr lang="en-US" sz="2400" dirty="0">
                <a:latin typeface="Verdana" charset="0"/>
                <a:ea typeface="Verdana" charset="0"/>
                <a:cs typeface="Verdana" charset="0"/>
              </a:rPr>
              <a:t>: It’s only $980</a:t>
            </a:r>
            <a:r>
              <a:rPr lang="en-US" sz="2400" dirty="0" smtClean="0">
                <a:latin typeface="Verdana" charset="0"/>
                <a:ea typeface="Verdana" charset="0"/>
                <a:cs typeface="Verdana" charset="0"/>
              </a:rPr>
              <a:t>.</a:t>
            </a:r>
            <a:endParaRPr lang="en-US" sz="2400" dirty="0">
              <a:latin typeface="Verdana" charset="0"/>
              <a:ea typeface="Verdana" charset="0"/>
              <a:cs typeface="Verdana" charset="0"/>
            </a:endParaRPr>
          </a:p>
          <a:p>
            <a:r>
              <a:rPr lang="en-US" sz="2400" b="1" dirty="0" smtClean="0">
                <a:latin typeface="Verdana" charset="0"/>
                <a:ea typeface="Verdana" charset="0"/>
                <a:cs typeface="Verdana" charset="0"/>
              </a:rPr>
              <a:t>Caller</a:t>
            </a:r>
            <a:r>
              <a:rPr lang="en-US" sz="2400" dirty="0">
                <a:latin typeface="Verdana" charset="0"/>
                <a:ea typeface="Verdana" charset="0"/>
                <a:cs typeface="Verdana" charset="0"/>
              </a:rPr>
              <a:t>: Alright. Well, let’s go with that.</a:t>
            </a:r>
          </a:p>
          <a:p>
            <a:r>
              <a:rPr lang="en-US" sz="2400" b="1" dirty="0">
                <a:latin typeface="Verdana" charset="0"/>
                <a:ea typeface="Verdana" charset="0"/>
                <a:cs typeface="Verdana" charset="0"/>
              </a:rPr>
              <a:t>Travel Agent</a:t>
            </a:r>
            <a:r>
              <a:rPr lang="en-US" sz="2400" dirty="0">
                <a:latin typeface="Verdana" charset="0"/>
                <a:ea typeface="Verdana" charset="0"/>
                <a:cs typeface="Verdana" charset="0"/>
              </a:rPr>
              <a:t>: Okay. That’s flight 1070 from Salt Lake City to New York, Kennedy Airport, </a:t>
            </a:r>
            <a:r>
              <a:rPr lang="en-US" sz="2400" b="1" dirty="0">
                <a:solidFill>
                  <a:srgbClr val="FF0000"/>
                </a:solidFill>
                <a:latin typeface="Verdana" charset="0"/>
                <a:ea typeface="Verdana" charset="0"/>
                <a:cs typeface="Verdana" charset="0"/>
              </a:rPr>
              <a:t>transferring </a:t>
            </a:r>
            <a:r>
              <a:rPr lang="en-US" sz="2400" dirty="0">
                <a:latin typeface="Verdana" charset="0"/>
                <a:ea typeface="Verdana" charset="0"/>
                <a:cs typeface="Verdana" charset="0"/>
              </a:rPr>
              <a:t>to flight 90 from Kennedy to Helsinki.</a:t>
            </a:r>
          </a:p>
          <a:p>
            <a:r>
              <a:rPr lang="en-US" sz="2400" b="1" dirty="0">
                <a:latin typeface="Verdana" charset="0"/>
                <a:ea typeface="Verdana" charset="0"/>
                <a:cs typeface="Verdana" charset="0"/>
              </a:rPr>
              <a:t>Caller</a:t>
            </a:r>
            <a:r>
              <a:rPr lang="en-US" sz="2400" dirty="0">
                <a:latin typeface="Verdana" charset="0"/>
                <a:ea typeface="Verdana" charset="0"/>
                <a:cs typeface="Verdana" charset="0"/>
              </a:rPr>
              <a:t>: And what are the </a:t>
            </a:r>
            <a:r>
              <a:rPr lang="en-US" sz="2400" b="1" dirty="0">
                <a:solidFill>
                  <a:srgbClr val="FF0000"/>
                </a:solidFill>
                <a:latin typeface="Verdana" charset="0"/>
                <a:ea typeface="Verdana" charset="0"/>
                <a:cs typeface="Verdana" charset="0"/>
              </a:rPr>
              <a:t>departure</a:t>
            </a:r>
            <a:r>
              <a:rPr lang="en-US" sz="2400" b="1" dirty="0">
                <a:latin typeface="Verdana" charset="0"/>
                <a:ea typeface="Verdana" charset="0"/>
                <a:cs typeface="Verdana" charset="0"/>
              </a:rPr>
              <a:t> </a:t>
            </a:r>
            <a:r>
              <a:rPr lang="en-US" sz="2400" dirty="0">
                <a:latin typeface="Verdana" charset="0"/>
                <a:ea typeface="Verdana" charset="0"/>
                <a:cs typeface="Verdana" charset="0"/>
              </a:rPr>
              <a:t>and </a:t>
            </a:r>
            <a:r>
              <a:rPr lang="en-US" sz="2400" b="1" dirty="0">
                <a:solidFill>
                  <a:srgbClr val="FF0000"/>
                </a:solidFill>
                <a:latin typeface="Verdana" charset="0"/>
                <a:ea typeface="Verdana" charset="0"/>
                <a:cs typeface="Verdana" charset="0"/>
              </a:rPr>
              <a:t>arrival</a:t>
            </a:r>
            <a:r>
              <a:rPr lang="en-US" sz="2400" dirty="0">
                <a:latin typeface="Verdana" charset="0"/>
                <a:ea typeface="Verdana" charset="0"/>
                <a:cs typeface="Verdana" charset="0"/>
              </a:rPr>
              <a:t> times for each of those flights?</a:t>
            </a:r>
          </a:p>
          <a:p>
            <a:r>
              <a:rPr lang="en-US" sz="2400" b="1" dirty="0">
                <a:latin typeface="Verdana" charset="0"/>
                <a:ea typeface="Verdana" charset="0"/>
                <a:cs typeface="Verdana" charset="0"/>
              </a:rPr>
              <a:t>Travel Agent</a:t>
            </a:r>
            <a:r>
              <a:rPr lang="en-US" sz="2400" dirty="0">
                <a:latin typeface="Verdana" charset="0"/>
                <a:ea typeface="Verdana" charset="0"/>
                <a:cs typeface="Verdana" charset="0"/>
              </a:rPr>
              <a:t>: It leaves Salt Lake City at 10:00 AM, arriving in New York at 4:35 PM, then transferring to flight 90 at 5:55 PM, and arriving in Helsinki at 8:30 AM the next day.</a:t>
            </a:r>
          </a:p>
          <a:p>
            <a:r>
              <a:rPr lang="en-US" sz="2400" b="1" dirty="0">
                <a:latin typeface="Verdana" charset="0"/>
                <a:ea typeface="Verdana" charset="0"/>
                <a:cs typeface="Verdana" charset="0"/>
              </a:rPr>
              <a:t>Caller</a:t>
            </a:r>
            <a:r>
              <a:rPr lang="en-US" sz="2400" dirty="0">
                <a:latin typeface="Verdana" charset="0"/>
                <a:ea typeface="Verdana" charset="0"/>
                <a:cs typeface="Verdana" charset="0"/>
              </a:rPr>
              <a:t>: Alright. And, uh, I’d like to request a vegetarian</a:t>
            </a:r>
            <a:r>
              <a:rPr lang="en-US" sz="2400" b="1" dirty="0">
                <a:solidFill>
                  <a:srgbClr val="FF0000"/>
                </a:solidFill>
                <a:latin typeface="Verdana" charset="0"/>
                <a:ea typeface="Verdana" charset="0"/>
                <a:cs typeface="Verdana" charset="0"/>
              </a:rPr>
              <a:t> </a:t>
            </a:r>
            <a:r>
              <a:rPr lang="en-US" sz="2400" dirty="0">
                <a:latin typeface="Verdana" charset="0"/>
                <a:ea typeface="Verdana" charset="0"/>
                <a:cs typeface="Verdana" charset="0"/>
              </a:rPr>
              <a:t>meal.</a:t>
            </a:r>
          </a:p>
          <a:p>
            <a:r>
              <a:rPr lang="en-US" sz="2400" b="1" dirty="0">
                <a:latin typeface="Verdana" charset="0"/>
                <a:ea typeface="Verdana" charset="0"/>
                <a:cs typeface="Verdana" charset="0"/>
              </a:rPr>
              <a:t>Travel Agent</a:t>
            </a:r>
            <a:r>
              <a:rPr lang="en-US" sz="2400" dirty="0">
                <a:latin typeface="Verdana" charset="0"/>
                <a:ea typeface="Verdana" charset="0"/>
                <a:cs typeface="Verdana" charset="0"/>
              </a:rPr>
              <a:t>: Sure, no problem. And could I have your name please?</a:t>
            </a:r>
          </a:p>
          <a:p>
            <a:r>
              <a:rPr lang="en-US" sz="2400" dirty="0">
                <a:latin typeface="Verdana" charset="0"/>
                <a:ea typeface="Verdana" charset="0"/>
                <a:cs typeface="Verdana" charset="0"/>
              </a:rPr>
              <a:t/>
            </a:r>
            <a:br>
              <a:rPr lang="en-US" sz="2400" dirty="0">
                <a:latin typeface="Verdana" charset="0"/>
                <a:ea typeface="Verdana" charset="0"/>
                <a:cs typeface="Verdana" charset="0"/>
              </a:rPr>
            </a:br>
            <a:endParaRPr lang="en-US" sz="2400" dirty="0">
              <a:latin typeface="Verdana" charset="0"/>
              <a:ea typeface="Verdana" charset="0"/>
              <a:cs typeface="Verdana" charset="0"/>
            </a:endParaRPr>
          </a:p>
          <a:p>
            <a:endParaRPr lang="en-US" sz="2400" dirty="0">
              <a:latin typeface="Verdana" charset="0"/>
              <a:ea typeface="Verdana" charset="0"/>
              <a:cs typeface="Verdana" charset="0"/>
            </a:endParaRPr>
          </a:p>
        </p:txBody>
      </p:sp>
    </p:spTree>
    <p:extLst>
      <p:ext uri="{BB962C8B-B14F-4D97-AF65-F5344CB8AC3E}">
        <p14:creationId xmlns:p14="http://schemas.microsoft.com/office/powerpoint/2010/main" val="1340736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5646" y="367957"/>
            <a:ext cx="12455954" cy="6286500"/>
          </a:xfrm>
        </p:spPr>
        <p:txBody>
          <a:bodyPr>
            <a:noAutofit/>
          </a:bodyPr>
          <a:lstStyle/>
          <a:p>
            <a:r>
              <a:rPr lang="en-US" sz="2400" b="1" dirty="0">
                <a:solidFill>
                  <a:srgbClr val="FF0000"/>
                </a:solidFill>
                <a:effectLst/>
                <a:latin typeface="Verdana" charset="0"/>
                <a:ea typeface="Verdana" charset="0"/>
                <a:cs typeface="Verdana" charset="0"/>
              </a:rPr>
              <a:t>Vocabulary and Sample Sentences</a:t>
            </a:r>
          </a:p>
          <a:p>
            <a:r>
              <a:rPr lang="en-US" sz="2400" b="1" dirty="0">
                <a:latin typeface="Verdana" charset="0"/>
                <a:ea typeface="Verdana" charset="0"/>
                <a:cs typeface="Verdana" charset="0"/>
              </a:rPr>
              <a:t>D</a:t>
            </a:r>
            <a:r>
              <a:rPr lang="en-US" sz="2400" b="1" dirty="0" smtClean="0">
                <a:effectLst/>
                <a:latin typeface="Verdana" charset="0"/>
                <a:ea typeface="Verdana" charset="0"/>
                <a:cs typeface="Verdana" charset="0"/>
              </a:rPr>
              <a:t>estination</a:t>
            </a:r>
            <a:r>
              <a:rPr lang="en-US" sz="2400" dirty="0">
                <a:effectLst/>
                <a:latin typeface="Verdana" charset="0"/>
                <a:ea typeface="Verdana" charset="0"/>
                <a:cs typeface="Verdana" charset="0"/>
              </a:rPr>
              <a:t> </a:t>
            </a:r>
            <a:r>
              <a:rPr lang="en-US" sz="2400" i="1" dirty="0">
                <a:effectLst/>
                <a:latin typeface="Verdana" charset="0"/>
                <a:ea typeface="Verdana" charset="0"/>
                <a:cs typeface="Verdana" charset="0"/>
              </a:rPr>
              <a:t>(noun)</a:t>
            </a:r>
            <a:r>
              <a:rPr lang="en-US" sz="2400" dirty="0">
                <a:effectLst/>
                <a:latin typeface="Verdana" charset="0"/>
                <a:ea typeface="Verdana" charset="0"/>
                <a:cs typeface="Verdana" charset="0"/>
              </a:rPr>
              <a:t>: the place a trip ends</a:t>
            </a:r>
            <a:br>
              <a:rPr lang="en-US" sz="2400" dirty="0">
                <a:effectLst/>
                <a:latin typeface="Verdana" charset="0"/>
                <a:ea typeface="Verdana" charset="0"/>
                <a:cs typeface="Verdana" charset="0"/>
              </a:rPr>
            </a:br>
            <a:r>
              <a:rPr lang="en-US" sz="2400" dirty="0">
                <a:effectLst/>
                <a:latin typeface="Verdana" charset="0"/>
                <a:ea typeface="Verdana" charset="0"/>
                <a:cs typeface="Verdana" charset="0"/>
              </a:rPr>
              <a:t>– We’ll reach our </a:t>
            </a:r>
            <a:r>
              <a:rPr lang="en-US" sz="2400" u="sng" dirty="0">
                <a:effectLst/>
                <a:latin typeface="Verdana" charset="0"/>
                <a:ea typeface="Verdana" charset="0"/>
                <a:cs typeface="Verdana" charset="0"/>
              </a:rPr>
              <a:t>destination</a:t>
            </a:r>
            <a:r>
              <a:rPr lang="en-US" sz="2400" dirty="0">
                <a:effectLst/>
                <a:latin typeface="Verdana" charset="0"/>
                <a:ea typeface="Verdana" charset="0"/>
                <a:cs typeface="Verdana" charset="0"/>
              </a:rPr>
              <a:t> by 3:00 PM.</a:t>
            </a:r>
          </a:p>
          <a:p>
            <a:r>
              <a:rPr lang="en-US" sz="2400" b="1" dirty="0">
                <a:latin typeface="Verdana" charset="0"/>
                <a:ea typeface="Verdana" charset="0"/>
                <a:cs typeface="Verdana" charset="0"/>
              </a:rPr>
              <a:t>A</a:t>
            </a:r>
            <a:r>
              <a:rPr lang="en-US" sz="2400" b="1" dirty="0" smtClean="0">
                <a:effectLst/>
                <a:latin typeface="Verdana" charset="0"/>
                <a:ea typeface="Verdana" charset="0"/>
                <a:cs typeface="Verdana" charset="0"/>
              </a:rPr>
              <a:t>vailable</a:t>
            </a:r>
            <a:r>
              <a:rPr lang="en-US" sz="2400" dirty="0">
                <a:effectLst/>
                <a:latin typeface="Verdana" charset="0"/>
                <a:ea typeface="Verdana" charset="0"/>
                <a:cs typeface="Verdana" charset="0"/>
              </a:rPr>
              <a:t> </a:t>
            </a:r>
            <a:r>
              <a:rPr lang="en-US" sz="2400" i="1" dirty="0">
                <a:effectLst/>
                <a:latin typeface="Verdana" charset="0"/>
                <a:ea typeface="Verdana" charset="0"/>
                <a:cs typeface="Verdana" charset="0"/>
              </a:rPr>
              <a:t>(adjective)</a:t>
            </a:r>
            <a:r>
              <a:rPr lang="en-US" sz="2400" dirty="0">
                <a:effectLst/>
                <a:latin typeface="Verdana" charset="0"/>
                <a:ea typeface="Verdana" charset="0"/>
                <a:cs typeface="Verdana" charset="0"/>
              </a:rPr>
              <a:t>: not busy, ready for use </a:t>
            </a:r>
            <a:br>
              <a:rPr lang="en-US" sz="2400" dirty="0">
                <a:effectLst/>
                <a:latin typeface="Verdana" charset="0"/>
                <a:ea typeface="Verdana" charset="0"/>
                <a:cs typeface="Verdana" charset="0"/>
              </a:rPr>
            </a:br>
            <a:r>
              <a:rPr lang="en-US" sz="2400" dirty="0">
                <a:effectLst/>
                <a:latin typeface="Verdana" charset="0"/>
                <a:ea typeface="Verdana" charset="0"/>
                <a:cs typeface="Verdana" charset="0"/>
              </a:rPr>
              <a:t>Are there any seats </a:t>
            </a:r>
            <a:r>
              <a:rPr lang="en-US" sz="2400" u="sng" dirty="0">
                <a:effectLst/>
                <a:latin typeface="Verdana" charset="0"/>
                <a:ea typeface="Verdana" charset="0"/>
                <a:cs typeface="Verdana" charset="0"/>
              </a:rPr>
              <a:t>available</a:t>
            </a:r>
            <a:r>
              <a:rPr lang="en-US" sz="2400" dirty="0">
                <a:effectLst/>
                <a:latin typeface="Verdana" charset="0"/>
                <a:ea typeface="Verdana" charset="0"/>
                <a:cs typeface="Verdana" charset="0"/>
              </a:rPr>
              <a:t> on the next train?</a:t>
            </a:r>
          </a:p>
          <a:p>
            <a:r>
              <a:rPr lang="en-US" sz="2400" b="1" dirty="0">
                <a:latin typeface="Verdana" charset="0"/>
                <a:ea typeface="Verdana" charset="0"/>
                <a:cs typeface="Verdana" charset="0"/>
              </a:rPr>
              <a:t>C</a:t>
            </a:r>
            <a:r>
              <a:rPr lang="en-US" sz="2400" b="1" dirty="0" smtClean="0">
                <a:effectLst/>
                <a:latin typeface="Verdana" charset="0"/>
                <a:ea typeface="Verdana" charset="0"/>
                <a:cs typeface="Verdana" charset="0"/>
              </a:rPr>
              <a:t>atch</a:t>
            </a:r>
            <a:r>
              <a:rPr lang="en-US" sz="2400" dirty="0">
                <a:effectLst/>
                <a:latin typeface="Verdana" charset="0"/>
                <a:ea typeface="Verdana" charset="0"/>
                <a:cs typeface="Verdana" charset="0"/>
              </a:rPr>
              <a:t> </a:t>
            </a:r>
            <a:r>
              <a:rPr lang="en-US" sz="2400" i="1" dirty="0">
                <a:effectLst/>
                <a:latin typeface="Verdana" charset="0"/>
                <a:ea typeface="Verdana" charset="0"/>
                <a:cs typeface="Verdana" charset="0"/>
              </a:rPr>
              <a:t>(verb)</a:t>
            </a:r>
            <a:r>
              <a:rPr lang="en-US" sz="2400" dirty="0">
                <a:effectLst/>
                <a:latin typeface="Verdana" charset="0"/>
                <a:ea typeface="Verdana" charset="0"/>
                <a:cs typeface="Verdana" charset="0"/>
              </a:rPr>
              <a:t>: get</a:t>
            </a:r>
            <a:br>
              <a:rPr lang="en-US" sz="2400" dirty="0">
                <a:effectLst/>
                <a:latin typeface="Verdana" charset="0"/>
                <a:ea typeface="Verdana" charset="0"/>
                <a:cs typeface="Verdana" charset="0"/>
              </a:rPr>
            </a:br>
            <a:r>
              <a:rPr lang="en-US" sz="2400" dirty="0">
                <a:effectLst/>
                <a:latin typeface="Verdana" charset="0"/>
                <a:ea typeface="Verdana" charset="0"/>
                <a:cs typeface="Verdana" charset="0"/>
              </a:rPr>
              <a:t>– You can </a:t>
            </a:r>
            <a:r>
              <a:rPr lang="en-US" sz="2400" u="sng" dirty="0">
                <a:effectLst/>
                <a:latin typeface="Verdana" charset="0"/>
                <a:ea typeface="Verdana" charset="0"/>
                <a:cs typeface="Verdana" charset="0"/>
              </a:rPr>
              <a:t>catch</a:t>
            </a:r>
            <a:r>
              <a:rPr lang="en-US" sz="2400" dirty="0">
                <a:effectLst/>
                <a:latin typeface="Verdana" charset="0"/>
                <a:ea typeface="Verdana" charset="0"/>
                <a:cs typeface="Verdana" charset="0"/>
              </a:rPr>
              <a:t> a taxi outside of the hotel lobby.</a:t>
            </a:r>
          </a:p>
          <a:p>
            <a:r>
              <a:rPr lang="en-US" sz="2400" b="1" dirty="0">
                <a:latin typeface="Verdana" charset="0"/>
                <a:ea typeface="Verdana" charset="0"/>
                <a:cs typeface="Verdana" charset="0"/>
              </a:rPr>
              <a:t>G</a:t>
            </a:r>
            <a:r>
              <a:rPr lang="en-US" sz="2400" b="1" dirty="0" smtClean="0">
                <a:effectLst/>
                <a:latin typeface="Verdana" charset="0"/>
                <a:ea typeface="Verdana" charset="0"/>
                <a:cs typeface="Verdana" charset="0"/>
              </a:rPr>
              <a:t>o </a:t>
            </a:r>
            <a:r>
              <a:rPr lang="en-US" sz="2400" b="1" dirty="0">
                <a:effectLst/>
                <a:latin typeface="Verdana" charset="0"/>
                <a:ea typeface="Verdana" charset="0"/>
                <a:cs typeface="Verdana" charset="0"/>
              </a:rPr>
              <a:t>with</a:t>
            </a:r>
            <a:r>
              <a:rPr lang="en-US" sz="2400" dirty="0">
                <a:effectLst/>
                <a:latin typeface="Verdana" charset="0"/>
                <a:ea typeface="Verdana" charset="0"/>
                <a:cs typeface="Verdana" charset="0"/>
              </a:rPr>
              <a:t> </a:t>
            </a:r>
            <a:r>
              <a:rPr lang="en-US" sz="2400" i="1" dirty="0">
                <a:effectLst/>
                <a:latin typeface="Verdana" charset="0"/>
                <a:ea typeface="Verdana" charset="0"/>
                <a:cs typeface="Verdana" charset="0"/>
              </a:rPr>
              <a:t>(phrasal verb)</a:t>
            </a:r>
            <a:r>
              <a:rPr lang="en-US" sz="2400" dirty="0">
                <a:effectLst/>
                <a:latin typeface="Verdana" charset="0"/>
                <a:ea typeface="Verdana" charset="0"/>
                <a:cs typeface="Verdana" charset="0"/>
              </a:rPr>
              <a:t>: choose something</a:t>
            </a:r>
            <a:br>
              <a:rPr lang="en-US" sz="2400" dirty="0">
                <a:effectLst/>
                <a:latin typeface="Verdana" charset="0"/>
                <a:ea typeface="Verdana" charset="0"/>
                <a:cs typeface="Verdana" charset="0"/>
              </a:rPr>
            </a:br>
            <a:r>
              <a:rPr lang="en-US" sz="2400" dirty="0">
                <a:effectLst/>
                <a:latin typeface="Verdana" charset="0"/>
                <a:ea typeface="Verdana" charset="0"/>
                <a:cs typeface="Verdana" charset="0"/>
              </a:rPr>
              <a:t>– I think I’ll </a:t>
            </a:r>
            <a:r>
              <a:rPr lang="en-US" sz="2400" u="sng" dirty="0">
                <a:effectLst/>
                <a:latin typeface="Verdana" charset="0"/>
                <a:ea typeface="Verdana" charset="0"/>
                <a:cs typeface="Verdana" charset="0"/>
              </a:rPr>
              <a:t>go with</a:t>
            </a:r>
            <a:r>
              <a:rPr lang="en-US" sz="2400" dirty="0">
                <a:effectLst/>
                <a:latin typeface="Verdana" charset="0"/>
                <a:ea typeface="Verdana" charset="0"/>
                <a:cs typeface="Verdana" charset="0"/>
              </a:rPr>
              <a:t> the budget tour to Hawaii on this trip.</a:t>
            </a:r>
          </a:p>
          <a:p>
            <a:r>
              <a:rPr lang="en-US" sz="2400" b="1" dirty="0" smtClean="0">
                <a:latin typeface="Verdana" charset="0"/>
                <a:ea typeface="Verdana" charset="0"/>
                <a:cs typeface="Verdana" charset="0"/>
              </a:rPr>
              <a:t>Arrival </a:t>
            </a:r>
            <a:r>
              <a:rPr lang="en-US" sz="2400" dirty="0" smtClean="0">
                <a:latin typeface="Verdana" charset="0"/>
                <a:ea typeface="Verdana" charset="0"/>
                <a:cs typeface="Verdana" charset="0"/>
              </a:rPr>
              <a:t>(noun): reach </a:t>
            </a:r>
            <a:r>
              <a:rPr lang="en-US" sz="2400" dirty="0">
                <a:latin typeface="Verdana" charset="0"/>
                <a:ea typeface="Verdana" charset="0"/>
                <a:cs typeface="Verdana" charset="0"/>
              </a:rPr>
              <a:t>a place at the end of a journey or a stage in a journey.</a:t>
            </a:r>
          </a:p>
          <a:p>
            <a:r>
              <a:rPr lang="en-US" sz="2400" dirty="0">
                <a:latin typeface="Verdana" charset="0"/>
                <a:ea typeface="Verdana" charset="0"/>
                <a:cs typeface="Verdana" charset="0"/>
              </a:rPr>
              <a:t>"we </a:t>
            </a:r>
            <a:r>
              <a:rPr lang="en-US" sz="2400" b="1" dirty="0">
                <a:latin typeface="Verdana" charset="0"/>
                <a:ea typeface="Verdana" charset="0"/>
                <a:cs typeface="Verdana" charset="0"/>
              </a:rPr>
              <a:t>arrived at</a:t>
            </a:r>
            <a:r>
              <a:rPr lang="en-US" sz="2400" dirty="0">
                <a:latin typeface="Verdana" charset="0"/>
                <a:ea typeface="Verdana" charset="0"/>
                <a:cs typeface="Verdana" charset="0"/>
              </a:rPr>
              <a:t> his house and knocked at the door"</a:t>
            </a:r>
          </a:p>
          <a:p>
            <a:r>
              <a:rPr lang="en-US" sz="2400" b="1" dirty="0">
                <a:latin typeface="Verdana" charset="0"/>
                <a:ea typeface="Verdana" charset="0"/>
                <a:cs typeface="Verdana" charset="0"/>
              </a:rPr>
              <a:t>D</a:t>
            </a:r>
            <a:r>
              <a:rPr lang="en-US" sz="2400" b="1" dirty="0" smtClean="0">
                <a:effectLst/>
                <a:latin typeface="Verdana" charset="0"/>
                <a:ea typeface="Verdana" charset="0"/>
                <a:cs typeface="Verdana" charset="0"/>
              </a:rPr>
              <a:t>eparture</a:t>
            </a:r>
            <a:r>
              <a:rPr lang="en-US" sz="2400" dirty="0">
                <a:effectLst/>
                <a:latin typeface="Verdana" charset="0"/>
                <a:ea typeface="Verdana" charset="0"/>
                <a:cs typeface="Verdana" charset="0"/>
              </a:rPr>
              <a:t> </a:t>
            </a:r>
            <a:r>
              <a:rPr lang="en-US" sz="2400" i="1" dirty="0">
                <a:effectLst/>
                <a:latin typeface="Verdana" charset="0"/>
                <a:ea typeface="Verdana" charset="0"/>
                <a:cs typeface="Verdana" charset="0"/>
              </a:rPr>
              <a:t>(noun)</a:t>
            </a:r>
            <a:r>
              <a:rPr lang="en-US" sz="2400" dirty="0">
                <a:effectLst/>
                <a:latin typeface="Verdana" charset="0"/>
                <a:ea typeface="Verdana" charset="0"/>
                <a:cs typeface="Verdana" charset="0"/>
              </a:rPr>
              <a:t>: the act of leaving</a:t>
            </a:r>
            <a:br>
              <a:rPr lang="en-US" sz="2400" dirty="0">
                <a:effectLst/>
                <a:latin typeface="Verdana" charset="0"/>
                <a:ea typeface="Verdana" charset="0"/>
                <a:cs typeface="Verdana" charset="0"/>
              </a:rPr>
            </a:br>
            <a:r>
              <a:rPr lang="en-US" sz="2400" dirty="0">
                <a:effectLst/>
                <a:latin typeface="Verdana" charset="0"/>
                <a:ea typeface="Verdana" charset="0"/>
                <a:cs typeface="Verdana" charset="0"/>
              </a:rPr>
              <a:t>– Passengers should check in two hours before their </a:t>
            </a:r>
            <a:r>
              <a:rPr lang="en-US" sz="2400" u="sng" dirty="0">
                <a:effectLst/>
                <a:latin typeface="Verdana" charset="0"/>
                <a:ea typeface="Verdana" charset="0"/>
                <a:cs typeface="Verdana" charset="0"/>
              </a:rPr>
              <a:t>departure</a:t>
            </a:r>
            <a:r>
              <a:rPr lang="en-US" sz="2400" dirty="0">
                <a:effectLst/>
                <a:latin typeface="Verdana" charset="0"/>
                <a:ea typeface="Verdana" charset="0"/>
                <a:cs typeface="Verdana" charset="0"/>
              </a:rPr>
              <a:t> time</a:t>
            </a:r>
            <a:r>
              <a:rPr lang="en-US" sz="2400" dirty="0" smtClean="0">
                <a:effectLst/>
                <a:latin typeface="Verdana" charset="0"/>
                <a:ea typeface="Verdana" charset="0"/>
                <a:cs typeface="Verdana" charset="0"/>
              </a:rPr>
              <a:t>.</a:t>
            </a:r>
            <a:r>
              <a:rPr lang="en-US" sz="2800" dirty="0">
                <a:latin typeface="Verdana" charset="0"/>
                <a:ea typeface="Verdana" charset="0"/>
                <a:cs typeface="Verdana" charset="0"/>
              </a:rPr>
              <a:t/>
            </a:r>
            <a:br>
              <a:rPr lang="en-US" sz="2800" dirty="0">
                <a:latin typeface="Verdana" charset="0"/>
                <a:ea typeface="Verdana" charset="0"/>
                <a:cs typeface="Verdana" charset="0"/>
              </a:rPr>
            </a:br>
            <a:endParaRPr lang="en-US" sz="2800" dirty="0">
              <a:latin typeface="Verdana" charset="0"/>
              <a:ea typeface="Verdana" charset="0"/>
              <a:cs typeface="Verdana" charset="0"/>
            </a:endParaRPr>
          </a:p>
        </p:txBody>
      </p:sp>
    </p:spTree>
    <p:extLst>
      <p:ext uri="{BB962C8B-B14F-4D97-AF65-F5344CB8AC3E}">
        <p14:creationId xmlns:p14="http://schemas.microsoft.com/office/powerpoint/2010/main" val="4309493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47574" y="377220"/>
            <a:ext cx="12017675" cy="67505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lang="en-US" sz="2400" b="1" dirty="0" smtClean="0"/>
              <a:t>Listening</a:t>
            </a:r>
          </a:p>
          <a:p>
            <a:r>
              <a:rPr lang="en-US" sz="2400" u="sng" dirty="0" smtClean="0">
                <a:hlinkClick r:id="rId2"/>
              </a:rPr>
              <a:t>https</a:t>
            </a:r>
            <a:r>
              <a:rPr lang="en-US" sz="2400" u="sng" dirty="0">
                <a:hlinkClick r:id="rId2"/>
              </a:rPr>
              <a:t>://www.audioenglish.org/english-learning/english_dialogue_air_travel_reservations_airline_2.htm</a:t>
            </a:r>
          </a:p>
          <a:p>
            <a:endParaRPr lang="en-US" sz="2400" dirty="0" smtClean="0"/>
          </a:p>
          <a:p>
            <a:endParaRPr lang="en-US" sz="2400" dirty="0"/>
          </a:p>
          <a:p>
            <a:r>
              <a:rPr sz="2400" dirty="0" smtClean="0"/>
              <a:t>Reservations </a:t>
            </a:r>
            <a:r>
              <a:rPr sz="2400" dirty="0"/>
              <a:t>clerk:	—	Northwind Airways, good morning. May I help </a:t>
            </a:r>
            <a:r>
              <a:rPr sz="2400" dirty="0" smtClean="0"/>
              <a:t>you?</a:t>
            </a:r>
            <a:endParaRPr lang="en-US" sz="2400" dirty="0" smtClean="0"/>
          </a:p>
          <a:p>
            <a:pPr algn="l"/>
            <a:r>
              <a:rPr lang="en-US" sz="2400" dirty="0"/>
              <a:t>	</a:t>
            </a:r>
            <a:r>
              <a:rPr sz="2400" dirty="0" smtClean="0"/>
              <a:t>You</a:t>
            </a:r>
            <a:r>
              <a:rPr sz="2400" dirty="0"/>
              <a:t>:	</a:t>
            </a:r>
            <a:r>
              <a:rPr lang="en-US" sz="2400" dirty="0" smtClean="0"/>
              <a:t>			</a:t>
            </a:r>
            <a:r>
              <a:rPr sz="2400" dirty="0" smtClean="0"/>
              <a:t>—</a:t>
            </a:r>
            <a:r>
              <a:rPr sz="2400" dirty="0"/>
              <a:t>	</a:t>
            </a:r>
            <a:r>
              <a:rPr lang="en-US" sz="2400" dirty="0" smtClean="0"/>
              <a:t>	</a:t>
            </a:r>
            <a:r>
              <a:rPr lang="en-US" sz="2400" dirty="0" smtClean="0">
                <a:solidFill>
                  <a:srgbClr val="FF0000"/>
                </a:solidFill>
              </a:rPr>
              <a:t>……………..</a:t>
            </a:r>
            <a:endParaRPr sz="2400" dirty="0">
              <a:solidFill>
                <a:srgbClr val="FF0000"/>
              </a:solidFill>
            </a:endParaRPr>
          </a:p>
          <a:p>
            <a:pPr algn="l"/>
            <a:r>
              <a:rPr lang="en-US" sz="2400" dirty="0" smtClean="0"/>
              <a:t>	</a:t>
            </a:r>
            <a:r>
              <a:rPr sz="2400" dirty="0" smtClean="0"/>
              <a:t>Reservations </a:t>
            </a:r>
            <a:r>
              <a:rPr sz="2400" dirty="0"/>
              <a:t>clerk:	—	One moment, please... Yes. There´s a flight at 16:45 </a:t>
            </a:r>
            <a:r>
              <a:rPr sz="2400" dirty="0" smtClean="0"/>
              <a:t>and</a:t>
            </a:r>
            <a:r>
              <a:rPr lang="en-US" sz="2400" dirty="0" smtClean="0"/>
              <a:t> 							</a:t>
            </a:r>
            <a:r>
              <a:rPr sz="2400" dirty="0" smtClean="0"/>
              <a:t>one </a:t>
            </a:r>
            <a:r>
              <a:rPr sz="2400" dirty="0"/>
              <a:t>at </a:t>
            </a:r>
            <a:r>
              <a:rPr sz="2400" dirty="0" smtClean="0"/>
              <a:t>18:00.</a:t>
            </a:r>
            <a:endParaRPr lang="en-US" sz="2400" dirty="0" smtClean="0"/>
          </a:p>
          <a:p>
            <a:pPr algn="l"/>
            <a:r>
              <a:rPr lang="en-US" sz="2400" dirty="0"/>
              <a:t>	</a:t>
            </a:r>
            <a:r>
              <a:rPr sz="2400" dirty="0" smtClean="0"/>
              <a:t>You</a:t>
            </a:r>
            <a:r>
              <a:rPr sz="2400" dirty="0"/>
              <a:t>:	</a:t>
            </a:r>
            <a:r>
              <a:rPr lang="en-US" sz="2400" dirty="0" smtClean="0"/>
              <a:t>			</a:t>
            </a:r>
            <a:r>
              <a:rPr sz="2400" dirty="0" smtClean="0"/>
              <a:t>—</a:t>
            </a:r>
            <a:r>
              <a:rPr sz="2400" dirty="0"/>
              <a:t>	</a:t>
            </a:r>
            <a:r>
              <a:rPr lang="en-US" sz="2400" dirty="0">
                <a:solidFill>
                  <a:srgbClr val="FF0000"/>
                </a:solidFill>
              </a:rPr>
              <a:t>……………..</a:t>
            </a:r>
          </a:p>
          <a:p>
            <a:pPr algn="l"/>
            <a:r>
              <a:rPr lang="en-US" sz="2400" dirty="0"/>
              <a:t>	</a:t>
            </a:r>
            <a:r>
              <a:rPr sz="2400" dirty="0" smtClean="0"/>
              <a:t>Reservations </a:t>
            </a:r>
            <a:r>
              <a:rPr sz="2400" dirty="0"/>
              <a:t>clerk:	—	Economy, business class or first class </a:t>
            </a:r>
            <a:r>
              <a:rPr sz="2400" dirty="0" smtClean="0"/>
              <a:t>ticket?</a:t>
            </a:r>
            <a:endParaRPr lang="en-US" sz="2400" dirty="0" smtClean="0"/>
          </a:p>
          <a:p>
            <a:pPr algn="l"/>
            <a:r>
              <a:rPr lang="en-US" sz="2400" dirty="0" smtClean="0"/>
              <a:t>	</a:t>
            </a:r>
            <a:r>
              <a:rPr sz="2400" dirty="0" smtClean="0"/>
              <a:t>You</a:t>
            </a:r>
            <a:r>
              <a:rPr sz="2400" dirty="0"/>
              <a:t>:	</a:t>
            </a:r>
            <a:r>
              <a:rPr lang="en-US" sz="2400" dirty="0" smtClean="0"/>
              <a:t>			</a:t>
            </a:r>
            <a:r>
              <a:rPr sz="2400" dirty="0" smtClean="0"/>
              <a:t>—</a:t>
            </a:r>
            <a:r>
              <a:rPr sz="2400" dirty="0"/>
              <a:t>	</a:t>
            </a:r>
            <a:r>
              <a:rPr lang="en-US" sz="2400" dirty="0">
                <a:solidFill>
                  <a:srgbClr val="FF0000"/>
                </a:solidFill>
              </a:rPr>
              <a:t>……………..</a:t>
            </a:r>
          </a:p>
          <a:p>
            <a:pPr algn="l"/>
            <a:r>
              <a:rPr lang="en-US" sz="2400" dirty="0" smtClean="0"/>
              <a:t>	</a:t>
            </a:r>
            <a:r>
              <a:rPr sz="2400" dirty="0" smtClean="0"/>
              <a:t>Reservations </a:t>
            </a:r>
            <a:r>
              <a:rPr sz="2400" dirty="0"/>
              <a:t>clerk:	—	That would be €</a:t>
            </a:r>
            <a:r>
              <a:rPr sz="2400" dirty="0" smtClean="0"/>
              <a:t>346.</a:t>
            </a:r>
            <a:endParaRPr lang="en-US" sz="2400" dirty="0" smtClean="0"/>
          </a:p>
          <a:p>
            <a:pPr algn="l"/>
            <a:r>
              <a:rPr lang="en-US" sz="2400" dirty="0" smtClean="0"/>
              <a:t>	</a:t>
            </a:r>
            <a:r>
              <a:rPr sz="2400" dirty="0" smtClean="0"/>
              <a:t>You</a:t>
            </a:r>
            <a:r>
              <a:rPr sz="2400" dirty="0"/>
              <a:t>:	</a:t>
            </a:r>
            <a:r>
              <a:rPr lang="en-US" sz="2400" dirty="0" smtClean="0"/>
              <a:t>			</a:t>
            </a:r>
            <a:r>
              <a:rPr sz="2400" dirty="0" smtClean="0"/>
              <a:t>—</a:t>
            </a:r>
            <a:r>
              <a:rPr sz="2400" dirty="0"/>
              <a:t>	</a:t>
            </a:r>
            <a:r>
              <a:rPr lang="en-US" sz="2400" dirty="0">
                <a:solidFill>
                  <a:srgbClr val="FF0000"/>
                </a:solidFill>
              </a:rPr>
              <a:t>……………..</a:t>
            </a:r>
          </a:p>
          <a:p>
            <a:pPr algn="l"/>
            <a:r>
              <a:rPr lang="en-US" sz="2400" dirty="0" smtClean="0"/>
              <a:t>	</a:t>
            </a:r>
            <a:r>
              <a:rPr sz="2400" dirty="0" smtClean="0"/>
              <a:t>Reservations </a:t>
            </a:r>
            <a:r>
              <a:rPr sz="2400" dirty="0"/>
              <a:t>clerk:	—	Certainly. Which flight would you </a:t>
            </a:r>
            <a:r>
              <a:rPr sz="2400" dirty="0" smtClean="0"/>
              <a:t>like?</a:t>
            </a:r>
            <a:endParaRPr lang="en-US" sz="2400" dirty="0" smtClean="0"/>
          </a:p>
          <a:p>
            <a:pPr algn="l"/>
            <a:r>
              <a:rPr lang="en-US" sz="2400" dirty="0" smtClean="0"/>
              <a:t>	</a:t>
            </a:r>
            <a:r>
              <a:rPr sz="2400" dirty="0" smtClean="0"/>
              <a:t>You</a:t>
            </a:r>
            <a:r>
              <a:rPr sz="2400" dirty="0"/>
              <a:t>:	</a:t>
            </a:r>
            <a:r>
              <a:rPr lang="en-US" sz="2400" dirty="0" smtClean="0"/>
              <a:t>			</a:t>
            </a:r>
            <a:r>
              <a:rPr sz="2400" dirty="0" smtClean="0"/>
              <a:t>—</a:t>
            </a:r>
            <a:r>
              <a:rPr sz="2400" dirty="0"/>
              <a:t>	</a:t>
            </a:r>
            <a:r>
              <a:rPr lang="en-US" sz="2400" dirty="0">
                <a:solidFill>
                  <a:srgbClr val="FF0000"/>
                </a:solidFill>
              </a:rPr>
              <a:t>……………..</a:t>
            </a:r>
          </a:p>
          <a:p>
            <a:pPr algn="l"/>
            <a:r>
              <a:rPr lang="en-US" sz="2400" dirty="0" smtClean="0"/>
              <a:t>	</a:t>
            </a:r>
            <a:r>
              <a:rPr sz="2400" dirty="0" smtClean="0"/>
              <a:t>Reservations </a:t>
            </a:r>
            <a:r>
              <a:rPr sz="2400" dirty="0"/>
              <a:t>clerk:	—	Could I have your name, </a:t>
            </a:r>
            <a:r>
              <a:rPr sz="2400" dirty="0" smtClean="0"/>
              <a:t>please?</a:t>
            </a:r>
            <a:endParaRPr lang="en-US" sz="2400" dirty="0" smtClean="0"/>
          </a:p>
          <a:p>
            <a:pPr algn="l"/>
            <a:r>
              <a:rPr lang="en-US" sz="2400" dirty="0" smtClean="0"/>
              <a:t>	</a:t>
            </a:r>
            <a:r>
              <a:rPr sz="2400" dirty="0" smtClean="0"/>
              <a:t>You</a:t>
            </a:r>
            <a:r>
              <a:rPr sz="2400" dirty="0"/>
              <a:t>:	</a:t>
            </a:r>
            <a:r>
              <a:rPr lang="en-US" sz="2400" dirty="0" smtClean="0"/>
              <a:t>			</a:t>
            </a:r>
            <a:r>
              <a:rPr sz="2400" dirty="0" smtClean="0"/>
              <a:t>—</a:t>
            </a:r>
            <a:r>
              <a:rPr sz="2400" dirty="0"/>
              <a:t>	</a:t>
            </a:r>
            <a:r>
              <a:rPr lang="en-US" sz="2400" dirty="0">
                <a:solidFill>
                  <a:srgbClr val="FF0000"/>
                </a:solidFill>
              </a:rPr>
              <a:t>……………..</a:t>
            </a:r>
            <a:endParaRPr lang="en-US" sz="2400" dirty="0">
              <a:solidFill>
                <a:srgbClr val="FF00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924447" y="1215319"/>
            <a:ext cx="10417437" cy="527323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sz="2800" dirty="0"/>
              <a:t>Reservations clerk:	—	How would you like to pay, </a:t>
            </a:r>
            <a:r>
              <a:rPr lang="en-US" sz="2800" dirty="0" smtClean="0"/>
              <a:t> </a:t>
            </a:r>
            <a:r>
              <a:rPr sz="2800" dirty="0" smtClean="0"/>
              <a:t>Ms.Jones?</a:t>
            </a:r>
            <a:endParaRPr lang="en-US" sz="2800" dirty="0" smtClean="0"/>
          </a:p>
          <a:p>
            <a:pPr algn="l"/>
            <a:r>
              <a:rPr sz="2800" dirty="0" smtClean="0"/>
              <a:t>You</a:t>
            </a:r>
            <a:r>
              <a:rPr sz="2800" dirty="0"/>
              <a:t>:	</a:t>
            </a:r>
            <a:r>
              <a:rPr lang="en-US" sz="2800" dirty="0" smtClean="0"/>
              <a:t>				</a:t>
            </a:r>
            <a:r>
              <a:rPr sz="2800" dirty="0" smtClean="0"/>
              <a:t>—</a:t>
            </a:r>
            <a:r>
              <a:rPr sz="2800" dirty="0"/>
              <a:t>	</a:t>
            </a:r>
            <a:r>
              <a:rPr lang="en-US" sz="2800" dirty="0" smtClean="0">
                <a:solidFill>
                  <a:srgbClr val="FF0000"/>
                </a:solidFill>
              </a:rPr>
              <a:t>……………..</a:t>
            </a:r>
          </a:p>
          <a:p>
            <a:pPr algn="l"/>
            <a:r>
              <a:rPr sz="2800" dirty="0" smtClean="0"/>
              <a:t>Reservations </a:t>
            </a:r>
            <a:r>
              <a:rPr sz="2800" dirty="0"/>
              <a:t>clerk:	—	Yes, but you will have to confirm this reservation at least two hours before departure time.</a:t>
            </a:r>
          </a:p>
          <a:p>
            <a:pPr algn="l"/>
            <a:r>
              <a:rPr sz="2800" dirty="0"/>
              <a:t>You:	</a:t>
            </a:r>
            <a:r>
              <a:rPr lang="en-US" sz="2800" dirty="0" smtClean="0"/>
              <a:t>				</a:t>
            </a:r>
            <a:r>
              <a:rPr sz="2800" dirty="0" smtClean="0"/>
              <a:t>—</a:t>
            </a:r>
            <a:r>
              <a:rPr sz="2800" dirty="0"/>
              <a:t>	</a:t>
            </a:r>
            <a:r>
              <a:rPr lang="en-US" sz="2800" dirty="0" smtClean="0">
                <a:solidFill>
                  <a:srgbClr val="FF0000"/>
                </a:solidFill>
              </a:rPr>
              <a:t>……………..</a:t>
            </a:r>
          </a:p>
          <a:p>
            <a:pPr algn="l"/>
            <a:r>
              <a:rPr sz="2800" dirty="0" smtClean="0"/>
              <a:t>Reservations </a:t>
            </a:r>
            <a:r>
              <a:rPr sz="2800" dirty="0"/>
              <a:t>clerk:	—	Now you have been booked, Ms. </a:t>
            </a:r>
            <a:r>
              <a:rPr lang="en-US" sz="2800" dirty="0" smtClean="0"/>
              <a:t>								</a:t>
            </a:r>
            <a:r>
              <a:rPr sz="2800" dirty="0" smtClean="0"/>
              <a:t>Jones</a:t>
            </a:r>
            <a:r>
              <a:rPr sz="2800" dirty="0"/>
              <a:t>. The flight leaves at 16:45, </a:t>
            </a:r>
            <a:r>
              <a:rPr lang="en-US" sz="2800" dirty="0" smtClean="0"/>
              <a:t>								</a:t>
            </a:r>
            <a:r>
              <a:rPr sz="2800" dirty="0" smtClean="0"/>
              <a:t>and </a:t>
            </a:r>
            <a:r>
              <a:rPr sz="2800" dirty="0"/>
              <a:t>your arrival in Sydney will be </a:t>
            </a:r>
            <a:r>
              <a:rPr lang="en-US" sz="2800" dirty="0" smtClean="0"/>
              <a:t>								</a:t>
            </a:r>
            <a:r>
              <a:rPr sz="2800" dirty="0" smtClean="0"/>
              <a:t>at </a:t>
            </a:r>
            <a:r>
              <a:rPr sz="2800" dirty="0"/>
              <a:t>9:25 a.m., local time. The flight </a:t>
            </a:r>
            <a:r>
              <a:rPr lang="en-US" sz="2800" dirty="0" smtClean="0"/>
              <a:t>								</a:t>
            </a:r>
            <a:r>
              <a:rPr sz="2800" dirty="0" smtClean="0"/>
              <a:t>number </a:t>
            </a:r>
            <a:r>
              <a:rPr sz="2800" dirty="0"/>
              <a:t>is NWA 476.</a:t>
            </a:r>
          </a:p>
          <a:p>
            <a:pPr algn="l"/>
            <a:r>
              <a:rPr sz="2800" dirty="0"/>
              <a:t>You:	—	</a:t>
            </a:r>
            <a:r>
              <a:rPr lang="en-US" sz="2800" dirty="0">
                <a:solidFill>
                  <a:srgbClr val="FF0000"/>
                </a:solidFill>
              </a:rPr>
              <a:t>……………..</a:t>
            </a:r>
            <a:endParaRPr lang="en-US" sz="2800" dirty="0">
              <a:solidFill>
                <a:srgbClr val="FF0000"/>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3372586"/>
              </p:ext>
            </p:extLst>
          </p:nvPr>
        </p:nvGraphicFramePr>
        <p:xfrm>
          <a:off x="221064" y="176850"/>
          <a:ext cx="12630778" cy="9135740"/>
        </p:xfrm>
        <a:graphic>
          <a:graphicData uri="http://schemas.openxmlformats.org/drawingml/2006/table">
            <a:tbl>
              <a:tblPr/>
              <a:tblGrid>
                <a:gridCol w="4133152"/>
                <a:gridCol w="8497626"/>
              </a:tblGrid>
              <a:tr h="516970">
                <a:tc>
                  <a:txBody>
                    <a:bodyPr/>
                    <a:lstStyle/>
                    <a:p>
                      <a:pPr fontAlgn="t"/>
                      <a:r>
                        <a:rPr lang="en-US" sz="2400" b="0" i="1" dirty="0" smtClean="0">
                          <a:solidFill>
                            <a:srgbClr val="000000"/>
                          </a:solidFill>
                          <a:effectLst/>
                          <a:latin typeface="Arial" charset="0"/>
                        </a:rPr>
                        <a:t>Reservations </a:t>
                      </a:r>
                      <a:r>
                        <a:rPr lang="en-US" sz="2400" b="0" i="1" dirty="0">
                          <a:solidFill>
                            <a:srgbClr val="000000"/>
                          </a:solidFill>
                          <a:effectLst/>
                          <a:latin typeface="Arial" charset="0"/>
                        </a:rPr>
                        <a:t>clerk:</a:t>
                      </a:r>
                    </a:p>
                  </a:txBody>
                  <a:tcPr marL="32198" marR="32198" marT="13416" marB="16099">
                    <a:lnL>
                      <a:noFill/>
                    </a:lnL>
                    <a:lnR>
                      <a:noFill/>
                    </a:lnR>
                    <a:lnT>
                      <a:noFill/>
                    </a:lnT>
                    <a:lnB>
                      <a:noFill/>
                    </a:lnB>
                  </a:tcPr>
                </a:tc>
                <a:tc>
                  <a:txBody>
                    <a:bodyPr/>
                    <a:lstStyle/>
                    <a:p>
                      <a:pPr fontAlgn="t"/>
                      <a:r>
                        <a:rPr lang="en-US" sz="2400" dirty="0" err="1">
                          <a:solidFill>
                            <a:srgbClr val="000000"/>
                          </a:solidFill>
                          <a:effectLst/>
                        </a:rPr>
                        <a:t>Northwind</a:t>
                      </a:r>
                      <a:r>
                        <a:rPr lang="en-US" sz="2400" dirty="0">
                          <a:solidFill>
                            <a:srgbClr val="000000"/>
                          </a:solidFill>
                          <a:effectLst/>
                        </a:rPr>
                        <a:t> Airways, good morning. May I help you?</a:t>
                      </a:r>
                    </a:p>
                  </a:txBody>
                  <a:tcPr marL="32198" marR="32198" marT="16099" marB="16099">
                    <a:lnL>
                      <a:noFill/>
                    </a:lnL>
                    <a:lnR>
                      <a:noFill/>
                    </a:lnR>
                    <a:lnT>
                      <a:noFill/>
                    </a:lnT>
                    <a:lnB>
                      <a:noFill/>
                    </a:lnB>
                  </a:tcPr>
                </a:tc>
              </a:tr>
              <a:tr h="516970">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a:solidFill>
                            <a:srgbClr val="000000"/>
                          </a:solidFill>
                          <a:effectLst/>
                        </a:rPr>
                        <a:t>Yes, do you have any flights to Sydney next Tuesday afternoon?</a:t>
                      </a:r>
                    </a:p>
                  </a:txBody>
                  <a:tcPr marL="32198" marR="32198" marT="16099" marB="16099">
                    <a:lnL>
                      <a:noFill/>
                    </a:lnL>
                    <a:lnR>
                      <a:noFill/>
                    </a:lnR>
                    <a:lnT>
                      <a:noFill/>
                    </a:lnT>
                    <a:lnB>
                      <a:noFill/>
                    </a:lnB>
                  </a:tcPr>
                </a:tc>
              </a:tr>
              <a:tr h="516970">
                <a:tc>
                  <a:txBody>
                    <a:bodyPr/>
                    <a:lstStyle/>
                    <a:p>
                      <a:pPr fontAlgn="t"/>
                      <a:r>
                        <a:rPr lang="en-US" sz="2400" b="0" i="1" dirty="0">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One moment, please... Yes. There´s a flight at 16:45 and one at 18:00.</a:t>
                      </a:r>
                    </a:p>
                  </a:txBody>
                  <a:tcPr marL="32198" marR="32198" marT="16099" marB="16099">
                    <a:lnL>
                      <a:noFill/>
                    </a:lnL>
                    <a:lnR>
                      <a:noFill/>
                    </a:lnR>
                    <a:lnT>
                      <a:noFill/>
                    </a:lnT>
                    <a:lnB>
                      <a:noFill/>
                    </a:lnB>
                  </a:tcPr>
                </a:tc>
              </a:tr>
              <a:tr h="643430">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That´s fine. Could you tell me how much a return flight costs? I´ll be staying three weeks.</a:t>
                      </a:r>
                    </a:p>
                  </a:txBody>
                  <a:tcPr marL="32198" marR="32198" marT="16099" marB="16099">
                    <a:lnL>
                      <a:noFill/>
                    </a:lnL>
                    <a:lnR>
                      <a:noFill/>
                    </a:lnR>
                    <a:lnT>
                      <a:noFill/>
                    </a:lnT>
                    <a:lnB>
                      <a:noFill/>
                    </a:lnB>
                  </a:tcPr>
                </a:tc>
              </a:tr>
              <a:tr h="390511">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Economy, business class or first class ticket?</a:t>
                      </a:r>
                    </a:p>
                  </a:txBody>
                  <a:tcPr marL="32198" marR="32198" marT="16099" marB="16099">
                    <a:lnL>
                      <a:noFill/>
                    </a:lnL>
                    <a:lnR>
                      <a:noFill/>
                    </a:lnR>
                    <a:lnT>
                      <a:noFill/>
                    </a:lnT>
                    <a:lnB>
                      <a:noFill/>
                    </a:lnB>
                  </a:tcPr>
                </a:tc>
              </a:tr>
              <a:tr h="137592">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Economy, please.</a:t>
                      </a:r>
                    </a:p>
                  </a:txBody>
                  <a:tcPr marL="32198" marR="32198" marT="16099" marB="16099">
                    <a:lnL>
                      <a:noFill/>
                    </a:lnL>
                    <a:lnR>
                      <a:noFill/>
                    </a:lnR>
                    <a:lnT>
                      <a:noFill/>
                    </a:lnT>
                    <a:lnB>
                      <a:noFill/>
                    </a:lnB>
                  </a:tcPr>
                </a:tc>
              </a:tr>
              <a:tr h="264051">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a:solidFill>
                            <a:srgbClr val="000000"/>
                          </a:solidFill>
                          <a:effectLst/>
                        </a:rPr>
                        <a:t>That would be €346.</a:t>
                      </a:r>
                    </a:p>
                  </a:txBody>
                  <a:tcPr marL="32198" marR="32198" marT="16099" marB="16099">
                    <a:lnL>
                      <a:noFill/>
                    </a:lnL>
                    <a:lnR>
                      <a:noFill/>
                    </a:lnR>
                    <a:lnT>
                      <a:noFill/>
                    </a:lnT>
                    <a:lnB>
                      <a:noFill/>
                    </a:lnB>
                  </a:tcPr>
                </a:tc>
              </a:tr>
              <a:tr h="264051">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OK. Could I make a reservation?</a:t>
                      </a:r>
                    </a:p>
                  </a:txBody>
                  <a:tcPr marL="32198" marR="32198" marT="16099" marB="16099">
                    <a:lnL>
                      <a:noFill/>
                    </a:lnL>
                    <a:lnR>
                      <a:noFill/>
                    </a:lnR>
                    <a:lnT>
                      <a:noFill/>
                    </a:lnT>
                    <a:lnB>
                      <a:noFill/>
                    </a:lnB>
                  </a:tcPr>
                </a:tc>
              </a:tr>
              <a:tr h="390511">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Certainly. Which flight would you like?</a:t>
                      </a:r>
                    </a:p>
                  </a:txBody>
                  <a:tcPr marL="32198" marR="32198" marT="16099" marB="16099">
                    <a:lnL>
                      <a:noFill/>
                    </a:lnL>
                    <a:lnR>
                      <a:noFill/>
                    </a:lnR>
                    <a:lnT>
                      <a:noFill/>
                    </a:lnT>
                    <a:lnB>
                      <a:noFill/>
                    </a:lnB>
                  </a:tcPr>
                </a:tc>
              </a:tr>
              <a:tr h="137592">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a:solidFill>
                            <a:srgbClr val="000000"/>
                          </a:solidFill>
                          <a:effectLst/>
                        </a:rPr>
                        <a:t>The 16:45, please. </a:t>
                      </a:r>
                    </a:p>
                  </a:txBody>
                  <a:tcPr marL="32198" marR="32198" marT="16099" marB="16099">
                    <a:lnL>
                      <a:noFill/>
                    </a:lnL>
                    <a:lnR>
                      <a:noFill/>
                    </a:lnR>
                    <a:lnT>
                      <a:noFill/>
                    </a:lnT>
                    <a:lnB>
                      <a:noFill/>
                    </a:lnB>
                  </a:tcPr>
                </a:tc>
              </a:tr>
              <a:tr h="264051">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a:solidFill>
                            <a:srgbClr val="000000"/>
                          </a:solidFill>
                          <a:effectLst/>
                        </a:rPr>
                        <a:t>Could I have your name, please?</a:t>
                      </a:r>
                    </a:p>
                  </a:txBody>
                  <a:tcPr marL="32198" marR="32198" marT="16099" marB="16099">
                    <a:lnL>
                      <a:noFill/>
                    </a:lnL>
                    <a:lnR>
                      <a:noFill/>
                    </a:lnR>
                    <a:lnT>
                      <a:noFill/>
                    </a:lnT>
                    <a:lnB>
                      <a:noFill/>
                    </a:lnB>
                  </a:tcPr>
                </a:tc>
              </a:tr>
              <a:tr h="390511">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My name is Mary Jones, that´s M-A-R-Y J-O-N-E-S.</a:t>
                      </a:r>
                    </a:p>
                  </a:txBody>
                  <a:tcPr marL="32198" marR="32198" marT="16099" marB="16099">
                    <a:lnL>
                      <a:noFill/>
                    </a:lnL>
                    <a:lnR>
                      <a:noFill/>
                    </a:lnR>
                    <a:lnT>
                      <a:noFill/>
                    </a:lnT>
                    <a:lnB>
                      <a:noFill/>
                    </a:lnB>
                  </a:tcPr>
                </a:tc>
              </a:tr>
              <a:tr h="390511">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a:solidFill>
                            <a:srgbClr val="000000"/>
                          </a:solidFill>
                          <a:effectLst/>
                        </a:rPr>
                        <a:t>How would you like to pay, Ms. Jones?</a:t>
                      </a:r>
                    </a:p>
                  </a:txBody>
                  <a:tcPr marL="32198" marR="32198" marT="16099" marB="16099">
                    <a:lnL>
                      <a:noFill/>
                    </a:lnL>
                    <a:lnR>
                      <a:noFill/>
                    </a:lnR>
                    <a:lnT>
                      <a:noFill/>
                    </a:lnT>
                    <a:lnB>
                      <a:noFill/>
                    </a:lnB>
                  </a:tcPr>
                </a:tc>
              </a:tr>
              <a:tr h="390511">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Can I pay at the check-in desk when I pick up my ticket?</a:t>
                      </a:r>
                    </a:p>
                  </a:txBody>
                  <a:tcPr marL="32198" marR="32198" marT="16099" marB="16099">
                    <a:lnL>
                      <a:noFill/>
                    </a:lnL>
                    <a:lnR>
                      <a:noFill/>
                    </a:lnR>
                    <a:lnT>
                      <a:noFill/>
                    </a:lnT>
                    <a:lnB>
                      <a:noFill/>
                    </a:lnB>
                  </a:tcPr>
                </a:tc>
              </a:tr>
              <a:tr h="769889">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Yes, but you will have to confirm this reservation at least two hours before departure time.</a:t>
                      </a:r>
                    </a:p>
                  </a:txBody>
                  <a:tcPr marL="32198" marR="32198" marT="16099" marB="16099">
                    <a:lnL>
                      <a:noFill/>
                    </a:lnL>
                    <a:lnR>
                      <a:noFill/>
                    </a:lnR>
                    <a:lnT>
                      <a:noFill/>
                    </a:lnT>
                    <a:lnB>
                      <a:noFill/>
                    </a:lnB>
                  </a:tcPr>
                </a:tc>
              </a:tr>
              <a:tr h="137592">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a:solidFill>
                            <a:srgbClr val="000000"/>
                          </a:solidFill>
                          <a:effectLst/>
                        </a:rPr>
                        <a:t>I see.</a:t>
                      </a:r>
                    </a:p>
                  </a:txBody>
                  <a:tcPr marL="32198" marR="32198" marT="16099" marB="16099">
                    <a:lnL>
                      <a:noFill/>
                    </a:lnL>
                    <a:lnR>
                      <a:noFill/>
                    </a:lnR>
                    <a:lnT>
                      <a:noFill/>
                    </a:lnT>
                    <a:lnB>
                      <a:noFill/>
                    </a:lnB>
                  </a:tcPr>
                </a:tc>
              </a:tr>
              <a:tr h="1275727">
                <a:tc>
                  <a:txBody>
                    <a:bodyPr/>
                    <a:lstStyle/>
                    <a:p>
                      <a:pPr fontAlgn="t"/>
                      <a:r>
                        <a:rPr lang="en-US" sz="2400" b="0" i="1">
                          <a:solidFill>
                            <a:srgbClr val="000000"/>
                          </a:solidFill>
                          <a:effectLst/>
                          <a:latin typeface="Arial" charset="0"/>
                        </a:rPr>
                        <a:t>Reservations clerk:</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Now you have been booked, Ms. Jones. The flight leaves at 16:45, and your arrival in Sydney will be at 9:25 a.m., local time. The flight number is NWA 476.</a:t>
                      </a:r>
                    </a:p>
                  </a:txBody>
                  <a:tcPr marL="32198" marR="32198" marT="16099" marB="16099">
                    <a:lnL>
                      <a:noFill/>
                    </a:lnL>
                    <a:lnR>
                      <a:noFill/>
                    </a:lnR>
                    <a:lnT>
                      <a:noFill/>
                    </a:lnT>
                    <a:lnB>
                      <a:noFill/>
                    </a:lnB>
                  </a:tcPr>
                </a:tc>
              </a:tr>
              <a:tr h="137592">
                <a:tc>
                  <a:txBody>
                    <a:bodyPr/>
                    <a:lstStyle/>
                    <a:p>
                      <a:pPr fontAlgn="t"/>
                      <a:r>
                        <a:rPr lang="en-US" sz="2400" b="0" i="1">
                          <a:solidFill>
                            <a:srgbClr val="000000"/>
                          </a:solidFill>
                          <a:effectLst/>
                          <a:latin typeface="Arial" charset="0"/>
                        </a:rPr>
                        <a:t>Mary Jones:</a:t>
                      </a:r>
                    </a:p>
                  </a:txBody>
                  <a:tcPr marL="32198" marR="32198" marT="13416" marB="16099">
                    <a:lnL>
                      <a:noFill/>
                    </a:lnL>
                    <a:lnR>
                      <a:noFill/>
                    </a:lnR>
                    <a:lnT>
                      <a:noFill/>
                    </a:lnT>
                    <a:lnB>
                      <a:noFill/>
                    </a:lnB>
                  </a:tcPr>
                </a:tc>
                <a:tc>
                  <a:txBody>
                    <a:bodyPr/>
                    <a:lstStyle/>
                    <a:p>
                      <a:pPr fontAlgn="t"/>
                      <a:r>
                        <a:rPr lang="en-US" sz="2400" dirty="0">
                          <a:solidFill>
                            <a:srgbClr val="000000"/>
                          </a:solidFill>
                          <a:effectLst/>
                        </a:rPr>
                        <a:t>Thank you.</a:t>
                      </a:r>
                    </a:p>
                  </a:txBody>
                  <a:tcPr marL="32198" marR="32198" marT="16099" marB="16099">
                    <a:lnL>
                      <a:noFill/>
                    </a:lnL>
                    <a:lnR>
                      <a:noFill/>
                    </a:lnR>
                    <a:lnT>
                      <a:noFill/>
                    </a:lnT>
                    <a:lnB>
                      <a:noFill/>
                    </a:lnB>
                  </a:tcPr>
                </a:tc>
              </a:tr>
            </a:tbl>
          </a:graphicData>
        </a:graphic>
      </p:graphicFrame>
    </p:spTree>
    <p:extLst>
      <p:ext uri="{BB962C8B-B14F-4D97-AF65-F5344CB8AC3E}">
        <p14:creationId xmlns:p14="http://schemas.microsoft.com/office/powerpoint/2010/main" val="503410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4530" y="481330"/>
            <a:ext cx="11201400" cy="6286500"/>
          </a:xfrm>
        </p:spPr>
        <p:txBody>
          <a:bodyPr>
            <a:normAutofit fontScale="92500" lnSpcReduction="10000"/>
          </a:bodyPr>
          <a:lstStyle/>
          <a:p>
            <a:r>
              <a:rPr lang="en-US" dirty="0" smtClean="0"/>
              <a:t>Vocabulary check</a:t>
            </a:r>
          </a:p>
          <a:p>
            <a:r>
              <a:rPr lang="en-US" dirty="0" smtClean="0"/>
              <a:t>Matching the synonymous or similar meaning</a:t>
            </a:r>
          </a:p>
          <a:p>
            <a:r>
              <a:rPr lang="en-US" dirty="0" smtClean="0"/>
              <a:t>1. serve	</a:t>
            </a:r>
            <a:r>
              <a:rPr lang="en-US" dirty="0"/>
              <a:t>a</a:t>
            </a:r>
            <a:r>
              <a:rPr lang="en-US" dirty="0" smtClean="0"/>
              <a:t>. plan, specific dates and times</a:t>
            </a:r>
          </a:p>
          <a:p>
            <a:r>
              <a:rPr lang="en-US" dirty="0" smtClean="0"/>
              <a:t>2.change	b. find</a:t>
            </a:r>
          </a:p>
          <a:p>
            <a:r>
              <a:rPr lang="en-US" dirty="0" smtClean="0"/>
              <a:t>3. schedule	c. get to</a:t>
            </a:r>
          </a:p>
          <a:p>
            <a:r>
              <a:rPr lang="en-US" dirty="0" smtClean="0"/>
              <a:t>5. locate	d. alter; revise</a:t>
            </a:r>
          </a:p>
          <a:p>
            <a:r>
              <a:rPr lang="en-US" dirty="0" smtClean="0"/>
              <a:t>6. depart	e. permit</a:t>
            </a:r>
          </a:p>
          <a:p>
            <a:r>
              <a:rPr lang="en-US" dirty="0" smtClean="0"/>
              <a:t>7.allow	f. hold for future use</a:t>
            </a:r>
          </a:p>
          <a:p>
            <a:r>
              <a:rPr lang="en-US" dirty="0" smtClean="0"/>
              <a:t>8. book 	g. leave</a:t>
            </a:r>
          </a:p>
          <a:p>
            <a:r>
              <a:rPr lang="en-US" dirty="0" smtClean="0"/>
              <a:t>9. arrive	h. help; wait on</a:t>
            </a:r>
            <a:endParaRPr lang="en-US" dirty="0"/>
          </a:p>
        </p:txBody>
      </p:sp>
    </p:spTree>
    <p:extLst>
      <p:ext uri="{BB962C8B-B14F-4D97-AF65-F5344CB8AC3E}">
        <p14:creationId xmlns:p14="http://schemas.microsoft.com/office/powerpoint/2010/main" val="19328348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9494" y="-3138617"/>
            <a:ext cx="11374051" cy="7556500"/>
          </a:xfrm>
        </p:spPr>
        <p:txBody>
          <a:bodyPr>
            <a:normAutofit/>
          </a:bodyPr>
          <a:lstStyle/>
          <a:p>
            <a:endParaRPr lang="en-US" sz="2800" b="1" dirty="0" smtClean="0">
              <a:effectLst/>
            </a:endParaRPr>
          </a:p>
          <a:p>
            <a:endParaRPr lang="en-US" sz="2800" b="1" dirty="0"/>
          </a:p>
          <a:p>
            <a:endParaRPr lang="en-US" sz="2800" b="1" dirty="0" smtClean="0">
              <a:effectLst/>
            </a:endParaRPr>
          </a:p>
          <a:p>
            <a:endParaRPr lang="en-US" sz="2800" b="1" dirty="0"/>
          </a:p>
          <a:p>
            <a:endParaRPr lang="en-US" sz="2800" b="1" dirty="0" smtClean="0">
              <a:effectLst/>
            </a:endParaRPr>
          </a:p>
          <a:p>
            <a:r>
              <a:rPr lang="en-US" sz="2800" b="1" dirty="0" smtClean="0">
                <a:effectLst/>
              </a:rPr>
              <a:t>Prepositions </a:t>
            </a:r>
            <a:r>
              <a:rPr lang="en-US" sz="2800" b="1" dirty="0">
                <a:effectLst/>
              </a:rPr>
              <a:t>of Time - at, in, </a:t>
            </a:r>
            <a:r>
              <a:rPr lang="en-US" sz="2800" b="1" dirty="0" smtClean="0">
                <a:effectLst/>
              </a:rPr>
              <a:t>on</a:t>
            </a:r>
            <a:endParaRPr lang="en-US" sz="2800" b="1"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770193813"/>
              </p:ext>
            </p:extLst>
          </p:nvPr>
        </p:nvGraphicFramePr>
        <p:xfrm>
          <a:off x="148960" y="993292"/>
          <a:ext cx="7246626" cy="7473416"/>
        </p:xfrm>
        <a:graphic>
          <a:graphicData uri="http://schemas.openxmlformats.org/drawingml/2006/table">
            <a:tbl>
              <a:tblPr/>
              <a:tblGrid>
                <a:gridCol w="1421429"/>
                <a:gridCol w="2066634"/>
                <a:gridCol w="3758563"/>
              </a:tblGrid>
              <a:tr h="1435278">
                <a:tc>
                  <a:txBody>
                    <a:bodyPr/>
                    <a:lstStyle/>
                    <a:p>
                      <a:pPr algn="l" fontAlgn="t"/>
                      <a:r>
                        <a:rPr lang="en-US" sz="1400" b="1" dirty="0">
                          <a:effectLst/>
                          <a:latin typeface="Verdana" charset="0"/>
                          <a:ea typeface="Verdana" charset="0"/>
                          <a:cs typeface="Verdana" charset="0"/>
                        </a:rPr>
                        <a:t>at</a:t>
                      </a:r>
                      <a:br>
                        <a:rPr lang="en-US" sz="1400" b="1" dirty="0">
                          <a:effectLst/>
                          <a:latin typeface="Verdana" charset="0"/>
                          <a:ea typeface="Verdana" charset="0"/>
                          <a:cs typeface="Verdana" charset="0"/>
                        </a:rPr>
                      </a:br>
                      <a:r>
                        <a:rPr lang="en-US" sz="1400" b="1" dirty="0">
                          <a:effectLst/>
                          <a:latin typeface="Verdana" charset="0"/>
                          <a:ea typeface="Verdana" charset="0"/>
                          <a:cs typeface="Verdana" charset="0"/>
                        </a:rPr>
                        <a:t>PRECISE TIME</a:t>
                      </a:r>
                    </a:p>
                  </a:txBody>
                  <a:tcPr marL="127000" marR="127000" marT="127000" marB="127000">
                    <a:lnL w="25400" cap="flat" cmpd="sng" algn="ctr">
                      <a:solidFill>
                        <a:srgbClr val="C0CC72"/>
                      </a:solidFill>
                      <a:prstDash val="solid"/>
                      <a:round/>
                      <a:headEnd type="none" w="med" len="med"/>
                      <a:tailEnd type="none" w="med" len="med"/>
                    </a:lnL>
                    <a:lnR w="25400" cap="flat" cmpd="sng" algn="ctr">
                      <a:solidFill>
                        <a:srgbClr val="B008AC"/>
                      </a:solidFill>
                      <a:prstDash val="solid"/>
                      <a:round/>
                      <a:headEnd type="none" w="med" len="med"/>
                      <a:tailEnd type="none" w="med" len="med"/>
                    </a:lnR>
                    <a:lnT w="25400" cap="flat" cmpd="sng" algn="ctr">
                      <a:solidFill>
                        <a:srgbClr val="C0CC72"/>
                      </a:solidFill>
                      <a:prstDash val="solid"/>
                      <a:round/>
                      <a:headEnd type="none" w="med" len="med"/>
                      <a:tailEnd type="none" w="med" len="med"/>
                    </a:lnT>
                    <a:lnB w="25400" cap="flat" cmpd="sng" algn="ctr">
                      <a:solidFill>
                        <a:srgbClr val="103D65"/>
                      </a:solidFill>
                      <a:prstDash val="solid"/>
                      <a:round/>
                      <a:headEnd type="none" w="med" len="med"/>
                      <a:tailEnd type="none" w="med" len="med"/>
                    </a:lnB>
                    <a:solidFill>
                      <a:srgbClr val="F9F9F9"/>
                    </a:solidFill>
                  </a:tcPr>
                </a:tc>
                <a:tc>
                  <a:txBody>
                    <a:bodyPr/>
                    <a:lstStyle/>
                    <a:p>
                      <a:pPr algn="l" fontAlgn="t"/>
                      <a:r>
                        <a:rPr lang="en-US" sz="1400" b="1" dirty="0">
                          <a:effectLst/>
                          <a:latin typeface="Verdana" charset="0"/>
                          <a:ea typeface="Verdana" charset="0"/>
                          <a:cs typeface="Verdana" charset="0"/>
                        </a:rPr>
                        <a:t>in</a:t>
                      </a:r>
                      <a:br>
                        <a:rPr lang="en-US" sz="1400" b="1" dirty="0">
                          <a:effectLst/>
                          <a:latin typeface="Verdana" charset="0"/>
                          <a:ea typeface="Verdana" charset="0"/>
                          <a:cs typeface="Verdana" charset="0"/>
                        </a:rPr>
                      </a:br>
                      <a:r>
                        <a:rPr lang="en-US" sz="1400" b="1" dirty="0">
                          <a:effectLst/>
                          <a:latin typeface="Verdana" charset="0"/>
                          <a:ea typeface="Verdana" charset="0"/>
                          <a:cs typeface="Verdana" charset="0"/>
                        </a:rPr>
                        <a:t>MONTHS, YEARS, CENTURIES and LONG PERIODS</a:t>
                      </a:r>
                    </a:p>
                  </a:txBody>
                  <a:tcPr marL="127000" marR="127000" marT="127000" marB="127000">
                    <a:lnL w="25400" cap="flat" cmpd="sng" algn="ctr">
                      <a:solidFill>
                        <a:srgbClr val="B008AC"/>
                      </a:solidFill>
                      <a:prstDash val="solid"/>
                      <a:round/>
                      <a:headEnd type="none" w="med" len="med"/>
                      <a:tailEnd type="none" w="med" len="med"/>
                    </a:lnL>
                    <a:lnR w="25400" cap="flat" cmpd="sng" algn="ctr">
                      <a:solidFill>
                        <a:srgbClr val="E07A78"/>
                      </a:solidFill>
                      <a:prstDash val="solid"/>
                      <a:round/>
                      <a:headEnd type="none" w="med" len="med"/>
                      <a:tailEnd type="none" w="med" len="med"/>
                    </a:lnR>
                    <a:lnT w="25400" cap="flat" cmpd="sng" algn="ctr">
                      <a:solidFill>
                        <a:srgbClr val="B008AC"/>
                      </a:solidFill>
                      <a:prstDash val="solid"/>
                      <a:round/>
                      <a:headEnd type="none" w="med" len="med"/>
                      <a:tailEnd type="none" w="med" len="med"/>
                    </a:lnT>
                    <a:lnB w="25400" cap="flat" cmpd="sng" algn="ctr">
                      <a:solidFill>
                        <a:srgbClr val="80F9C0"/>
                      </a:solidFill>
                      <a:prstDash val="solid"/>
                      <a:round/>
                      <a:headEnd type="none" w="med" len="med"/>
                      <a:tailEnd type="none" w="med" len="med"/>
                    </a:lnB>
                    <a:solidFill>
                      <a:srgbClr val="F9F9F9"/>
                    </a:solidFill>
                  </a:tcPr>
                </a:tc>
                <a:tc>
                  <a:txBody>
                    <a:bodyPr/>
                    <a:lstStyle/>
                    <a:p>
                      <a:pPr algn="l" fontAlgn="t"/>
                      <a:r>
                        <a:rPr lang="en-US" sz="1400" b="1" dirty="0">
                          <a:effectLst/>
                          <a:latin typeface="Verdana" charset="0"/>
                          <a:ea typeface="Verdana" charset="0"/>
                          <a:cs typeface="Verdana" charset="0"/>
                        </a:rPr>
                        <a:t>on</a:t>
                      </a:r>
                      <a:br>
                        <a:rPr lang="en-US" sz="1400" b="1" dirty="0">
                          <a:effectLst/>
                          <a:latin typeface="Verdana" charset="0"/>
                          <a:ea typeface="Verdana" charset="0"/>
                          <a:cs typeface="Verdana" charset="0"/>
                        </a:rPr>
                      </a:br>
                      <a:r>
                        <a:rPr lang="en-US" sz="1400" b="1" dirty="0">
                          <a:effectLst/>
                          <a:latin typeface="Verdana" charset="0"/>
                          <a:ea typeface="Verdana" charset="0"/>
                          <a:cs typeface="Verdana" charset="0"/>
                        </a:rPr>
                        <a:t>DAYS and DATES</a:t>
                      </a:r>
                    </a:p>
                  </a:txBody>
                  <a:tcPr marL="127000" marR="127000" marT="127000" marB="127000">
                    <a:lnL w="25400" cap="flat" cmpd="sng" algn="ctr">
                      <a:solidFill>
                        <a:srgbClr val="E07A78"/>
                      </a:solidFill>
                      <a:prstDash val="solid"/>
                      <a:round/>
                      <a:headEnd type="none" w="med" len="med"/>
                      <a:tailEnd type="none" w="med" len="med"/>
                    </a:lnL>
                    <a:lnR w="25400" cap="flat" cmpd="sng" algn="ctr">
                      <a:solidFill>
                        <a:srgbClr val="E07A78"/>
                      </a:solidFill>
                      <a:prstDash val="solid"/>
                      <a:round/>
                      <a:headEnd type="none" w="med" len="med"/>
                      <a:tailEnd type="none" w="med" len="med"/>
                    </a:lnR>
                    <a:lnT w="25400" cap="flat" cmpd="sng" algn="ctr">
                      <a:solidFill>
                        <a:srgbClr val="E07A78"/>
                      </a:solidFill>
                      <a:prstDash val="solid"/>
                      <a:round/>
                      <a:headEnd type="none" w="med" len="med"/>
                      <a:tailEnd type="none" w="med" len="med"/>
                    </a:lnT>
                    <a:lnB w="25400" cap="flat" cmpd="sng" algn="ctr">
                      <a:solidFill>
                        <a:srgbClr val="80C469"/>
                      </a:solidFill>
                      <a:prstDash val="solid"/>
                      <a:round/>
                      <a:headEnd type="none" w="med" len="med"/>
                      <a:tailEnd type="none" w="med" len="med"/>
                    </a:lnB>
                    <a:solidFill>
                      <a:srgbClr val="F9F9F9"/>
                    </a:solidFill>
                  </a:tcPr>
                </a:tc>
              </a:tr>
              <a:tr h="704098">
                <a:tc>
                  <a:txBody>
                    <a:bodyPr/>
                    <a:lstStyle/>
                    <a:p>
                      <a:pPr algn="l" fontAlgn="t"/>
                      <a:r>
                        <a:rPr lang="en-US" dirty="0">
                          <a:effectLst/>
                        </a:rPr>
                        <a:t>at 3 o'clock</a:t>
                      </a:r>
                    </a:p>
                  </a:txBody>
                  <a:tcPr marL="127000" marR="127000" marT="127000" marB="127000">
                    <a:lnL w="25400" cap="flat" cmpd="sng" algn="ctr">
                      <a:solidFill>
                        <a:srgbClr val="103D65"/>
                      </a:solidFill>
                      <a:prstDash val="solid"/>
                      <a:round/>
                      <a:headEnd type="none" w="med" len="med"/>
                      <a:tailEnd type="none" w="med" len="med"/>
                    </a:lnL>
                    <a:lnR w="25400" cap="flat" cmpd="sng" algn="ctr">
                      <a:solidFill>
                        <a:srgbClr val="80F9C0"/>
                      </a:solidFill>
                      <a:prstDash val="solid"/>
                      <a:round/>
                      <a:headEnd type="none" w="med" len="med"/>
                      <a:tailEnd type="none" w="med" len="med"/>
                    </a:lnR>
                    <a:lnT w="25400" cap="flat" cmpd="sng" algn="ctr">
                      <a:solidFill>
                        <a:srgbClr val="103D65"/>
                      </a:solidFill>
                      <a:prstDash val="solid"/>
                      <a:round/>
                      <a:headEnd type="none" w="med" len="med"/>
                      <a:tailEnd type="none" w="med" len="med"/>
                    </a:lnT>
                    <a:lnB w="25400" cap="flat" cmpd="sng" algn="ctr">
                      <a:solidFill>
                        <a:srgbClr val="00E755"/>
                      </a:solidFill>
                      <a:prstDash val="solid"/>
                      <a:round/>
                      <a:headEnd type="none" w="med" len="med"/>
                      <a:tailEnd type="none" w="med" len="med"/>
                    </a:lnB>
                    <a:solidFill>
                      <a:srgbClr val="FFFFFF"/>
                    </a:solidFill>
                  </a:tcPr>
                </a:tc>
                <a:tc>
                  <a:txBody>
                    <a:bodyPr/>
                    <a:lstStyle/>
                    <a:p>
                      <a:pPr algn="l" fontAlgn="t"/>
                      <a:r>
                        <a:rPr lang="en-US">
                          <a:effectLst/>
                        </a:rPr>
                        <a:t>in May</a:t>
                      </a:r>
                    </a:p>
                  </a:txBody>
                  <a:tcPr marL="127000" marR="127000" marT="127000" marB="127000">
                    <a:lnL w="25400" cap="flat" cmpd="sng" algn="ctr">
                      <a:solidFill>
                        <a:srgbClr val="80F9C0"/>
                      </a:solidFill>
                      <a:prstDash val="solid"/>
                      <a:round/>
                      <a:headEnd type="none" w="med" len="med"/>
                      <a:tailEnd type="none" w="med" len="med"/>
                    </a:lnL>
                    <a:lnR w="25400" cap="flat" cmpd="sng" algn="ctr">
                      <a:solidFill>
                        <a:srgbClr val="80C469"/>
                      </a:solidFill>
                      <a:prstDash val="solid"/>
                      <a:round/>
                      <a:headEnd type="none" w="med" len="med"/>
                      <a:tailEnd type="none" w="med" len="med"/>
                    </a:lnR>
                    <a:lnT w="25400" cap="flat" cmpd="sng" algn="ctr">
                      <a:solidFill>
                        <a:srgbClr val="80F9C0"/>
                      </a:solidFill>
                      <a:prstDash val="solid"/>
                      <a:round/>
                      <a:headEnd type="none" w="med" len="med"/>
                      <a:tailEnd type="none" w="med" len="med"/>
                    </a:lnT>
                    <a:lnB w="25400" cap="flat" cmpd="sng" algn="ctr">
                      <a:solidFill>
                        <a:srgbClr val="E07A78"/>
                      </a:solidFill>
                      <a:prstDash val="solid"/>
                      <a:round/>
                      <a:headEnd type="none" w="med" len="med"/>
                      <a:tailEnd type="none" w="med" len="med"/>
                    </a:lnB>
                    <a:solidFill>
                      <a:srgbClr val="FFFFFF"/>
                    </a:solidFill>
                  </a:tcPr>
                </a:tc>
                <a:tc>
                  <a:txBody>
                    <a:bodyPr/>
                    <a:lstStyle/>
                    <a:p>
                      <a:pPr algn="l" fontAlgn="t"/>
                      <a:r>
                        <a:rPr lang="en-US">
                          <a:effectLst/>
                        </a:rPr>
                        <a:t>on Sunday</a:t>
                      </a:r>
                    </a:p>
                  </a:txBody>
                  <a:tcPr marL="127000" marR="127000" marT="127000" marB="127000">
                    <a:lnL w="25400" cap="flat" cmpd="sng" algn="ctr">
                      <a:solidFill>
                        <a:srgbClr val="80C469"/>
                      </a:solidFill>
                      <a:prstDash val="solid"/>
                      <a:round/>
                      <a:headEnd type="none" w="med" len="med"/>
                      <a:tailEnd type="none" w="med" len="med"/>
                    </a:lnL>
                    <a:lnR w="25400" cap="flat" cmpd="sng" algn="ctr">
                      <a:solidFill>
                        <a:srgbClr val="80C469"/>
                      </a:solidFill>
                      <a:prstDash val="solid"/>
                      <a:round/>
                      <a:headEnd type="none" w="med" len="med"/>
                      <a:tailEnd type="none" w="med" len="med"/>
                    </a:lnR>
                    <a:lnT w="25400" cap="flat" cmpd="sng" algn="ctr">
                      <a:solidFill>
                        <a:srgbClr val="80C469"/>
                      </a:solidFill>
                      <a:prstDash val="solid"/>
                      <a:round/>
                      <a:headEnd type="none" w="med" len="med"/>
                      <a:tailEnd type="none" w="med" len="med"/>
                    </a:lnT>
                    <a:lnB w="25400" cap="flat" cmpd="sng" algn="ctr">
                      <a:solidFill>
                        <a:srgbClr val="10A2C3"/>
                      </a:solidFill>
                      <a:prstDash val="solid"/>
                      <a:round/>
                      <a:headEnd type="none" w="med" len="med"/>
                      <a:tailEnd type="none" w="med" len="med"/>
                    </a:lnB>
                    <a:solidFill>
                      <a:srgbClr val="FFFFFF"/>
                    </a:solidFill>
                  </a:tcPr>
                </a:tc>
              </a:tr>
              <a:tr h="704098">
                <a:tc>
                  <a:txBody>
                    <a:bodyPr/>
                    <a:lstStyle/>
                    <a:p>
                      <a:pPr algn="l" fontAlgn="t"/>
                      <a:r>
                        <a:rPr lang="en-US" dirty="0">
                          <a:effectLst/>
                        </a:rPr>
                        <a:t>at 10.30am</a:t>
                      </a:r>
                    </a:p>
                  </a:txBody>
                  <a:tcPr marL="127000" marR="127000" marT="127000" marB="127000">
                    <a:lnL w="25400" cap="flat" cmpd="sng" algn="ctr">
                      <a:solidFill>
                        <a:srgbClr val="00E755"/>
                      </a:solidFill>
                      <a:prstDash val="solid"/>
                      <a:round/>
                      <a:headEnd type="none" w="med" len="med"/>
                      <a:tailEnd type="none" w="med" len="med"/>
                    </a:lnL>
                    <a:lnR w="25400" cap="flat" cmpd="sng" algn="ctr">
                      <a:solidFill>
                        <a:srgbClr val="E07A78"/>
                      </a:solidFill>
                      <a:prstDash val="solid"/>
                      <a:round/>
                      <a:headEnd type="none" w="med" len="med"/>
                      <a:tailEnd type="none" w="med" len="med"/>
                    </a:lnR>
                    <a:lnT w="25400" cap="flat" cmpd="sng" algn="ctr">
                      <a:solidFill>
                        <a:srgbClr val="00E755"/>
                      </a:solidFill>
                      <a:prstDash val="solid"/>
                      <a:round/>
                      <a:headEnd type="none" w="med" len="med"/>
                      <a:tailEnd type="none" w="med" len="med"/>
                    </a:lnT>
                    <a:lnB w="25400" cap="flat" cmpd="sng" algn="ctr">
                      <a:solidFill>
                        <a:srgbClr val="B0599A"/>
                      </a:solidFill>
                      <a:prstDash val="solid"/>
                      <a:round/>
                      <a:headEnd type="none" w="med" len="med"/>
                      <a:tailEnd type="none" w="med" len="med"/>
                    </a:lnB>
                    <a:solidFill>
                      <a:srgbClr val="FFFFFF"/>
                    </a:solidFill>
                  </a:tcPr>
                </a:tc>
                <a:tc>
                  <a:txBody>
                    <a:bodyPr/>
                    <a:lstStyle/>
                    <a:p>
                      <a:pPr algn="l" fontAlgn="t"/>
                      <a:r>
                        <a:rPr lang="en-US">
                          <a:effectLst/>
                        </a:rPr>
                        <a:t>in summer</a:t>
                      </a:r>
                    </a:p>
                  </a:txBody>
                  <a:tcPr marL="127000" marR="127000" marT="127000" marB="127000">
                    <a:lnL w="25400" cap="flat" cmpd="sng" algn="ctr">
                      <a:solidFill>
                        <a:srgbClr val="E07A78"/>
                      </a:solidFill>
                      <a:prstDash val="solid"/>
                      <a:round/>
                      <a:headEnd type="none" w="med" len="med"/>
                      <a:tailEnd type="none" w="med" len="med"/>
                    </a:lnL>
                    <a:lnR w="25400" cap="flat" cmpd="sng" algn="ctr">
                      <a:solidFill>
                        <a:srgbClr val="10A2C3"/>
                      </a:solidFill>
                      <a:prstDash val="solid"/>
                      <a:round/>
                      <a:headEnd type="none" w="med" len="med"/>
                      <a:tailEnd type="none" w="med" len="med"/>
                    </a:lnR>
                    <a:lnT w="25400" cap="flat" cmpd="sng" algn="ctr">
                      <a:solidFill>
                        <a:srgbClr val="E07A78"/>
                      </a:solidFill>
                      <a:prstDash val="solid"/>
                      <a:round/>
                      <a:headEnd type="none" w="med" len="med"/>
                      <a:tailEnd type="none" w="med" len="med"/>
                    </a:lnT>
                    <a:lnB w="25400" cap="flat" cmpd="sng" algn="ctr">
                      <a:solidFill>
                        <a:srgbClr val="907C5A"/>
                      </a:solidFill>
                      <a:prstDash val="solid"/>
                      <a:round/>
                      <a:headEnd type="none" w="med" len="med"/>
                      <a:tailEnd type="none" w="med" len="med"/>
                    </a:lnB>
                    <a:solidFill>
                      <a:srgbClr val="FFFFFF"/>
                    </a:solidFill>
                  </a:tcPr>
                </a:tc>
                <a:tc>
                  <a:txBody>
                    <a:bodyPr/>
                    <a:lstStyle/>
                    <a:p>
                      <a:pPr algn="l" fontAlgn="t"/>
                      <a:r>
                        <a:rPr lang="en-US">
                          <a:effectLst/>
                        </a:rPr>
                        <a:t>on Tuesdays</a:t>
                      </a:r>
                    </a:p>
                  </a:txBody>
                  <a:tcPr marL="127000" marR="127000" marT="127000" marB="127000">
                    <a:lnL w="25400" cap="flat" cmpd="sng" algn="ctr">
                      <a:solidFill>
                        <a:srgbClr val="10A2C3"/>
                      </a:solidFill>
                      <a:prstDash val="solid"/>
                      <a:round/>
                      <a:headEnd type="none" w="med" len="med"/>
                      <a:tailEnd type="none" w="med" len="med"/>
                    </a:lnL>
                    <a:lnR w="25400" cap="flat" cmpd="sng" algn="ctr">
                      <a:solidFill>
                        <a:srgbClr val="10A2C3"/>
                      </a:solidFill>
                      <a:prstDash val="solid"/>
                      <a:round/>
                      <a:headEnd type="none" w="med" len="med"/>
                      <a:tailEnd type="none" w="med" len="med"/>
                    </a:lnR>
                    <a:lnT w="25400" cap="flat" cmpd="sng" algn="ctr">
                      <a:solidFill>
                        <a:srgbClr val="10A2C3"/>
                      </a:solidFill>
                      <a:prstDash val="solid"/>
                      <a:round/>
                      <a:headEnd type="none" w="med" len="med"/>
                      <a:tailEnd type="none" w="med" len="med"/>
                    </a:lnT>
                    <a:lnB w="25400" cap="flat" cmpd="sng" algn="ctr">
                      <a:solidFill>
                        <a:srgbClr val="C0CC72"/>
                      </a:solidFill>
                      <a:prstDash val="solid"/>
                      <a:round/>
                      <a:headEnd type="none" w="med" len="med"/>
                      <a:tailEnd type="none" w="med" len="med"/>
                    </a:lnB>
                    <a:solidFill>
                      <a:srgbClr val="FFFFFF"/>
                    </a:solidFill>
                  </a:tcPr>
                </a:tc>
              </a:tr>
              <a:tr h="704098">
                <a:tc>
                  <a:txBody>
                    <a:bodyPr/>
                    <a:lstStyle/>
                    <a:p>
                      <a:pPr algn="l" fontAlgn="t"/>
                      <a:r>
                        <a:rPr lang="en-US" dirty="0">
                          <a:effectLst/>
                        </a:rPr>
                        <a:t>at noon</a:t>
                      </a:r>
                    </a:p>
                  </a:txBody>
                  <a:tcPr marL="127000" marR="127000" marT="127000" marB="127000">
                    <a:lnL w="25400" cap="flat" cmpd="sng" algn="ctr">
                      <a:solidFill>
                        <a:srgbClr val="B0599A"/>
                      </a:solidFill>
                      <a:prstDash val="solid"/>
                      <a:round/>
                      <a:headEnd type="none" w="med" len="med"/>
                      <a:tailEnd type="none" w="med" len="med"/>
                    </a:lnL>
                    <a:lnR w="25400" cap="flat" cmpd="sng" algn="ctr">
                      <a:solidFill>
                        <a:srgbClr val="907C5A"/>
                      </a:solidFill>
                      <a:prstDash val="solid"/>
                      <a:round/>
                      <a:headEnd type="none" w="med" len="med"/>
                      <a:tailEnd type="none" w="med" len="med"/>
                    </a:lnR>
                    <a:lnT w="25400" cap="flat" cmpd="sng" algn="ctr">
                      <a:solidFill>
                        <a:srgbClr val="B0599A"/>
                      </a:solidFill>
                      <a:prstDash val="solid"/>
                      <a:round/>
                      <a:headEnd type="none" w="med" len="med"/>
                      <a:tailEnd type="none" w="med" len="med"/>
                    </a:lnT>
                    <a:lnB w="25400" cap="flat" cmpd="sng" algn="ctr">
                      <a:solidFill>
                        <a:srgbClr val="A0A972"/>
                      </a:solidFill>
                      <a:prstDash val="solid"/>
                      <a:round/>
                      <a:headEnd type="none" w="med" len="med"/>
                      <a:tailEnd type="none" w="med" len="med"/>
                    </a:lnB>
                    <a:solidFill>
                      <a:srgbClr val="FFFFFF"/>
                    </a:solidFill>
                  </a:tcPr>
                </a:tc>
                <a:tc>
                  <a:txBody>
                    <a:bodyPr/>
                    <a:lstStyle/>
                    <a:p>
                      <a:pPr algn="l" fontAlgn="t"/>
                      <a:r>
                        <a:rPr lang="en-US">
                          <a:effectLst/>
                        </a:rPr>
                        <a:t>in the summer</a:t>
                      </a:r>
                    </a:p>
                  </a:txBody>
                  <a:tcPr marL="127000" marR="127000" marT="127000" marB="127000">
                    <a:lnL w="25400" cap="flat" cmpd="sng" algn="ctr">
                      <a:solidFill>
                        <a:srgbClr val="907C5A"/>
                      </a:solidFill>
                      <a:prstDash val="solid"/>
                      <a:round/>
                      <a:headEnd type="none" w="med" len="med"/>
                      <a:tailEnd type="none" w="med" len="med"/>
                    </a:lnL>
                    <a:lnR w="25400" cap="flat" cmpd="sng" algn="ctr">
                      <a:solidFill>
                        <a:srgbClr val="C0CC72"/>
                      </a:solidFill>
                      <a:prstDash val="solid"/>
                      <a:round/>
                      <a:headEnd type="none" w="med" len="med"/>
                      <a:tailEnd type="none" w="med" len="med"/>
                    </a:lnR>
                    <a:lnT w="25400" cap="flat" cmpd="sng" algn="ctr">
                      <a:solidFill>
                        <a:srgbClr val="907C5A"/>
                      </a:solidFill>
                      <a:prstDash val="solid"/>
                      <a:round/>
                      <a:headEnd type="none" w="med" len="med"/>
                      <a:tailEnd type="none" w="med" len="med"/>
                    </a:lnT>
                    <a:lnB w="25400" cap="flat" cmpd="sng" algn="ctr">
                      <a:solidFill>
                        <a:srgbClr val="10A2C3"/>
                      </a:solidFill>
                      <a:prstDash val="solid"/>
                      <a:round/>
                      <a:headEnd type="none" w="med" len="med"/>
                      <a:tailEnd type="none" w="med" len="med"/>
                    </a:lnB>
                    <a:solidFill>
                      <a:srgbClr val="FFFFFF"/>
                    </a:solidFill>
                  </a:tcPr>
                </a:tc>
                <a:tc>
                  <a:txBody>
                    <a:bodyPr/>
                    <a:lstStyle/>
                    <a:p>
                      <a:pPr algn="l" fontAlgn="t"/>
                      <a:r>
                        <a:rPr lang="en-US">
                          <a:effectLst/>
                        </a:rPr>
                        <a:t>on 6 March</a:t>
                      </a:r>
                    </a:p>
                  </a:txBody>
                  <a:tcPr marL="127000" marR="127000" marT="127000" marB="127000">
                    <a:lnL w="25400" cap="flat" cmpd="sng" algn="ctr">
                      <a:solidFill>
                        <a:srgbClr val="C0CC72"/>
                      </a:solidFill>
                      <a:prstDash val="solid"/>
                      <a:round/>
                      <a:headEnd type="none" w="med" len="med"/>
                      <a:tailEnd type="none" w="med" len="med"/>
                    </a:lnL>
                    <a:lnR w="25400" cap="flat" cmpd="sng" algn="ctr">
                      <a:solidFill>
                        <a:srgbClr val="C0CC72"/>
                      </a:solidFill>
                      <a:prstDash val="solid"/>
                      <a:round/>
                      <a:headEnd type="none" w="med" len="med"/>
                      <a:tailEnd type="none" w="med" len="med"/>
                    </a:lnR>
                    <a:lnT w="25400" cap="flat" cmpd="sng" algn="ctr">
                      <a:solidFill>
                        <a:srgbClr val="C0CC72"/>
                      </a:solidFill>
                      <a:prstDash val="solid"/>
                      <a:round/>
                      <a:headEnd type="none" w="med" len="med"/>
                      <a:tailEnd type="none" w="med" len="med"/>
                    </a:lnT>
                    <a:lnB w="25400" cap="flat" cmpd="sng" algn="ctr">
                      <a:solidFill>
                        <a:srgbClr val="103D65"/>
                      </a:solidFill>
                      <a:prstDash val="solid"/>
                      <a:round/>
                      <a:headEnd type="none" w="med" len="med"/>
                      <a:tailEnd type="none" w="med" len="med"/>
                    </a:lnB>
                    <a:solidFill>
                      <a:srgbClr val="FFFFFF"/>
                    </a:solidFill>
                  </a:tcPr>
                </a:tc>
              </a:tr>
              <a:tr h="704098">
                <a:tc>
                  <a:txBody>
                    <a:bodyPr/>
                    <a:lstStyle/>
                    <a:p>
                      <a:pPr algn="l" fontAlgn="t"/>
                      <a:r>
                        <a:rPr lang="en-US" dirty="0">
                          <a:effectLst/>
                        </a:rPr>
                        <a:t>at dinnertime</a:t>
                      </a:r>
                    </a:p>
                  </a:txBody>
                  <a:tcPr marL="127000" marR="127000" marT="127000" marB="127000">
                    <a:lnL w="25400" cap="flat" cmpd="sng" algn="ctr">
                      <a:solidFill>
                        <a:srgbClr val="A0A972"/>
                      </a:solidFill>
                      <a:prstDash val="solid"/>
                      <a:round/>
                      <a:headEnd type="none" w="med" len="med"/>
                      <a:tailEnd type="none" w="med" len="med"/>
                    </a:lnL>
                    <a:lnR w="25400" cap="flat" cmpd="sng" algn="ctr">
                      <a:solidFill>
                        <a:srgbClr val="10A2C3"/>
                      </a:solidFill>
                      <a:prstDash val="solid"/>
                      <a:round/>
                      <a:headEnd type="none" w="med" len="med"/>
                      <a:tailEnd type="none" w="med" len="med"/>
                    </a:lnR>
                    <a:lnT w="25400" cap="flat" cmpd="sng" algn="ctr">
                      <a:solidFill>
                        <a:srgbClr val="A0A972"/>
                      </a:solidFill>
                      <a:prstDash val="solid"/>
                      <a:round/>
                      <a:headEnd type="none" w="med" len="med"/>
                      <a:tailEnd type="none" w="med" len="med"/>
                    </a:lnT>
                    <a:lnB w="25400" cap="flat" cmpd="sng" algn="ctr">
                      <a:solidFill>
                        <a:srgbClr val="C09CE4"/>
                      </a:solidFill>
                      <a:prstDash val="solid"/>
                      <a:round/>
                      <a:headEnd type="none" w="med" len="med"/>
                      <a:tailEnd type="none" w="med" len="med"/>
                    </a:lnB>
                    <a:solidFill>
                      <a:srgbClr val="FFFFFF"/>
                    </a:solidFill>
                  </a:tcPr>
                </a:tc>
                <a:tc>
                  <a:txBody>
                    <a:bodyPr/>
                    <a:lstStyle/>
                    <a:p>
                      <a:pPr algn="l" fontAlgn="t"/>
                      <a:r>
                        <a:rPr lang="en-US">
                          <a:effectLst/>
                        </a:rPr>
                        <a:t>in 1990</a:t>
                      </a:r>
                    </a:p>
                  </a:txBody>
                  <a:tcPr marL="127000" marR="127000" marT="127000" marB="127000">
                    <a:lnL w="25400" cap="flat" cmpd="sng" algn="ctr">
                      <a:solidFill>
                        <a:srgbClr val="10A2C3"/>
                      </a:solidFill>
                      <a:prstDash val="solid"/>
                      <a:round/>
                      <a:headEnd type="none" w="med" len="med"/>
                      <a:tailEnd type="none" w="med" len="med"/>
                    </a:lnL>
                    <a:lnR w="25400" cap="flat" cmpd="sng" algn="ctr">
                      <a:solidFill>
                        <a:srgbClr val="103D65"/>
                      </a:solidFill>
                      <a:prstDash val="solid"/>
                      <a:round/>
                      <a:headEnd type="none" w="med" len="med"/>
                      <a:tailEnd type="none" w="med" len="med"/>
                    </a:lnR>
                    <a:lnT w="25400" cap="flat" cmpd="sng" algn="ctr">
                      <a:solidFill>
                        <a:srgbClr val="10A2C3"/>
                      </a:solidFill>
                      <a:prstDash val="solid"/>
                      <a:round/>
                      <a:headEnd type="none" w="med" len="med"/>
                      <a:tailEnd type="none" w="med" len="med"/>
                    </a:lnT>
                    <a:lnB w="25400" cap="flat" cmpd="sng" algn="ctr">
                      <a:solidFill>
                        <a:srgbClr val="C0CC72"/>
                      </a:solidFill>
                      <a:prstDash val="solid"/>
                      <a:round/>
                      <a:headEnd type="none" w="med" len="med"/>
                      <a:tailEnd type="none" w="med" len="med"/>
                    </a:lnB>
                    <a:solidFill>
                      <a:srgbClr val="FFFFFF"/>
                    </a:solidFill>
                  </a:tcPr>
                </a:tc>
                <a:tc>
                  <a:txBody>
                    <a:bodyPr/>
                    <a:lstStyle/>
                    <a:p>
                      <a:pPr algn="l" fontAlgn="t"/>
                      <a:r>
                        <a:rPr lang="en-US">
                          <a:effectLst/>
                        </a:rPr>
                        <a:t>on 25 Dec. 2010</a:t>
                      </a:r>
                    </a:p>
                  </a:txBody>
                  <a:tcPr marL="127000" marR="127000" marT="127000" marB="127000">
                    <a:lnL w="25400" cap="flat" cmpd="sng" algn="ctr">
                      <a:solidFill>
                        <a:srgbClr val="103D65"/>
                      </a:solidFill>
                      <a:prstDash val="solid"/>
                      <a:round/>
                      <a:headEnd type="none" w="med" len="med"/>
                      <a:tailEnd type="none" w="med" len="med"/>
                    </a:lnL>
                    <a:lnR w="25400" cap="flat" cmpd="sng" algn="ctr">
                      <a:solidFill>
                        <a:srgbClr val="103D65"/>
                      </a:solidFill>
                      <a:prstDash val="solid"/>
                      <a:round/>
                      <a:headEnd type="none" w="med" len="med"/>
                      <a:tailEnd type="none" w="med" len="med"/>
                    </a:lnR>
                    <a:lnT w="25400" cap="flat" cmpd="sng" algn="ctr">
                      <a:solidFill>
                        <a:srgbClr val="103D65"/>
                      </a:solidFill>
                      <a:prstDash val="solid"/>
                      <a:round/>
                      <a:headEnd type="none" w="med" len="med"/>
                      <a:tailEnd type="none" w="med" len="med"/>
                    </a:lnT>
                    <a:lnB w="25400" cap="flat" cmpd="sng" algn="ctr">
                      <a:solidFill>
                        <a:srgbClr val="00E755"/>
                      </a:solidFill>
                      <a:prstDash val="solid"/>
                      <a:round/>
                      <a:headEnd type="none" w="med" len="med"/>
                      <a:tailEnd type="none" w="med" len="med"/>
                    </a:lnB>
                    <a:solidFill>
                      <a:srgbClr val="FFFFFF"/>
                    </a:solidFill>
                  </a:tcPr>
                </a:tc>
              </a:tr>
              <a:tr h="704098">
                <a:tc>
                  <a:txBody>
                    <a:bodyPr/>
                    <a:lstStyle/>
                    <a:p>
                      <a:pPr algn="l" fontAlgn="t"/>
                      <a:r>
                        <a:rPr lang="en-US" dirty="0">
                          <a:effectLst/>
                        </a:rPr>
                        <a:t>at bedtime</a:t>
                      </a:r>
                    </a:p>
                  </a:txBody>
                  <a:tcPr marL="127000" marR="127000" marT="127000" marB="127000">
                    <a:lnL w="25400" cap="flat" cmpd="sng" algn="ctr">
                      <a:solidFill>
                        <a:srgbClr val="C09CE4"/>
                      </a:solidFill>
                      <a:prstDash val="solid"/>
                      <a:round/>
                      <a:headEnd type="none" w="med" len="med"/>
                      <a:tailEnd type="none" w="med" len="med"/>
                    </a:lnL>
                    <a:lnR w="25400" cap="flat" cmpd="sng" algn="ctr">
                      <a:solidFill>
                        <a:srgbClr val="C0CC72"/>
                      </a:solidFill>
                      <a:prstDash val="solid"/>
                      <a:round/>
                      <a:headEnd type="none" w="med" len="med"/>
                      <a:tailEnd type="none" w="med" len="med"/>
                    </a:lnR>
                    <a:lnT w="25400" cap="flat" cmpd="sng" algn="ctr">
                      <a:solidFill>
                        <a:srgbClr val="C09CE4"/>
                      </a:solidFill>
                      <a:prstDash val="solid"/>
                      <a:round/>
                      <a:headEnd type="none" w="med" len="med"/>
                      <a:tailEnd type="none" w="med" len="med"/>
                    </a:lnT>
                    <a:lnB w="25400" cap="flat" cmpd="sng" algn="ctr">
                      <a:solidFill>
                        <a:srgbClr val="A041A4"/>
                      </a:solidFill>
                      <a:prstDash val="solid"/>
                      <a:round/>
                      <a:headEnd type="none" w="med" len="med"/>
                      <a:tailEnd type="none" w="med" len="med"/>
                    </a:lnB>
                    <a:solidFill>
                      <a:srgbClr val="FFFFFF"/>
                    </a:solidFill>
                  </a:tcPr>
                </a:tc>
                <a:tc>
                  <a:txBody>
                    <a:bodyPr/>
                    <a:lstStyle/>
                    <a:p>
                      <a:pPr algn="l" fontAlgn="t"/>
                      <a:r>
                        <a:rPr lang="en-US">
                          <a:effectLst/>
                        </a:rPr>
                        <a:t>in the 1990s</a:t>
                      </a:r>
                    </a:p>
                  </a:txBody>
                  <a:tcPr marL="127000" marR="127000" marT="127000" marB="127000">
                    <a:lnL w="25400" cap="flat" cmpd="sng" algn="ctr">
                      <a:solidFill>
                        <a:srgbClr val="C0CC72"/>
                      </a:solidFill>
                      <a:prstDash val="solid"/>
                      <a:round/>
                      <a:headEnd type="none" w="med" len="med"/>
                      <a:tailEnd type="none" w="med" len="med"/>
                    </a:lnL>
                    <a:lnR w="25400" cap="flat" cmpd="sng" algn="ctr">
                      <a:solidFill>
                        <a:srgbClr val="00E755"/>
                      </a:solidFill>
                      <a:prstDash val="solid"/>
                      <a:round/>
                      <a:headEnd type="none" w="med" len="med"/>
                      <a:tailEnd type="none" w="med" len="med"/>
                    </a:lnR>
                    <a:lnT w="25400" cap="flat" cmpd="sng" algn="ctr">
                      <a:solidFill>
                        <a:srgbClr val="C0CC72"/>
                      </a:solidFill>
                      <a:prstDash val="solid"/>
                      <a:round/>
                      <a:headEnd type="none" w="med" len="med"/>
                      <a:tailEnd type="none" w="med" len="med"/>
                    </a:lnT>
                    <a:lnB w="25400" cap="flat" cmpd="sng" algn="ctr">
                      <a:solidFill>
                        <a:srgbClr val="103D65"/>
                      </a:solidFill>
                      <a:prstDash val="solid"/>
                      <a:round/>
                      <a:headEnd type="none" w="med" len="med"/>
                      <a:tailEnd type="none" w="med" len="med"/>
                    </a:lnB>
                    <a:solidFill>
                      <a:srgbClr val="FFFFFF"/>
                    </a:solidFill>
                  </a:tcPr>
                </a:tc>
                <a:tc>
                  <a:txBody>
                    <a:bodyPr/>
                    <a:lstStyle/>
                    <a:p>
                      <a:pPr algn="l" fontAlgn="t"/>
                      <a:r>
                        <a:rPr lang="en-US" dirty="0">
                          <a:effectLst/>
                        </a:rPr>
                        <a:t>on Christmas Day</a:t>
                      </a:r>
                    </a:p>
                  </a:txBody>
                  <a:tcPr marL="127000" marR="127000" marT="127000" marB="127000">
                    <a:lnL w="25400" cap="flat" cmpd="sng" algn="ctr">
                      <a:solidFill>
                        <a:srgbClr val="00E755"/>
                      </a:solidFill>
                      <a:prstDash val="solid"/>
                      <a:round/>
                      <a:headEnd type="none" w="med" len="med"/>
                      <a:tailEnd type="none" w="med" len="med"/>
                    </a:lnL>
                    <a:lnR w="25400" cap="flat" cmpd="sng" algn="ctr">
                      <a:solidFill>
                        <a:srgbClr val="00E755"/>
                      </a:solidFill>
                      <a:prstDash val="solid"/>
                      <a:round/>
                      <a:headEnd type="none" w="med" len="med"/>
                      <a:tailEnd type="none" w="med" len="med"/>
                    </a:lnR>
                    <a:lnT w="25400" cap="flat" cmpd="sng" algn="ctr">
                      <a:solidFill>
                        <a:srgbClr val="00E755"/>
                      </a:solidFill>
                      <a:prstDash val="solid"/>
                      <a:round/>
                      <a:headEnd type="none" w="med" len="med"/>
                      <a:tailEnd type="none" w="med" len="med"/>
                    </a:lnT>
                    <a:lnB w="25400" cap="flat" cmpd="sng" algn="ctr">
                      <a:solidFill>
                        <a:srgbClr val="B008AC"/>
                      </a:solidFill>
                      <a:prstDash val="solid"/>
                      <a:round/>
                      <a:headEnd type="none" w="med" len="med"/>
                      <a:tailEnd type="none" w="med" len="med"/>
                    </a:lnB>
                    <a:solidFill>
                      <a:srgbClr val="FFFFFF"/>
                    </a:solidFill>
                  </a:tcPr>
                </a:tc>
              </a:tr>
              <a:tr h="704098">
                <a:tc>
                  <a:txBody>
                    <a:bodyPr/>
                    <a:lstStyle/>
                    <a:p>
                      <a:pPr algn="l" fontAlgn="t"/>
                      <a:r>
                        <a:rPr lang="en-US">
                          <a:effectLst/>
                        </a:rPr>
                        <a:t>at sunrise</a:t>
                      </a:r>
                    </a:p>
                  </a:txBody>
                  <a:tcPr marL="127000" marR="127000" marT="127000" marB="127000">
                    <a:lnL w="25400" cap="flat" cmpd="sng" algn="ctr">
                      <a:solidFill>
                        <a:srgbClr val="A041A4"/>
                      </a:solidFill>
                      <a:prstDash val="solid"/>
                      <a:round/>
                      <a:headEnd type="none" w="med" len="med"/>
                      <a:tailEnd type="none" w="med" len="med"/>
                    </a:lnL>
                    <a:lnR w="25400" cap="flat" cmpd="sng" algn="ctr">
                      <a:solidFill>
                        <a:srgbClr val="103D65"/>
                      </a:solidFill>
                      <a:prstDash val="solid"/>
                      <a:round/>
                      <a:headEnd type="none" w="med" len="med"/>
                      <a:tailEnd type="none" w="med" len="med"/>
                    </a:lnR>
                    <a:lnT w="25400" cap="flat" cmpd="sng" algn="ctr">
                      <a:solidFill>
                        <a:srgbClr val="A041A4"/>
                      </a:solidFill>
                      <a:prstDash val="solid"/>
                      <a:round/>
                      <a:headEnd type="none" w="med" len="med"/>
                      <a:tailEnd type="none" w="med" len="med"/>
                    </a:lnT>
                    <a:lnB w="25400" cap="flat" cmpd="sng" algn="ctr">
                      <a:solidFill>
                        <a:srgbClr val="90A47B"/>
                      </a:solidFill>
                      <a:prstDash val="solid"/>
                      <a:round/>
                      <a:headEnd type="none" w="med" len="med"/>
                      <a:tailEnd type="none" w="med" len="med"/>
                    </a:lnB>
                    <a:solidFill>
                      <a:srgbClr val="FFFFFF"/>
                    </a:solidFill>
                  </a:tcPr>
                </a:tc>
                <a:tc>
                  <a:txBody>
                    <a:bodyPr/>
                    <a:lstStyle/>
                    <a:p>
                      <a:pPr algn="l" fontAlgn="t"/>
                      <a:r>
                        <a:rPr lang="en-US">
                          <a:effectLst/>
                        </a:rPr>
                        <a:t>in the next century</a:t>
                      </a:r>
                    </a:p>
                  </a:txBody>
                  <a:tcPr marL="127000" marR="127000" marT="127000" marB="127000">
                    <a:lnL w="25400" cap="flat" cmpd="sng" algn="ctr">
                      <a:solidFill>
                        <a:srgbClr val="103D65"/>
                      </a:solidFill>
                      <a:prstDash val="solid"/>
                      <a:round/>
                      <a:headEnd type="none" w="med" len="med"/>
                      <a:tailEnd type="none" w="med" len="med"/>
                    </a:lnL>
                    <a:lnR w="25400" cap="flat" cmpd="sng" algn="ctr">
                      <a:solidFill>
                        <a:srgbClr val="B008AC"/>
                      </a:solidFill>
                      <a:prstDash val="solid"/>
                      <a:round/>
                      <a:headEnd type="none" w="med" len="med"/>
                      <a:tailEnd type="none" w="med" len="med"/>
                    </a:lnR>
                    <a:lnT w="25400" cap="flat" cmpd="sng" algn="ctr">
                      <a:solidFill>
                        <a:srgbClr val="103D65"/>
                      </a:solidFill>
                      <a:prstDash val="solid"/>
                      <a:round/>
                      <a:headEnd type="none" w="med" len="med"/>
                      <a:tailEnd type="none" w="med" len="med"/>
                    </a:lnT>
                    <a:lnB w="25400" cap="flat" cmpd="sng" algn="ctr">
                      <a:solidFill>
                        <a:srgbClr val="E07499"/>
                      </a:solidFill>
                      <a:prstDash val="solid"/>
                      <a:round/>
                      <a:headEnd type="none" w="med" len="med"/>
                      <a:tailEnd type="none" w="med" len="med"/>
                    </a:lnB>
                    <a:solidFill>
                      <a:srgbClr val="FFFFFF"/>
                    </a:solidFill>
                  </a:tcPr>
                </a:tc>
                <a:tc>
                  <a:txBody>
                    <a:bodyPr/>
                    <a:lstStyle/>
                    <a:p>
                      <a:pPr algn="l" fontAlgn="t"/>
                      <a:r>
                        <a:rPr lang="en-US">
                          <a:effectLst/>
                        </a:rPr>
                        <a:t>on Independence Day</a:t>
                      </a:r>
                    </a:p>
                  </a:txBody>
                  <a:tcPr marL="127000" marR="127000" marT="127000" marB="127000">
                    <a:lnL w="25400" cap="flat" cmpd="sng" algn="ctr">
                      <a:solidFill>
                        <a:srgbClr val="B008AC"/>
                      </a:solidFill>
                      <a:prstDash val="solid"/>
                      <a:round/>
                      <a:headEnd type="none" w="med" len="med"/>
                      <a:tailEnd type="none" w="med" len="med"/>
                    </a:lnL>
                    <a:lnR w="25400" cap="flat" cmpd="sng" algn="ctr">
                      <a:solidFill>
                        <a:srgbClr val="B008AC"/>
                      </a:solidFill>
                      <a:prstDash val="solid"/>
                      <a:round/>
                      <a:headEnd type="none" w="med" len="med"/>
                      <a:tailEnd type="none" w="med" len="med"/>
                    </a:lnR>
                    <a:lnT w="25400" cap="flat" cmpd="sng" algn="ctr">
                      <a:solidFill>
                        <a:srgbClr val="B008AC"/>
                      </a:solidFill>
                      <a:prstDash val="solid"/>
                      <a:round/>
                      <a:headEnd type="none" w="med" len="med"/>
                      <a:tailEnd type="none" w="med" len="med"/>
                    </a:lnT>
                    <a:lnB w="25400" cap="flat" cmpd="sng" algn="ctr">
                      <a:solidFill>
                        <a:srgbClr val="A0A972"/>
                      </a:solidFill>
                      <a:prstDash val="solid"/>
                      <a:round/>
                      <a:headEnd type="none" w="med" len="med"/>
                      <a:tailEnd type="none" w="med" len="med"/>
                    </a:lnB>
                    <a:solidFill>
                      <a:srgbClr val="FFFFFF"/>
                    </a:solidFill>
                  </a:tcPr>
                </a:tc>
              </a:tr>
              <a:tr h="704098">
                <a:tc>
                  <a:txBody>
                    <a:bodyPr/>
                    <a:lstStyle/>
                    <a:p>
                      <a:pPr algn="l" fontAlgn="t"/>
                      <a:r>
                        <a:rPr lang="en-US">
                          <a:effectLst/>
                        </a:rPr>
                        <a:t>at sunset</a:t>
                      </a:r>
                    </a:p>
                  </a:txBody>
                  <a:tcPr marL="127000" marR="127000" marT="127000" marB="127000">
                    <a:lnL w="25400" cap="flat" cmpd="sng" algn="ctr">
                      <a:solidFill>
                        <a:srgbClr val="90A47B"/>
                      </a:solidFill>
                      <a:prstDash val="solid"/>
                      <a:round/>
                      <a:headEnd type="none" w="med" len="med"/>
                      <a:tailEnd type="none" w="med" len="med"/>
                    </a:lnL>
                    <a:lnR w="25400" cap="flat" cmpd="sng" algn="ctr">
                      <a:solidFill>
                        <a:srgbClr val="E07499"/>
                      </a:solidFill>
                      <a:prstDash val="solid"/>
                      <a:round/>
                      <a:headEnd type="none" w="med" len="med"/>
                      <a:tailEnd type="none" w="med" len="med"/>
                    </a:lnR>
                    <a:lnT w="25400" cap="flat" cmpd="sng" algn="ctr">
                      <a:solidFill>
                        <a:srgbClr val="90A47B"/>
                      </a:solidFill>
                      <a:prstDash val="solid"/>
                      <a:round/>
                      <a:headEnd type="none" w="med" len="med"/>
                      <a:tailEnd type="none" w="med" len="med"/>
                    </a:lnT>
                    <a:lnB w="25400" cap="flat" cmpd="sng" algn="ctr">
                      <a:solidFill>
                        <a:srgbClr val="103D65"/>
                      </a:solidFill>
                      <a:prstDash val="solid"/>
                      <a:round/>
                      <a:headEnd type="none" w="med" len="med"/>
                      <a:tailEnd type="none" w="med" len="med"/>
                    </a:lnB>
                    <a:solidFill>
                      <a:srgbClr val="FFFFFF"/>
                    </a:solidFill>
                  </a:tcPr>
                </a:tc>
                <a:tc>
                  <a:txBody>
                    <a:bodyPr/>
                    <a:lstStyle/>
                    <a:p>
                      <a:pPr algn="l" fontAlgn="t"/>
                      <a:r>
                        <a:rPr lang="en-US">
                          <a:effectLst/>
                        </a:rPr>
                        <a:t>in the Ice Age</a:t>
                      </a:r>
                    </a:p>
                  </a:txBody>
                  <a:tcPr marL="127000" marR="127000" marT="127000" marB="127000">
                    <a:lnL w="25400" cap="flat" cmpd="sng" algn="ctr">
                      <a:solidFill>
                        <a:srgbClr val="E07499"/>
                      </a:solidFill>
                      <a:prstDash val="solid"/>
                      <a:round/>
                      <a:headEnd type="none" w="med" len="med"/>
                      <a:tailEnd type="none" w="med" len="med"/>
                    </a:lnL>
                    <a:lnR w="25400" cap="flat" cmpd="sng" algn="ctr">
                      <a:solidFill>
                        <a:srgbClr val="A0A972"/>
                      </a:solidFill>
                      <a:prstDash val="solid"/>
                      <a:round/>
                      <a:headEnd type="none" w="med" len="med"/>
                      <a:tailEnd type="none" w="med" len="med"/>
                    </a:lnR>
                    <a:lnT w="25400" cap="flat" cmpd="sng" algn="ctr">
                      <a:solidFill>
                        <a:srgbClr val="E07499"/>
                      </a:solidFill>
                      <a:prstDash val="solid"/>
                      <a:round/>
                      <a:headEnd type="none" w="med" len="med"/>
                      <a:tailEnd type="none" w="med" len="med"/>
                    </a:lnT>
                    <a:lnB w="25400" cap="flat" cmpd="sng" algn="ctr">
                      <a:solidFill>
                        <a:srgbClr val="107C92"/>
                      </a:solidFill>
                      <a:prstDash val="solid"/>
                      <a:round/>
                      <a:headEnd type="none" w="med" len="med"/>
                      <a:tailEnd type="none" w="med" len="med"/>
                    </a:lnB>
                    <a:solidFill>
                      <a:srgbClr val="FFFFFF"/>
                    </a:solidFill>
                  </a:tcPr>
                </a:tc>
                <a:tc>
                  <a:txBody>
                    <a:bodyPr/>
                    <a:lstStyle/>
                    <a:p>
                      <a:pPr algn="l" fontAlgn="t"/>
                      <a:r>
                        <a:rPr lang="en-US">
                          <a:effectLst/>
                        </a:rPr>
                        <a:t>on my birthday</a:t>
                      </a:r>
                    </a:p>
                  </a:txBody>
                  <a:tcPr marL="127000" marR="127000" marT="127000" marB="127000">
                    <a:lnL w="25400" cap="flat" cmpd="sng" algn="ctr">
                      <a:solidFill>
                        <a:srgbClr val="A0A972"/>
                      </a:solidFill>
                      <a:prstDash val="solid"/>
                      <a:round/>
                      <a:headEnd type="none" w="med" len="med"/>
                      <a:tailEnd type="none" w="med" len="med"/>
                    </a:lnL>
                    <a:lnR w="25400" cap="flat" cmpd="sng" algn="ctr">
                      <a:solidFill>
                        <a:srgbClr val="A0A972"/>
                      </a:solidFill>
                      <a:prstDash val="solid"/>
                      <a:round/>
                      <a:headEnd type="none" w="med" len="med"/>
                      <a:tailEnd type="none" w="med" len="med"/>
                    </a:lnR>
                    <a:lnT w="25400" cap="flat" cmpd="sng" algn="ctr">
                      <a:solidFill>
                        <a:srgbClr val="A0A972"/>
                      </a:solidFill>
                      <a:prstDash val="solid"/>
                      <a:round/>
                      <a:headEnd type="none" w="med" len="med"/>
                      <a:tailEnd type="none" w="med" len="med"/>
                    </a:lnT>
                    <a:lnB w="25400" cap="flat" cmpd="sng" algn="ctr">
                      <a:solidFill>
                        <a:srgbClr val="C09CE4"/>
                      </a:solidFill>
                      <a:prstDash val="solid"/>
                      <a:round/>
                      <a:headEnd type="none" w="med" len="med"/>
                      <a:tailEnd type="none" w="med" len="med"/>
                    </a:lnB>
                    <a:solidFill>
                      <a:srgbClr val="FFFFFF"/>
                    </a:solidFill>
                  </a:tcPr>
                </a:tc>
              </a:tr>
              <a:tr h="704098">
                <a:tc>
                  <a:txBody>
                    <a:bodyPr/>
                    <a:lstStyle/>
                    <a:p>
                      <a:pPr algn="l" fontAlgn="t"/>
                      <a:r>
                        <a:rPr lang="en-US">
                          <a:effectLst/>
                        </a:rPr>
                        <a:t>at the moment</a:t>
                      </a:r>
                    </a:p>
                  </a:txBody>
                  <a:tcPr marL="127000" marR="127000" marT="127000" marB="127000">
                    <a:lnL w="25400" cap="flat" cmpd="sng" algn="ctr">
                      <a:solidFill>
                        <a:srgbClr val="103D65"/>
                      </a:solidFill>
                      <a:prstDash val="solid"/>
                      <a:round/>
                      <a:headEnd type="none" w="med" len="med"/>
                      <a:tailEnd type="none" w="med" len="med"/>
                    </a:lnL>
                    <a:lnR w="25400" cap="flat" cmpd="sng" algn="ctr">
                      <a:solidFill>
                        <a:srgbClr val="107C92"/>
                      </a:solidFill>
                      <a:prstDash val="solid"/>
                      <a:round/>
                      <a:headEnd type="none" w="med" len="med"/>
                      <a:tailEnd type="none" w="med" len="med"/>
                    </a:lnR>
                    <a:lnT w="25400" cap="flat" cmpd="sng" algn="ctr">
                      <a:solidFill>
                        <a:srgbClr val="103D65"/>
                      </a:solidFill>
                      <a:prstDash val="solid"/>
                      <a:round/>
                      <a:headEnd type="none" w="med" len="med"/>
                      <a:tailEnd type="none" w="med" len="med"/>
                    </a:lnT>
                    <a:lnB w="25400" cap="flat" cmpd="sng" algn="ctr">
                      <a:solidFill>
                        <a:srgbClr val="103D65"/>
                      </a:solidFill>
                      <a:prstDash val="solid"/>
                      <a:round/>
                      <a:headEnd type="none" w="med" len="med"/>
                      <a:tailEnd type="none" w="med" len="med"/>
                    </a:lnB>
                    <a:solidFill>
                      <a:srgbClr val="FFFFFF"/>
                    </a:solidFill>
                  </a:tcPr>
                </a:tc>
                <a:tc>
                  <a:txBody>
                    <a:bodyPr/>
                    <a:lstStyle/>
                    <a:p>
                      <a:pPr algn="l" fontAlgn="t"/>
                      <a:r>
                        <a:rPr lang="en-US">
                          <a:effectLst/>
                        </a:rPr>
                        <a:t>in the past/future</a:t>
                      </a:r>
                    </a:p>
                  </a:txBody>
                  <a:tcPr marL="127000" marR="127000" marT="127000" marB="127000">
                    <a:lnL w="25400" cap="flat" cmpd="sng" algn="ctr">
                      <a:solidFill>
                        <a:srgbClr val="107C92"/>
                      </a:solidFill>
                      <a:prstDash val="solid"/>
                      <a:round/>
                      <a:headEnd type="none" w="med" len="med"/>
                      <a:tailEnd type="none" w="med" len="med"/>
                    </a:lnL>
                    <a:lnR w="25400" cap="flat" cmpd="sng" algn="ctr">
                      <a:solidFill>
                        <a:srgbClr val="C09CE4"/>
                      </a:solidFill>
                      <a:prstDash val="solid"/>
                      <a:round/>
                      <a:headEnd type="none" w="med" len="med"/>
                      <a:tailEnd type="none" w="med" len="med"/>
                    </a:lnR>
                    <a:lnT w="25400" cap="flat" cmpd="sng" algn="ctr">
                      <a:solidFill>
                        <a:srgbClr val="107C92"/>
                      </a:solidFill>
                      <a:prstDash val="solid"/>
                      <a:round/>
                      <a:headEnd type="none" w="med" len="med"/>
                      <a:tailEnd type="none" w="med" len="med"/>
                    </a:lnT>
                    <a:lnB w="25400" cap="flat" cmpd="sng" algn="ctr">
                      <a:solidFill>
                        <a:srgbClr val="107C92"/>
                      </a:solidFill>
                      <a:prstDash val="solid"/>
                      <a:round/>
                      <a:headEnd type="none" w="med" len="med"/>
                      <a:tailEnd type="none" w="med" len="med"/>
                    </a:lnB>
                    <a:solidFill>
                      <a:srgbClr val="FFFFFF"/>
                    </a:solidFill>
                  </a:tcPr>
                </a:tc>
                <a:tc>
                  <a:txBody>
                    <a:bodyPr/>
                    <a:lstStyle/>
                    <a:p>
                      <a:pPr algn="l" fontAlgn="t"/>
                      <a:r>
                        <a:rPr lang="en-US" dirty="0">
                          <a:effectLst/>
                        </a:rPr>
                        <a:t>on New Year's Eve</a:t>
                      </a:r>
                    </a:p>
                  </a:txBody>
                  <a:tcPr marL="127000" marR="127000" marT="127000" marB="127000">
                    <a:lnL w="25400" cap="flat" cmpd="sng" algn="ctr">
                      <a:solidFill>
                        <a:srgbClr val="C09CE4"/>
                      </a:solidFill>
                      <a:prstDash val="solid"/>
                      <a:round/>
                      <a:headEnd type="none" w="med" len="med"/>
                      <a:tailEnd type="none" w="med" len="med"/>
                    </a:lnL>
                    <a:lnR w="25400" cap="flat" cmpd="sng" algn="ctr">
                      <a:solidFill>
                        <a:srgbClr val="C09CE4"/>
                      </a:solidFill>
                      <a:prstDash val="solid"/>
                      <a:round/>
                      <a:headEnd type="none" w="med" len="med"/>
                      <a:tailEnd type="none" w="med" len="med"/>
                    </a:lnR>
                    <a:lnT w="25400" cap="flat" cmpd="sng" algn="ctr">
                      <a:solidFill>
                        <a:srgbClr val="C09CE4"/>
                      </a:solidFill>
                      <a:prstDash val="solid"/>
                      <a:round/>
                      <a:headEnd type="none" w="med" len="med"/>
                      <a:tailEnd type="none" w="med" len="med"/>
                    </a:lnT>
                    <a:lnB w="25400" cap="flat" cmpd="sng" algn="ctr">
                      <a:solidFill>
                        <a:srgbClr val="C09CE4"/>
                      </a:solidFill>
                      <a:prstDash val="solid"/>
                      <a:round/>
                      <a:headEnd type="none" w="med" len="med"/>
                      <a:tailEnd type="none" w="med" len="med"/>
                    </a:lnB>
                    <a:solidFill>
                      <a:srgbClr val="FFFFFF"/>
                    </a:solidFill>
                  </a:tcPr>
                </a:tc>
              </a:tr>
            </a:tbl>
          </a:graphicData>
        </a:graphic>
      </p:graphicFrame>
      <p:sp>
        <p:nvSpPr>
          <p:cNvPr id="5" name="Text Placeholder 1"/>
          <p:cNvSpPr txBox="1">
            <a:spLocks/>
          </p:cNvSpPr>
          <p:nvPr/>
        </p:nvSpPr>
        <p:spPr>
          <a:xfrm>
            <a:off x="7506120" y="993292"/>
            <a:ext cx="5376162" cy="6286500"/>
          </a:xfrm>
          <a:prstGeom prst="rect">
            <a:avLst/>
          </a:prstGeom>
        </p:spPr>
        <p:txBody>
          <a:bodyPr vert="horz" lIns="91440" tIns="45720" rIns="91440" bIns="45720" rtlCol="0">
            <a:normAutofit fontScale="85000" lnSpcReduction="20000"/>
          </a:bodyPr>
          <a:lst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a:lstStyle>
          <a:p>
            <a:r>
              <a:rPr lang="en-US" i="0" smtClean="0"/>
              <a:t>I have a meeting </a:t>
            </a:r>
            <a:r>
              <a:rPr lang="en-US" b="1" i="0" smtClean="0"/>
              <a:t>at</a:t>
            </a:r>
            <a:r>
              <a:rPr lang="en-US" i="0" smtClean="0"/>
              <a:t> 9am.</a:t>
            </a:r>
          </a:p>
          <a:p>
            <a:r>
              <a:rPr lang="en-US" i="0" smtClean="0"/>
              <a:t>The shop closes </a:t>
            </a:r>
            <a:r>
              <a:rPr lang="en-US" b="1" i="0" smtClean="0"/>
              <a:t>at</a:t>
            </a:r>
            <a:r>
              <a:rPr lang="en-US" i="0" smtClean="0"/>
              <a:t> midnight.</a:t>
            </a:r>
          </a:p>
          <a:p>
            <a:r>
              <a:rPr lang="en-US" i="0" smtClean="0"/>
              <a:t>Jane went home </a:t>
            </a:r>
            <a:r>
              <a:rPr lang="en-US" b="1" i="0" smtClean="0"/>
              <a:t>at</a:t>
            </a:r>
            <a:r>
              <a:rPr lang="en-US" i="0" smtClean="0"/>
              <a:t> lunchtime.</a:t>
            </a:r>
          </a:p>
          <a:p>
            <a:r>
              <a:rPr lang="en-US" i="0" smtClean="0"/>
              <a:t>In England, it often snows </a:t>
            </a:r>
            <a:r>
              <a:rPr lang="en-US" b="1" i="0" smtClean="0"/>
              <a:t>in</a:t>
            </a:r>
            <a:r>
              <a:rPr lang="en-US" i="0" smtClean="0"/>
              <a:t> December.</a:t>
            </a:r>
          </a:p>
          <a:p>
            <a:r>
              <a:rPr lang="en-US" i="0" smtClean="0"/>
              <a:t>Do you think we will go to Jupiter </a:t>
            </a:r>
            <a:r>
              <a:rPr lang="en-US" b="1" i="0" smtClean="0"/>
              <a:t>in</a:t>
            </a:r>
            <a:r>
              <a:rPr lang="en-US" i="0" smtClean="0"/>
              <a:t> the future?</a:t>
            </a:r>
          </a:p>
          <a:p>
            <a:r>
              <a:rPr lang="en-US" i="0" smtClean="0"/>
              <a:t>There should be a lot of progress </a:t>
            </a:r>
            <a:r>
              <a:rPr lang="en-US" b="1" i="0" smtClean="0"/>
              <a:t>in</a:t>
            </a:r>
            <a:r>
              <a:rPr lang="en-US" i="0" smtClean="0"/>
              <a:t> the next century.</a:t>
            </a:r>
          </a:p>
          <a:p>
            <a:r>
              <a:rPr lang="en-US" i="0" smtClean="0"/>
              <a:t>Do you work </a:t>
            </a:r>
            <a:r>
              <a:rPr lang="en-US" b="1" i="0" smtClean="0"/>
              <a:t>on</a:t>
            </a:r>
            <a:r>
              <a:rPr lang="en-US" i="0" smtClean="0"/>
              <a:t> Mondays?</a:t>
            </a:r>
          </a:p>
          <a:p>
            <a:r>
              <a:rPr lang="en-US" i="0" smtClean="0"/>
              <a:t>Her birthday is </a:t>
            </a:r>
            <a:r>
              <a:rPr lang="en-US" b="1" i="0" smtClean="0"/>
              <a:t>on</a:t>
            </a:r>
            <a:r>
              <a:rPr lang="en-US" i="0" smtClean="0"/>
              <a:t> 20 November.</a:t>
            </a:r>
          </a:p>
          <a:p>
            <a:r>
              <a:rPr lang="en-US" i="0" smtClean="0"/>
              <a:t>Where will you be </a:t>
            </a:r>
            <a:r>
              <a:rPr lang="en-US" b="1" i="0" smtClean="0"/>
              <a:t>on</a:t>
            </a:r>
            <a:r>
              <a:rPr lang="en-US" i="0" smtClean="0"/>
              <a:t> New Year's Day?</a:t>
            </a:r>
            <a:endParaRPr lang="en-US" i="0" dirty="0"/>
          </a:p>
        </p:txBody>
      </p:sp>
    </p:spTree>
    <p:extLst>
      <p:ext uri="{BB962C8B-B14F-4D97-AF65-F5344CB8AC3E}">
        <p14:creationId xmlns:p14="http://schemas.microsoft.com/office/powerpoint/2010/main" val="10008004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94950807"/>
              </p:ext>
            </p:extLst>
          </p:nvPr>
        </p:nvGraphicFramePr>
        <p:xfrm>
          <a:off x="901700" y="1227437"/>
          <a:ext cx="11201400" cy="2733040"/>
        </p:xfrm>
        <a:graphic>
          <a:graphicData uri="http://schemas.openxmlformats.org/drawingml/2006/table">
            <a:tbl>
              <a:tblPr/>
              <a:tblGrid>
                <a:gridCol w="5600700"/>
                <a:gridCol w="5600700"/>
              </a:tblGrid>
              <a:tr h="0">
                <a:tc>
                  <a:txBody>
                    <a:bodyPr/>
                    <a:lstStyle/>
                    <a:p>
                      <a:pPr algn="l" fontAlgn="t"/>
                      <a:r>
                        <a:rPr lang="en-US" b="1">
                          <a:effectLst/>
                        </a:rPr>
                        <a:t>in</a:t>
                      </a:r>
                      <a:endParaRPr lang="en-US">
                        <a:effectLst/>
                      </a:endParaRPr>
                    </a:p>
                  </a:txBody>
                  <a:tcPr marL="127000" marR="127000" marT="127000" marB="127000">
                    <a:lnL w="25400" cap="flat" cmpd="sng" algn="ctr">
                      <a:solidFill>
                        <a:srgbClr val="20BB24"/>
                      </a:solidFill>
                      <a:prstDash val="solid"/>
                      <a:round/>
                      <a:headEnd type="none" w="med" len="med"/>
                      <a:tailEnd type="none" w="med" len="med"/>
                    </a:lnL>
                    <a:lnR w="25400" cap="flat" cmpd="sng" algn="ctr">
                      <a:solidFill>
                        <a:srgbClr val="30AFA6"/>
                      </a:solidFill>
                      <a:prstDash val="solid"/>
                      <a:round/>
                      <a:headEnd type="none" w="med" len="med"/>
                      <a:tailEnd type="none" w="med" len="med"/>
                    </a:lnR>
                    <a:lnT w="25400" cap="flat" cmpd="sng" algn="ctr">
                      <a:solidFill>
                        <a:srgbClr val="20BB24"/>
                      </a:solidFill>
                      <a:prstDash val="solid"/>
                      <a:round/>
                      <a:headEnd type="none" w="med" len="med"/>
                      <a:tailEnd type="none" w="med" len="med"/>
                    </a:lnT>
                    <a:lnB w="25400" cap="flat" cmpd="sng" algn="ctr">
                      <a:solidFill>
                        <a:srgbClr val="504C24"/>
                      </a:solidFill>
                      <a:prstDash val="solid"/>
                      <a:round/>
                      <a:headEnd type="none" w="med" len="med"/>
                      <a:tailEnd type="none" w="med" len="med"/>
                    </a:lnB>
                    <a:solidFill>
                      <a:srgbClr val="FFFFFF"/>
                    </a:solidFill>
                  </a:tcPr>
                </a:tc>
                <a:tc>
                  <a:txBody>
                    <a:bodyPr/>
                    <a:lstStyle/>
                    <a:p>
                      <a:pPr algn="l" fontAlgn="t"/>
                      <a:r>
                        <a:rPr lang="en-US" b="1">
                          <a:effectLst/>
                        </a:rPr>
                        <a:t>on</a:t>
                      </a:r>
                      <a:endParaRPr lang="en-US">
                        <a:effectLst/>
                      </a:endParaRPr>
                    </a:p>
                  </a:txBody>
                  <a:tcPr marL="127000" marR="127000" marT="127000" marB="127000">
                    <a:lnL w="25400" cap="flat" cmpd="sng" algn="ctr">
                      <a:solidFill>
                        <a:srgbClr val="30AFA6"/>
                      </a:solidFill>
                      <a:prstDash val="solid"/>
                      <a:round/>
                      <a:headEnd type="none" w="med" len="med"/>
                      <a:tailEnd type="none" w="med" len="med"/>
                    </a:lnL>
                    <a:lnR w="25400" cap="flat" cmpd="sng" algn="ctr">
                      <a:solidFill>
                        <a:srgbClr val="30AFA6"/>
                      </a:solidFill>
                      <a:prstDash val="solid"/>
                      <a:round/>
                      <a:headEnd type="none" w="med" len="med"/>
                      <a:tailEnd type="none" w="med" len="med"/>
                    </a:lnR>
                    <a:lnT w="25400" cap="flat" cmpd="sng" algn="ctr">
                      <a:solidFill>
                        <a:srgbClr val="30AFA6"/>
                      </a:solidFill>
                      <a:prstDash val="solid"/>
                      <a:round/>
                      <a:headEnd type="none" w="med" len="med"/>
                      <a:tailEnd type="none" w="med" len="med"/>
                    </a:lnT>
                    <a:lnB w="25400" cap="flat" cmpd="sng" algn="ctr">
                      <a:solidFill>
                        <a:srgbClr val="F00AA9"/>
                      </a:solidFill>
                      <a:prstDash val="solid"/>
                      <a:round/>
                      <a:headEnd type="none" w="med" len="med"/>
                      <a:tailEnd type="none" w="med" len="med"/>
                    </a:lnB>
                    <a:solidFill>
                      <a:srgbClr val="FFFFFF"/>
                    </a:solidFill>
                  </a:tcPr>
                </a:tc>
              </a:tr>
              <a:tr h="0">
                <a:tc>
                  <a:txBody>
                    <a:bodyPr/>
                    <a:lstStyle/>
                    <a:p>
                      <a:pPr algn="l" fontAlgn="t"/>
                      <a:r>
                        <a:rPr lang="en-US">
                          <a:effectLst/>
                        </a:rPr>
                        <a:t>in the morning</a:t>
                      </a:r>
                    </a:p>
                  </a:txBody>
                  <a:tcPr marL="127000" marR="127000" marT="127000" marB="127000">
                    <a:lnL w="25400" cap="flat" cmpd="sng" algn="ctr">
                      <a:solidFill>
                        <a:srgbClr val="504C24"/>
                      </a:solidFill>
                      <a:prstDash val="solid"/>
                      <a:round/>
                      <a:headEnd type="none" w="med" len="med"/>
                      <a:tailEnd type="none" w="med" len="med"/>
                    </a:lnL>
                    <a:lnR w="25400" cap="flat" cmpd="sng" algn="ctr">
                      <a:solidFill>
                        <a:srgbClr val="F00AA9"/>
                      </a:solidFill>
                      <a:prstDash val="solid"/>
                      <a:round/>
                      <a:headEnd type="none" w="med" len="med"/>
                      <a:tailEnd type="none" w="med" len="med"/>
                    </a:lnR>
                    <a:lnT w="25400" cap="flat" cmpd="sng" algn="ctr">
                      <a:solidFill>
                        <a:srgbClr val="504C24"/>
                      </a:solidFill>
                      <a:prstDash val="solid"/>
                      <a:round/>
                      <a:headEnd type="none" w="med" len="med"/>
                      <a:tailEnd type="none" w="med" len="med"/>
                    </a:lnT>
                    <a:lnB w="25400" cap="flat" cmpd="sng" algn="ctr">
                      <a:solidFill>
                        <a:srgbClr val="A02C8A"/>
                      </a:solidFill>
                      <a:prstDash val="solid"/>
                      <a:round/>
                      <a:headEnd type="none" w="med" len="med"/>
                      <a:tailEnd type="none" w="med" len="med"/>
                    </a:lnB>
                    <a:solidFill>
                      <a:srgbClr val="FFFFFF"/>
                    </a:solidFill>
                  </a:tcPr>
                </a:tc>
                <a:tc>
                  <a:txBody>
                    <a:bodyPr/>
                    <a:lstStyle/>
                    <a:p>
                      <a:pPr algn="l" fontAlgn="t"/>
                      <a:r>
                        <a:rPr lang="en-US">
                          <a:effectLst/>
                        </a:rPr>
                        <a:t>on Tuesday morning</a:t>
                      </a:r>
                    </a:p>
                  </a:txBody>
                  <a:tcPr marL="127000" marR="127000" marT="127000" marB="127000">
                    <a:lnL w="25400" cap="flat" cmpd="sng" algn="ctr">
                      <a:solidFill>
                        <a:srgbClr val="F00AA9"/>
                      </a:solidFill>
                      <a:prstDash val="solid"/>
                      <a:round/>
                      <a:headEnd type="none" w="med" len="med"/>
                      <a:tailEnd type="none" w="med" len="med"/>
                    </a:lnL>
                    <a:lnR w="25400" cap="flat" cmpd="sng" algn="ctr">
                      <a:solidFill>
                        <a:srgbClr val="F00AA9"/>
                      </a:solidFill>
                      <a:prstDash val="solid"/>
                      <a:round/>
                      <a:headEnd type="none" w="med" len="med"/>
                      <a:tailEnd type="none" w="med" len="med"/>
                    </a:lnR>
                    <a:lnT w="25400" cap="flat" cmpd="sng" algn="ctr">
                      <a:solidFill>
                        <a:srgbClr val="F00AA9"/>
                      </a:solidFill>
                      <a:prstDash val="solid"/>
                      <a:round/>
                      <a:headEnd type="none" w="med" len="med"/>
                      <a:tailEnd type="none" w="med" len="med"/>
                    </a:lnT>
                    <a:lnB w="25400" cap="flat" cmpd="sng" algn="ctr">
                      <a:solidFill>
                        <a:srgbClr val="20BB24"/>
                      </a:solidFill>
                      <a:prstDash val="solid"/>
                      <a:round/>
                      <a:headEnd type="none" w="med" len="med"/>
                      <a:tailEnd type="none" w="med" len="med"/>
                    </a:lnB>
                    <a:solidFill>
                      <a:srgbClr val="FFFFFF"/>
                    </a:solidFill>
                  </a:tcPr>
                </a:tc>
              </a:tr>
              <a:tr h="0">
                <a:tc>
                  <a:txBody>
                    <a:bodyPr/>
                    <a:lstStyle/>
                    <a:p>
                      <a:pPr algn="l" fontAlgn="t"/>
                      <a:r>
                        <a:rPr lang="en-US">
                          <a:effectLst/>
                        </a:rPr>
                        <a:t>in the mornings</a:t>
                      </a:r>
                    </a:p>
                  </a:txBody>
                  <a:tcPr marL="127000" marR="127000" marT="127000" marB="127000">
                    <a:lnL w="25400" cap="flat" cmpd="sng" algn="ctr">
                      <a:solidFill>
                        <a:srgbClr val="A02C8A"/>
                      </a:solidFill>
                      <a:prstDash val="solid"/>
                      <a:round/>
                      <a:headEnd type="none" w="med" len="med"/>
                      <a:tailEnd type="none" w="med" len="med"/>
                    </a:lnL>
                    <a:lnR w="25400" cap="flat" cmpd="sng" algn="ctr">
                      <a:solidFill>
                        <a:srgbClr val="20BB24"/>
                      </a:solidFill>
                      <a:prstDash val="solid"/>
                      <a:round/>
                      <a:headEnd type="none" w="med" len="med"/>
                      <a:tailEnd type="none" w="med" len="med"/>
                    </a:lnR>
                    <a:lnT w="25400" cap="flat" cmpd="sng" algn="ctr">
                      <a:solidFill>
                        <a:srgbClr val="A02C8A"/>
                      </a:solidFill>
                      <a:prstDash val="solid"/>
                      <a:round/>
                      <a:headEnd type="none" w="med" len="med"/>
                      <a:tailEnd type="none" w="med" len="med"/>
                    </a:lnT>
                    <a:lnB w="25400" cap="flat" cmpd="sng" algn="ctr">
                      <a:solidFill>
                        <a:srgbClr val="D0706F"/>
                      </a:solidFill>
                      <a:prstDash val="solid"/>
                      <a:round/>
                      <a:headEnd type="none" w="med" len="med"/>
                      <a:tailEnd type="none" w="med" len="med"/>
                    </a:lnB>
                    <a:solidFill>
                      <a:srgbClr val="FFFFFF"/>
                    </a:solidFill>
                  </a:tcPr>
                </a:tc>
                <a:tc>
                  <a:txBody>
                    <a:bodyPr/>
                    <a:lstStyle/>
                    <a:p>
                      <a:pPr algn="l" fontAlgn="t"/>
                      <a:r>
                        <a:rPr lang="en-US">
                          <a:effectLst/>
                        </a:rPr>
                        <a:t>on Saturday mornings</a:t>
                      </a:r>
                    </a:p>
                  </a:txBody>
                  <a:tcPr marL="127000" marR="127000" marT="127000" marB="127000">
                    <a:lnL w="25400" cap="flat" cmpd="sng" algn="ctr">
                      <a:solidFill>
                        <a:srgbClr val="20BB24"/>
                      </a:solidFill>
                      <a:prstDash val="solid"/>
                      <a:round/>
                      <a:headEnd type="none" w="med" len="med"/>
                      <a:tailEnd type="none" w="med" len="med"/>
                    </a:lnL>
                    <a:lnR w="25400" cap="flat" cmpd="sng" algn="ctr">
                      <a:solidFill>
                        <a:srgbClr val="20BB24"/>
                      </a:solidFill>
                      <a:prstDash val="solid"/>
                      <a:round/>
                      <a:headEnd type="none" w="med" len="med"/>
                      <a:tailEnd type="none" w="med" len="med"/>
                    </a:lnR>
                    <a:lnT w="25400" cap="flat" cmpd="sng" algn="ctr">
                      <a:solidFill>
                        <a:srgbClr val="20BB24"/>
                      </a:solidFill>
                      <a:prstDash val="solid"/>
                      <a:round/>
                      <a:headEnd type="none" w="med" len="med"/>
                      <a:tailEnd type="none" w="med" len="med"/>
                    </a:lnT>
                    <a:lnB w="25400" cap="flat" cmpd="sng" algn="ctr">
                      <a:solidFill>
                        <a:srgbClr val="504C24"/>
                      </a:solidFill>
                      <a:prstDash val="solid"/>
                      <a:round/>
                      <a:headEnd type="none" w="med" len="med"/>
                      <a:tailEnd type="none" w="med" len="med"/>
                    </a:lnB>
                    <a:solidFill>
                      <a:srgbClr val="FFFFFF"/>
                    </a:solidFill>
                  </a:tcPr>
                </a:tc>
              </a:tr>
              <a:tr h="0">
                <a:tc>
                  <a:txBody>
                    <a:bodyPr/>
                    <a:lstStyle/>
                    <a:p>
                      <a:pPr algn="l" fontAlgn="t"/>
                      <a:r>
                        <a:rPr lang="en-US">
                          <a:effectLst/>
                        </a:rPr>
                        <a:t>in the afternoon(s)</a:t>
                      </a:r>
                    </a:p>
                  </a:txBody>
                  <a:tcPr marL="127000" marR="127000" marT="127000" marB="127000">
                    <a:lnL w="25400" cap="flat" cmpd="sng" algn="ctr">
                      <a:solidFill>
                        <a:srgbClr val="D0706F"/>
                      </a:solidFill>
                      <a:prstDash val="solid"/>
                      <a:round/>
                      <a:headEnd type="none" w="med" len="med"/>
                      <a:tailEnd type="none" w="med" len="med"/>
                    </a:lnL>
                    <a:lnR w="25400" cap="flat" cmpd="sng" algn="ctr">
                      <a:solidFill>
                        <a:srgbClr val="504C24"/>
                      </a:solidFill>
                      <a:prstDash val="solid"/>
                      <a:round/>
                      <a:headEnd type="none" w="med" len="med"/>
                      <a:tailEnd type="none" w="med" len="med"/>
                    </a:lnR>
                    <a:lnT w="25400" cap="flat" cmpd="sng" algn="ctr">
                      <a:solidFill>
                        <a:srgbClr val="D0706F"/>
                      </a:solidFill>
                      <a:prstDash val="solid"/>
                      <a:round/>
                      <a:headEnd type="none" w="med" len="med"/>
                      <a:tailEnd type="none" w="med" len="med"/>
                    </a:lnT>
                    <a:lnB w="25400" cap="flat" cmpd="sng" algn="ctr">
                      <a:solidFill>
                        <a:srgbClr val="608F24"/>
                      </a:solidFill>
                      <a:prstDash val="solid"/>
                      <a:round/>
                      <a:headEnd type="none" w="med" len="med"/>
                      <a:tailEnd type="none" w="med" len="med"/>
                    </a:lnB>
                    <a:solidFill>
                      <a:srgbClr val="FFFFFF"/>
                    </a:solidFill>
                  </a:tcPr>
                </a:tc>
                <a:tc>
                  <a:txBody>
                    <a:bodyPr/>
                    <a:lstStyle/>
                    <a:p>
                      <a:pPr algn="l" fontAlgn="t"/>
                      <a:r>
                        <a:rPr lang="en-US">
                          <a:effectLst/>
                        </a:rPr>
                        <a:t>on Sunday afternoon(s)</a:t>
                      </a:r>
                    </a:p>
                  </a:txBody>
                  <a:tcPr marL="127000" marR="127000" marT="127000" marB="127000">
                    <a:lnL w="25400" cap="flat" cmpd="sng" algn="ctr">
                      <a:solidFill>
                        <a:srgbClr val="504C24"/>
                      </a:solidFill>
                      <a:prstDash val="solid"/>
                      <a:round/>
                      <a:headEnd type="none" w="med" len="med"/>
                      <a:tailEnd type="none" w="med" len="med"/>
                    </a:lnL>
                    <a:lnR w="25400" cap="flat" cmpd="sng" algn="ctr">
                      <a:solidFill>
                        <a:srgbClr val="504C24"/>
                      </a:solidFill>
                      <a:prstDash val="solid"/>
                      <a:round/>
                      <a:headEnd type="none" w="med" len="med"/>
                      <a:tailEnd type="none" w="med" len="med"/>
                    </a:lnR>
                    <a:lnT w="25400" cap="flat" cmpd="sng" algn="ctr">
                      <a:solidFill>
                        <a:srgbClr val="504C24"/>
                      </a:solidFill>
                      <a:prstDash val="solid"/>
                      <a:round/>
                      <a:headEnd type="none" w="med" len="med"/>
                      <a:tailEnd type="none" w="med" len="med"/>
                    </a:lnT>
                    <a:lnB w="25400" cap="flat" cmpd="sng" algn="ctr">
                      <a:solidFill>
                        <a:srgbClr val="A02C8A"/>
                      </a:solidFill>
                      <a:prstDash val="solid"/>
                      <a:round/>
                      <a:headEnd type="none" w="med" len="med"/>
                      <a:tailEnd type="none" w="med" len="med"/>
                    </a:lnB>
                    <a:solidFill>
                      <a:srgbClr val="FFFFFF"/>
                    </a:solidFill>
                  </a:tcPr>
                </a:tc>
              </a:tr>
              <a:tr h="0">
                <a:tc>
                  <a:txBody>
                    <a:bodyPr/>
                    <a:lstStyle/>
                    <a:p>
                      <a:pPr algn="l" fontAlgn="t"/>
                      <a:r>
                        <a:rPr lang="en-US">
                          <a:effectLst/>
                        </a:rPr>
                        <a:t>in the evening(s)</a:t>
                      </a:r>
                    </a:p>
                  </a:txBody>
                  <a:tcPr marL="127000" marR="127000" marT="127000" marB="127000">
                    <a:lnL w="25400" cap="flat" cmpd="sng" algn="ctr">
                      <a:solidFill>
                        <a:srgbClr val="608F24"/>
                      </a:solidFill>
                      <a:prstDash val="solid"/>
                      <a:round/>
                      <a:headEnd type="none" w="med" len="med"/>
                      <a:tailEnd type="none" w="med" len="med"/>
                    </a:lnL>
                    <a:lnR w="25400" cap="flat" cmpd="sng" algn="ctr">
                      <a:solidFill>
                        <a:srgbClr val="A02C8A"/>
                      </a:solidFill>
                      <a:prstDash val="solid"/>
                      <a:round/>
                      <a:headEnd type="none" w="med" len="med"/>
                      <a:tailEnd type="none" w="med" len="med"/>
                    </a:lnR>
                    <a:lnT w="25400" cap="flat" cmpd="sng" algn="ctr">
                      <a:solidFill>
                        <a:srgbClr val="608F24"/>
                      </a:solidFill>
                      <a:prstDash val="solid"/>
                      <a:round/>
                      <a:headEnd type="none" w="med" len="med"/>
                      <a:tailEnd type="none" w="med" len="med"/>
                    </a:lnT>
                    <a:lnB w="25400" cap="flat" cmpd="sng" algn="ctr">
                      <a:solidFill>
                        <a:srgbClr val="608F24"/>
                      </a:solidFill>
                      <a:prstDash val="solid"/>
                      <a:round/>
                      <a:headEnd type="none" w="med" len="med"/>
                      <a:tailEnd type="none" w="med" len="med"/>
                    </a:lnB>
                    <a:solidFill>
                      <a:srgbClr val="FFFFFF"/>
                    </a:solidFill>
                  </a:tcPr>
                </a:tc>
                <a:tc>
                  <a:txBody>
                    <a:bodyPr/>
                    <a:lstStyle/>
                    <a:p>
                      <a:pPr algn="l" fontAlgn="t"/>
                      <a:r>
                        <a:rPr lang="en-US" dirty="0">
                          <a:effectLst/>
                        </a:rPr>
                        <a:t>on Monday evening(s)</a:t>
                      </a:r>
                    </a:p>
                  </a:txBody>
                  <a:tcPr marL="127000" marR="127000" marT="127000" marB="127000">
                    <a:lnL w="25400" cap="flat" cmpd="sng" algn="ctr">
                      <a:solidFill>
                        <a:srgbClr val="A02C8A"/>
                      </a:solidFill>
                      <a:prstDash val="solid"/>
                      <a:round/>
                      <a:headEnd type="none" w="med" len="med"/>
                      <a:tailEnd type="none" w="med" len="med"/>
                    </a:lnL>
                    <a:lnR w="25400" cap="flat" cmpd="sng" algn="ctr">
                      <a:solidFill>
                        <a:srgbClr val="A02C8A"/>
                      </a:solidFill>
                      <a:prstDash val="solid"/>
                      <a:round/>
                      <a:headEnd type="none" w="med" len="med"/>
                      <a:tailEnd type="none" w="med" len="med"/>
                    </a:lnR>
                    <a:lnT w="25400" cap="flat" cmpd="sng" algn="ctr">
                      <a:solidFill>
                        <a:srgbClr val="A02C8A"/>
                      </a:solidFill>
                      <a:prstDash val="solid"/>
                      <a:round/>
                      <a:headEnd type="none" w="med" len="med"/>
                      <a:tailEnd type="none" w="med" len="med"/>
                    </a:lnT>
                    <a:lnB w="25400" cap="flat" cmpd="sng" algn="ctr">
                      <a:solidFill>
                        <a:srgbClr val="A02C8A"/>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901700" y="4029354"/>
            <a:ext cx="116713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Verdana" charset="0"/>
                <a:ea typeface="Verdana" charset="0"/>
                <a:cs typeface="Verdana" charset="0"/>
              </a:rPr>
              <a:t>When we say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last, next, every, this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we do not also use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at, in, on</a:t>
            </a:r>
            <a:r>
              <a:rPr kumimoji="0" lang="en-US" altLang="en-US" sz="2800" b="1" i="0" u="none" strike="noStrike" cap="none" normalizeH="0" baseline="0" dirty="0" smtClean="0">
                <a:ln>
                  <a:noFill/>
                </a:ln>
                <a:solidFill>
                  <a:schemeClr val="tx1"/>
                </a:solidFill>
                <a:effectLst/>
                <a:latin typeface="Verdana" charset="0"/>
                <a:ea typeface="Verdana" charset="0"/>
                <a:cs typeface="Verdana"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erdana" charset="0"/>
              <a:ea typeface="Verdana" charset="0"/>
              <a:cs typeface="Verdana"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Verdana" charset="0"/>
                <a:ea typeface="Verdana" charset="0"/>
                <a:cs typeface="Verdana" charset="0"/>
              </a:rPr>
              <a:t>I went to London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last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June. (</a:t>
            </a:r>
            <a:r>
              <a:rPr kumimoji="0" lang="en-US" altLang="en-US" sz="2800" b="1" i="1" u="none" strike="noStrike" cap="none" normalizeH="0" baseline="0" dirty="0">
                <a:ln>
                  <a:noFill/>
                </a:ln>
                <a:solidFill>
                  <a:schemeClr val="tx1"/>
                </a:solidFill>
                <a:effectLst/>
                <a:latin typeface="Verdana" charset="0"/>
                <a:ea typeface="Verdana" charset="0"/>
                <a:cs typeface="Verdana" charset="0"/>
              </a:rPr>
              <a:t>not</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 </a:t>
            </a:r>
            <a:r>
              <a:rPr kumimoji="0" lang="en-US" altLang="en-US" sz="2800" b="0" i="0" u="sng" strike="noStrike" cap="none" normalizeH="0" baseline="0" dirty="0">
                <a:ln>
                  <a:noFill/>
                </a:ln>
                <a:solidFill>
                  <a:schemeClr val="tx1"/>
                </a:solidFill>
                <a:effectLst/>
                <a:latin typeface="Verdana" charset="0"/>
                <a:ea typeface="Verdana" charset="0"/>
                <a:cs typeface="Verdana" charset="0"/>
              </a:rPr>
              <a:t>in last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June)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Verdana" charset="0"/>
                <a:ea typeface="Verdana" charset="0"/>
                <a:cs typeface="Verdana" charset="0"/>
              </a:rPr>
              <a:t>He's coming back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next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Tuesday. (</a:t>
            </a:r>
            <a:r>
              <a:rPr kumimoji="0" lang="en-US" altLang="en-US" sz="2800" b="1" i="1" u="none" strike="noStrike" cap="none" normalizeH="0" baseline="0" dirty="0">
                <a:ln>
                  <a:noFill/>
                </a:ln>
                <a:solidFill>
                  <a:schemeClr val="tx1"/>
                </a:solidFill>
                <a:effectLst/>
                <a:latin typeface="Verdana" charset="0"/>
                <a:ea typeface="Verdana" charset="0"/>
                <a:cs typeface="Verdana" charset="0"/>
              </a:rPr>
              <a:t>not</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 </a:t>
            </a:r>
            <a:r>
              <a:rPr kumimoji="0" lang="en-US" altLang="en-US" sz="2800" b="0" i="0" u="sng" strike="noStrike" cap="none" normalizeH="0" baseline="0" dirty="0">
                <a:ln>
                  <a:noFill/>
                </a:ln>
                <a:solidFill>
                  <a:schemeClr val="tx1"/>
                </a:solidFill>
                <a:effectLst/>
                <a:latin typeface="Verdana" charset="0"/>
                <a:ea typeface="Verdana" charset="0"/>
                <a:cs typeface="Verdana" charset="0"/>
              </a:rPr>
              <a:t>on next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Tuesday)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Verdana" charset="0"/>
                <a:ea typeface="Verdana" charset="0"/>
                <a:cs typeface="Verdana" charset="0"/>
              </a:rPr>
              <a:t>I go home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every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Easter. (</a:t>
            </a:r>
            <a:r>
              <a:rPr kumimoji="0" lang="en-US" altLang="en-US" sz="2800" b="1" i="1" u="none" strike="noStrike" cap="none" normalizeH="0" baseline="0" dirty="0">
                <a:ln>
                  <a:noFill/>
                </a:ln>
                <a:solidFill>
                  <a:schemeClr val="tx1"/>
                </a:solidFill>
                <a:effectLst/>
                <a:latin typeface="Verdana" charset="0"/>
                <a:ea typeface="Verdana" charset="0"/>
                <a:cs typeface="Verdana" charset="0"/>
              </a:rPr>
              <a:t>not</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 </a:t>
            </a:r>
            <a:r>
              <a:rPr kumimoji="0" lang="en-US" altLang="en-US" sz="2800" b="0" i="0" u="sng" strike="noStrike" cap="none" normalizeH="0" baseline="0" dirty="0">
                <a:ln>
                  <a:noFill/>
                </a:ln>
                <a:solidFill>
                  <a:schemeClr val="tx1"/>
                </a:solidFill>
                <a:effectLst/>
                <a:latin typeface="Verdana" charset="0"/>
                <a:ea typeface="Verdana" charset="0"/>
                <a:cs typeface="Verdana" charset="0"/>
              </a:rPr>
              <a:t>at every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Easter)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Verdana" charset="0"/>
                <a:ea typeface="Verdana" charset="0"/>
                <a:cs typeface="Verdana" charset="0"/>
              </a:rPr>
              <a:t>We'll call you </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this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evening. (</a:t>
            </a:r>
            <a:r>
              <a:rPr kumimoji="0" lang="en-US" altLang="en-US" sz="2800" b="1" i="1" u="none" strike="noStrike" cap="none" normalizeH="0" baseline="0" dirty="0">
                <a:ln>
                  <a:noFill/>
                </a:ln>
                <a:solidFill>
                  <a:schemeClr val="tx1"/>
                </a:solidFill>
                <a:effectLst/>
                <a:latin typeface="Verdana" charset="0"/>
                <a:ea typeface="Verdana" charset="0"/>
                <a:cs typeface="Verdana" charset="0"/>
              </a:rPr>
              <a:t>not</a:t>
            </a:r>
            <a:r>
              <a:rPr kumimoji="0" lang="en-US" altLang="en-US" sz="2800" b="1" i="0" u="none" strike="noStrike" cap="none" normalizeH="0" baseline="0" dirty="0">
                <a:ln>
                  <a:noFill/>
                </a:ln>
                <a:solidFill>
                  <a:schemeClr val="tx1"/>
                </a:solidFill>
                <a:effectLst/>
                <a:latin typeface="Verdana" charset="0"/>
                <a:ea typeface="Verdana" charset="0"/>
                <a:cs typeface="Verdana" charset="0"/>
              </a:rPr>
              <a:t> </a:t>
            </a:r>
            <a:r>
              <a:rPr kumimoji="0" lang="en-US" altLang="en-US" sz="2800" b="0" i="0" u="sng" strike="noStrike" cap="none" normalizeH="0" baseline="0" dirty="0">
                <a:ln>
                  <a:noFill/>
                </a:ln>
                <a:solidFill>
                  <a:schemeClr val="tx1"/>
                </a:solidFill>
                <a:effectLst/>
                <a:latin typeface="Verdana" charset="0"/>
                <a:ea typeface="Verdana" charset="0"/>
                <a:cs typeface="Verdana" charset="0"/>
              </a:rPr>
              <a:t>in this </a:t>
            </a:r>
            <a:r>
              <a:rPr kumimoji="0" lang="en-US" altLang="en-US" sz="2800" b="0" i="0" u="none" strike="noStrike" cap="none" normalizeH="0" baseline="0" dirty="0">
                <a:ln>
                  <a:noFill/>
                </a:ln>
                <a:solidFill>
                  <a:schemeClr val="tx1"/>
                </a:solidFill>
                <a:effectLst/>
                <a:latin typeface="Verdana" charset="0"/>
                <a:ea typeface="Verdana" charset="0"/>
                <a:cs typeface="Verdana" charset="0"/>
              </a:rPr>
              <a:t>evening</a:t>
            </a:r>
            <a:r>
              <a:rPr kumimoji="0" lang="en-US" altLang="en-US" sz="1800" b="0" i="0" u="none" strike="noStrike" cap="none" normalizeH="0" baseline="0" dirty="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r>
              <a:rPr kumimoji="0" lang="en-US" altLang="en-US" sz="10500" b="0" i="0" u="none" strike="noStrike" cap="none" normalizeH="0" baseline="0" dirty="0">
                <a:ln>
                  <a:noFill/>
                </a:ln>
                <a:solidFill>
                  <a:schemeClr val="tx1"/>
                </a:solidFill>
                <a:effectLst/>
                <a:latin typeface="Arial" charset="0"/>
              </a:rPr>
              <a:t/>
            </a:r>
            <a:br>
              <a:rPr kumimoji="0" lang="en-US" altLang="en-US" sz="105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AutoShape 2" descr="nglish Grammar Quiz for ESL learners"/>
          <p:cNvSpPr>
            <a:spLocks noChangeAspect="1" noChangeArrowheads="1"/>
          </p:cNvSpPr>
          <p:nvPr/>
        </p:nvSpPr>
        <p:spPr bwMode="auto">
          <a:xfrm>
            <a:off x="0" y="0"/>
            <a:ext cx="166687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73367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170" y="411480"/>
            <a:ext cx="11885930" cy="7602220"/>
          </a:xfrm>
        </p:spPr>
        <p:txBody>
          <a:bodyPr>
            <a:normAutofit fontScale="70000" lnSpcReduction="20000"/>
          </a:bodyPr>
          <a:lstStyle/>
          <a:p>
            <a:r>
              <a:rPr lang="en-US" dirty="0" smtClean="0">
                <a:effectLst/>
                <a:latin typeface="Verdana" charset="0"/>
                <a:ea typeface="Verdana" charset="0"/>
                <a:cs typeface="Verdana" charset="0"/>
              </a:rPr>
              <a:t>Test</a:t>
            </a:r>
          </a:p>
          <a:p>
            <a:r>
              <a:rPr lang="en-US" dirty="0" smtClean="0">
                <a:effectLst/>
                <a:latin typeface="Verdana" charset="0"/>
                <a:ea typeface="Verdana" charset="0"/>
                <a:cs typeface="Verdana" charset="0"/>
              </a:rPr>
              <a:t>1</a:t>
            </a:r>
            <a:r>
              <a:rPr lang="en-US" dirty="0">
                <a:effectLst/>
                <a:latin typeface="Verdana" charset="0"/>
                <a:ea typeface="Verdana" charset="0"/>
                <a:cs typeface="Verdana" charset="0"/>
              </a:rPr>
              <a:t>. Choose the correct prepositions: "Let's meet _______ midday _______ Saturday</a:t>
            </a:r>
            <a:r>
              <a:rPr lang="en-US" dirty="0" smtClean="0">
                <a:effectLst/>
                <a:latin typeface="Verdana" charset="0"/>
                <a:ea typeface="Verdana" charset="0"/>
                <a:cs typeface="Verdana" charset="0"/>
              </a:rPr>
              <a:t>.”</a:t>
            </a:r>
          </a:p>
          <a:p>
            <a:r>
              <a:rPr lang="en-US" dirty="0">
                <a:latin typeface="Verdana" charset="0"/>
                <a:ea typeface="Verdana" charset="0"/>
                <a:cs typeface="Verdana" charset="0"/>
              </a:rPr>
              <a:t> </a:t>
            </a:r>
            <a:r>
              <a:rPr lang="en-US" dirty="0" smtClean="0">
                <a:effectLst/>
                <a:latin typeface="Verdana" charset="0"/>
                <a:ea typeface="Verdana" charset="0"/>
                <a:cs typeface="Verdana" charset="0"/>
              </a:rPr>
              <a:t>at</a:t>
            </a:r>
            <a:r>
              <a:rPr lang="en-US" dirty="0">
                <a:effectLst/>
                <a:latin typeface="Verdana" charset="0"/>
                <a:ea typeface="Verdana" charset="0"/>
                <a:cs typeface="Verdana" charset="0"/>
              </a:rPr>
              <a:t>, at</a:t>
            </a:r>
            <a:br>
              <a:rPr lang="en-US" dirty="0">
                <a:effectLst/>
                <a:latin typeface="Verdana" charset="0"/>
                <a:ea typeface="Verdana" charset="0"/>
                <a:cs typeface="Verdana" charset="0"/>
              </a:rPr>
            </a:br>
            <a:r>
              <a:rPr lang="en-US" dirty="0">
                <a:effectLst/>
                <a:latin typeface="Verdana" charset="0"/>
                <a:ea typeface="Verdana" charset="0"/>
                <a:cs typeface="Verdana" charset="0"/>
              </a:rPr>
              <a:t> in, on</a:t>
            </a:r>
            <a:br>
              <a:rPr lang="en-US" dirty="0">
                <a:effectLst/>
                <a:latin typeface="Verdana" charset="0"/>
                <a:ea typeface="Verdana" charset="0"/>
                <a:cs typeface="Verdana" charset="0"/>
              </a:rPr>
            </a:br>
            <a:r>
              <a:rPr lang="en-US" dirty="0">
                <a:effectLst/>
                <a:latin typeface="Verdana" charset="0"/>
                <a:ea typeface="Verdana" charset="0"/>
                <a:cs typeface="Verdana" charset="0"/>
              </a:rPr>
              <a:t> at, on</a:t>
            </a:r>
          </a:p>
          <a:p>
            <a:r>
              <a:rPr lang="en-US" dirty="0">
                <a:effectLst/>
                <a:latin typeface="Verdana" charset="0"/>
                <a:ea typeface="Verdana" charset="0"/>
                <a:cs typeface="Verdana" charset="0"/>
              </a:rPr>
              <a:t>2. Choose the correct prepositions: "The manager isn't here _______ present, but she'll be back _______ half an hour."</a:t>
            </a:r>
          </a:p>
          <a:p>
            <a:r>
              <a:rPr lang="en-US" dirty="0">
                <a:effectLst/>
                <a:latin typeface="Verdana" charset="0"/>
                <a:ea typeface="Verdana" charset="0"/>
                <a:cs typeface="Verdana" charset="0"/>
              </a:rPr>
              <a:t> at, in</a:t>
            </a:r>
            <a:br>
              <a:rPr lang="en-US" dirty="0">
                <a:effectLst/>
                <a:latin typeface="Verdana" charset="0"/>
                <a:ea typeface="Verdana" charset="0"/>
                <a:cs typeface="Verdana" charset="0"/>
              </a:rPr>
            </a:br>
            <a:r>
              <a:rPr lang="en-US" dirty="0">
                <a:effectLst/>
                <a:latin typeface="Verdana" charset="0"/>
                <a:ea typeface="Verdana" charset="0"/>
                <a:cs typeface="Verdana" charset="0"/>
              </a:rPr>
              <a:t> at, at</a:t>
            </a:r>
            <a:br>
              <a:rPr lang="en-US" dirty="0">
                <a:effectLst/>
                <a:latin typeface="Verdana" charset="0"/>
                <a:ea typeface="Verdana" charset="0"/>
                <a:cs typeface="Verdana" charset="0"/>
              </a:rPr>
            </a:br>
            <a:r>
              <a:rPr lang="en-US" dirty="0">
                <a:effectLst/>
                <a:latin typeface="Verdana" charset="0"/>
                <a:ea typeface="Verdana" charset="0"/>
                <a:cs typeface="Verdana" charset="0"/>
              </a:rPr>
              <a:t> in, in</a:t>
            </a:r>
          </a:p>
          <a:p>
            <a:r>
              <a:rPr lang="en-US" dirty="0">
                <a:effectLst/>
                <a:latin typeface="Verdana" charset="0"/>
                <a:ea typeface="Verdana" charset="0"/>
                <a:cs typeface="Verdana" charset="0"/>
              </a:rPr>
              <a:t>3. Which are correct? "You won't be working _______ Saturday nights _______ the future, will you?"</a:t>
            </a:r>
          </a:p>
          <a:p>
            <a:r>
              <a:rPr lang="en-US" dirty="0">
                <a:effectLst/>
                <a:latin typeface="Verdana" charset="0"/>
                <a:ea typeface="Verdana" charset="0"/>
                <a:cs typeface="Verdana" charset="0"/>
              </a:rPr>
              <a:t> at, in</a:t>
            </a:r>
            <a:br>
              <a:rPr lang="en-US" dirty="0">
                <a:effectLst/>
                <a:latin typeface="Verdana" charset="0"/>
                <a:ea typeface="Verdana" charset="0"/>
                <a:cs typeface="Verdana" charset="0"/>
              </a:rPr>
            </a:br>
            <a:r>
              <a:rPr lang="en-US" dirty="0">
                <a:effectLst/>
                <a:latin typeface="Verdana" charset="0"/>
                <a:ea typeface="Verdana" charset="0"/>
                <a:cs typeface="Verdana" charset="0"/>
              </a:rPr>
              <a:t> on, in</a:t>
            </a:r>
            <a:br>
              <a:rPr lang="en-US" dirty="0">
                <a:effectLst/>
                <a:latin typeface="Verdana" charset="0"/>
                <a:ea typeface="Verdana" charset="0"/>
                <a:cs typeface="Verdana" charset="0"/>
              </a:rPr>
            </a:br>
            <a:r>
              <a:rPr lang="en-US" dirty="0">
                <a:effectLst/>
                <a:latin typeface="Verdana" charset="0"/>
                <a:ea typeface="Verdana" charset="0"/>
                <a:cs typeface="Verdana" charset="0"/>
              </a:rPr>
              <a:t> on, at</a:t>
            </a:r>
          </a:p>
          <a:p>
            <a:r>
              <a:rPr lang="en-US" dirty="0">
                <a:effectLst/>
                <a:latin typeface="Verdana" charset="0"/>
                <a:ea typeface="Verdana" charset="0"/>
                <a:cs typeface="Verdana" charset="0"/>
              </a:rPr>
              <a:t>4. Which are correct? "I'm busy _______ moment, but I'll be free ______ evening."</a:t>
            </a:r>
          </a:p>
          <a:p>
            <a:r>
              <a:rPr lang="en-US" dirty="0">
                <a:effectLst/>
                <a:latin typeface="Verdana" charset="0"/>
                <a:ea typeface="Verdana" charset="0"/>
                <a:cs typeface="Verdana" charset="0"/>
              </a:rPr>
              <a:t> at the, in this</a:t>
            </a:r>
            <a:br>
              <a:rPr lang="en-US" dirty="0">
                <a:effectLst/>
                <a:latin typeface="Verdana" charset="0"/>
                <a:ea typeface="Verdana" charset="0"/>
                <a:cs typeface="Verdana" charset="0"/>
              </a:rPr>
            </a:br>
            <a:r>
              <a:rPr lang="en-US" dirty="0">
                <a:effectLst/>
                <a:latin typeface="Verdana" charset="0"/>
                <a:ea typeface="Verdana" charset="0"/>
                <a:cs typeface="Verdana" charset="0"/>
              </a:rPr>
              <a:t> in the, at this</a:t>
            </a:r>
            <a:br>
              <a:rPr lang="en-US" dirty="0">
                <a:effectLst/>
                <a:latin typeface="Verdana" charset="0"/>
                <a:ea typeface="Verdana" charset="0"/>
                <a:cs typeface="Verdana" charset="0"/>
              </a:rPr>
            </a:br>
            <a:r>
              <a:rPr lang="en-US" dirty="0">
                <a:effectLst/>
                <a:latin typeface="Verdana" charset="0"/>
                <a:ea typeface="Verdana" charset="0"/>
                <a:cs typeface="Verdana" charset="0"/>
              </a:rPr>
              <a:t> at the, this</a:t>
            </a:r>
          </a:p>
        </p:txBody>
      </p:sp>
      <p:sp>
        <p:nvSpPr>
          <p:cNvPr id="3" name="Rectangle 2"/>
          <p:cNvSpPr/>
          <p:nvPr/>
        </p:nvSpPr>
        <p:spPr>
          <a:xfrm>
            <a:off x="1719580" y="8841611"/>
            <a:ext cx="8636000" cy="584775"/>
          </a:xfrm>
          <a:prstGeom prst="rect">
            <a:avLst/>
          </a:prstGeom>
        </p:spPr>
        <p:txBody>
          <a:bodyPr wrap="square">
            <a:spAutoFit/>
          </a:bodyPr>
          <a:lstStyle/>
          <a:p>
            <a:r>
              <a:rPr lang="en-US" dirty="0">
                <a:solidFill>
                  <a:srgbClr val="FF0000"/>
                </a:solidFill>
              </a:rPr>
              <a:t>1. at, on2. at, in3. on, </a:t>
            </a:r>
            <a:r>
              <a:rPr lang="en-US" dirty="0" smtClean="0">
                <a:solidFill>
                  <a:srgbClr val="FF0000"/>
                </a:solidFill>
              </a:rPr>
              <a:t>in 4</a:t>
            </a:r>
            <a:r>
              <a:rPr lang="en-US" dirty="0">
                <a:solidFill>
                  <a:srgbClr val="FF0000"/>
                </a:solidFill>
              </a:rPr>
              <a:t>. at </a:t>
            </a:r>
            <a:r>
              <a:rPr lang="en-US" dirty="0" smtClean="0">
                <a:solidFill>
                  <a:srgbClr val="FF0000"/>
                </a:solidFill>
              </a:rPr>
              <a:t>the, this </a:t>
            </a:r>
            <a:endParaRPr lang="en-US" dirty="0"/>
          </a:p>
        </p:txBody>
      </p:sp>
    </p:spTree>
    <p:extLst>
      <p:ext uri="{BB962C8B-B14F-4D97-AF65-F5344CB8AC3E}">
        <p14:creationId xmlns:p14="http://schemas.microsoft.com/office/powerpoint/2010/main" val="12514409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
          </p:nvPr>
        </p:nvSpPr>
        <p:spPr>
          <a:prstGeom prst="rect">
            <a:avLst/>
          </a:prstGeom>
        </p:spPr>
        <p:txBody>
          <a:bodyPr/>
          <a:lstStyle>
            <a:lvl1pPr>
              <a:defRPr u="sng">
                <a:hlinkClick r:id="rId2"/>
              </a:defRPr>
            </a:lvl1pPr>
          </a:lstStyle>
          <a:p>
            <a:pPr>
              <a:defRPr u="none"/>
            </a:pPr>
            <a:r>
              <a:rPr u="sng" dirty="0">
                <a:hlinkClick r:id="rId2"/>
              </a:rPr>
              <a:t>https://youtu.be/F0LgbCToueAhttps://youtu.be/F0LgbCToueA</a:t>
            </a:r>
          </a:p>
        </p:txBody>
      </p:sp>
      <p:sp>
        <p:nvSpPr>
          <p:cNvPr id="134" name="Shape 134"/>
          <p:cNvSpPr/>
          <p:nvPr/>
        </p:nvSpPr>
        <p:spPr>
          <a:xfrm>
            <a:off x="1211580" y="2541016"/>
            <a:ext cx="10036811" cy="59503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r>
              <a:rPr dirty="0">
                <a:hlinkClick r:id="rId3"/>
              </a:rPr>
              <a:t>https</a:t>
            </a:r>
            <a:r>
              <a:rPr dirty="0"/>
              <a:t>://www.youtube.com/watch?v=F0LgbCToueA</a:t>
            </a:r>
          </a:p>
        </p:txBody>
      </p:sp>
      <p:sp>
        <p:nvSpPr>
          <p:cNvPr id="6" name="Shape 137"/>
          <p:cNvSpPr txBox="1">
            <a:spLocks/>
          </p:cNvSpPr>
          <p:nvPr/>
        </p:nvSpPr>
        <p:spPr>
          <a:xfrm>
            <a:off x="1054100" y="3467100"/>
            <a:ext cx="11201400" cy="6286500"/>
          </a:xfrm>
          <a:prstGeom prst="rect">
            <a:avLst/>
          </a:prstGeom>
        </p:spPr>
        <p:txBody>
          <a:bodyPr vert="horz" lIns="91440" tIns="45720" rIns="91440" bIns="45720" rtlCol="0">
            <a:normAutofit/>
          </a:bodyPr>
          <a:lst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a:lstStyle>
          <a:p>
            <a:r>
              <a:rPr lang="en-US" i="0" smtClean="0">
                <a:hlinkClick r:id="rId4"/>
              </a:rPr>
              <a:t>https://www.esl-lab.com/difficult/travel-arrangements-script</a:t>
            </a:r>
            <a:r>
              <a:rPr lang="en-US" i="0" smtClean="0"/>
              <a:t>/</a:t>
            </a:r>
            <a:endParaRPr lang="en-US" i="0" dirty="0"/>
          </a:p>
        </p:txBody>
      </p:sp>
      <p:sp>
        <p:nvSpPr>
          <p:cNvPr id="7" name="Shape 138"/>
          <p:cNvSpPr/>
          <p:nvPr/>
        </p:nvSpPr>
        <p:spPr>
          <a:xfrm>
            <a:off x="1211580" y="4755958"/>
            <a:ext cx="10214509"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r>
              <a:rPr u="sng" dirty="0">
                <a:hlinkClick r:id="rId5"/>
              </a:rPr>
              <a:t>https://</a:t>
            </a:r>
            <a:r>
              <a:rPr u="sng" dirty="0" smtClean="0">
                <a:hlinkClick r:id="rId5"/>
              </a:rPr>
              <a:t>www.eslfast.com/robot/topics/travel/travel02.htm</a:t>
            </a:r>
            <a:endParaRPr lang="en-US" u="sng" dirty="0" smtClean="0"/>
          </a:p>
          <a:p>
            <a:endParaRPr lang="en-US" u="sng" dirty="0">
              <a:hlinkClick r:id="rId6"/>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Pretest</a:t>
            </a:r>
            <a:endParaRPr lang="en-US" dirty="0"/>
          </a:p>
        </p:txBody>
      </p:sp>
      <p:pic>
        <p:nvPicPr>
          <p:cNvPr id="2050" name="Picture 2" descr="he quietest seat on a plane revealed | Daily Mail Online"/>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t="8117" b="81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902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568411" y="366317"/>
            <a:ext cx="11936628" cy="896655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dirty="0" smtClean="0"/>
              <a:t> </a:t>
            </a:r>
            <a:r>
              <a:rPr dirty="0" smtClean="0"/>
              <a:t>1</a:t>
            </a:r>
            <a:r>
              <a:rPr dirty="0"/>
              <a:t>. I'll assign you _______ seat to give you more room to stretch </a:t>
            </a:r>
            <a:r>
              <a:rPr lang="en-US" dirty="0" smtClean="0"/>
              <a:t> </a:t>
            </a:r>
          </a:p>
          <a:p>
            <a:pPr algn="l"/>
            <a:r>
              <a:rPr lang="en-US" dirty="0"/>
              <a:t> </a:t>
            </a:r>
            <a:r>
              <a:rPr lang="en-US" dirty="0" smtClean="0"/>
              <a:t>    </a:t>
            </a:r>
            <a:r>
              <a:rPr dirty="0" smtClean="0"/>
              <a:t>your </a:t>
            </a:r>
            <a:r>
              <a:rPr dirty="0"/>
              <a:t>legs out.</a:t>
            </a:r>
          </a:p>
          <a:p>
            <a:pPr lvl="2" algn="l"/>
            <a:r>
              <a:rPr dirty="0"/>
              <a:t> </a:t>
            </a:r>
            <a:r>
              <a:rPr lang="en-US" dirty="0" smtClean="0"/>
              <a:t>		</a:t>
            </a:r>
            <a:r>
              <a:rPr dirty="0" smtClean="0"/>
              <a:t>a </a:t>
            </a:r>
            <a:r>
              <a:rPr dirty="0"/>
              <a:t>cabin  </a:t>
            </a:r>
            <a:r>
              <a:rPr lang="en-US" dirty="0" smtClean="0"/>
              <a:t>			</a:t>
            </a:r>
            <a:r>
              <a:rPr dirty="0" smtClean="0"/>
              <a:t>b</a:t>
            </a:r>
            <a:r>
              <a:rPr dirty="0"/>
              <a:t>. baggage  </a:t>
            </a:r>
            <a:r>
              <a:rPr lang="en-US" dirty="0" smtClean="0"/>
              <a:t>				</a:t>
            </a:r>
            <a:r>
              <a:rPr dirty="0" smtClean="0"/>
              <a:t>c</a:t>
            </a:r>
            <a:r>
              <a:rPr dirty="0"/>
              <a:t>. an aisle</a:t>
            </a:r>
          </a:p>
          <a:p>
            <a:pPr algn="l"/>
            <a:endParaRPr lang="en-US" dirty="0" smtClean="0"/>
          </a:p>
          <a:p>
            <a:pPr algn="l"/>
            <a:r>
              <a:rPr dirty="0" smtClean="0"/>
              <a:t>2</a:t>
            </a:r>
            <a:r>
              <a:rPr dirty="0"/>
              <a:t>. The captain and his co-pilot sit in </a:t>
            </a:r>
            <a:r>
              <a:rPr dirty="0" smtClean="0"/>
              <a:t>the</a:t>
            </a:r>
            <a:r>
              <a:rPr lang="en-US" dirty="0" smtClean="0"/>
              <a:t> </a:t>
            </a:r>
            <a:r>
              <a:rPr lang="en-US" dirty="0"/>
              <a:t>_______ </a:t>
            </a:r>
            <a:endParaRPr lang="en-US" dirty="0" smtClean="0"/>
          </a:p>
          <a:p>
            <a:pPr algn="l"/>
            <a:r>
              <a:rPr lang="en-US" dirty="0" smtClean="0"/>
              <a:t>		a. C</a:t>
            </a:r>
            <a:r>
              <a:rPr dirty="0" smtClean="0"/>
              <a:t>ockpi</a:t>
            </a:r>
            <a:r>
              <a:rPr lang="en-US" dirty="0" smtClean="0"/>
              <a:t>t 	b. </a:t>
            </a:r>
            <a:r>
              <a:rPr dirty="0" smtClean="0"/>
              <a:t>overhead compartment</a:t>
            </a:r>
            <a:r>
              <a:rPr lang="en-US" dirty="0" smtClean="0"/>
              <a:t>  c. </a:t>
            </a:r>
            <a:r>
              <a:rPr lang="en-US" dirty="0"/>
              <a:t>emergency </a:t>
            </a:r>
            <a:r>
              <a:rPr lang="en-US" dirty="0" smtClean="0"/>
              <a:t>exit</a:t>
            </a:r>
          </a:p>
          <a:p>
            <a:pPr algn="l"/>
            <a:endParaRPr lang="en-US" dirty="0"/>
          </a:p>
          <a:p>
            <a:pPr algn="l"/>
            <a:r>
              <a:rPr dirty="0" smtClean="0"/>
              <a:t>3</a:t>
            </a:r>
            <a:r>
              <a:rPr dirty="0"/>
              <a:t>. Passengers must stay seated on the plane during the </a:t>
            </a:r>
            <a:r>
              <a:rPr dirty="0" smtClean="0"/>
              <a:t>one-hour</a:t>
            </a:r>
            <a:r>
              <a:rPr lang="en-US" dirty="0"/>
              <a:t> </a:t>
            </a:r>
            <a:r>
              <a:rPr lang="en-US" dirty="0" smtClean="0"/>
              <a:t>_______</a:t>
            </a:r>
          </a:p>
          <a:p>
            <a:pPr algn="l"/>
            <a:r>
              <a:rPr lang="en-US" dirty="0" smtClean="0"/>
              <a:t>		a. S</a:t>
            </a:r>
            <a:r>
              <a:rPr dirty="0" smtClean="0"/>
              <a:t>topove</a:t>
            </a:r>
            <a:r>
              <a:rPr lang="en-US" dirty="0" smtClean="0"/>
              <a:t>r 		b. </a:t>
            </a:r>
            <a:r>
              <a:rPr dirty="0" smtClean="0"/>
              <a:t>baggage claim</a:t>
            </a:r>
            <a:r>
              <a:rPr lang="en-US" dirty="0" smtClean="0"/>
              <a:t> 			c.</a:t>
            </a:r>
            <a:r>
              <a:rPr dirty="0" smtClean="0"/>
              <a:t>gates</a:t>
            </a:r>
            <a:endParaRPr lang="en-US" dirty="0"/>
          </a:p>
          <a:p>
            <a:pPr algn="l"/>
            <a:endParaRPr lang="en-US" dirty="0" smtClean="0">
              <a:effectLst/>
            </a:endParaRPr>
          </a:p>
          <a:p>
            <a:pPr algn="l"/>
            <a:r>
              <a:rPr lang="en-US" dirty="0" smtClean="0">
                <a:effectLst/>
              </a:rPr>
              <a:t>4</a:t>
            </a:r>
            <a:r>
              <a:rPr lang="en-US" dirty="0">
                <a:effectLst/>
              </a:rPr>
              <a:t>. When you paid for your airfare online, you should have printed </a:t>
            </a:r>
            <a:r>
              <a:rPr lang="en-US" dirty="0" smtClean="0">
                <a:effectLst/>
              </a:rPr>
              <a:t>your</a:t>
            </a:r>
          </a:p>
          <a:p>
            <a:pPr algn="l"/>
            <a:r>
              <a:rPr lang="en-US" dirty="0">
                <a:effectLst/>
              </a:rPr>
              <a:t>	</a:t>
            </a:r>
            <a:r>
              <a:rPr lang="en-US" dirty="0" smtClean="0">
                <a:effectLst/>
              </a:rPr>
              <a:t>	a. excess </a:t>
            </a:r>
            <a:r>
              <a:rPr lang="en-US" dirty="0">
                <a:effectLst/>
              </a:rPr>
              <a:t>baggage 	b. Passport 		</a:t>
            </a:r>
            <a:r>
              <a:rPr lang="en-US" dirty="0" smtClean="0">
                <a:effectLst/>
              </a:rPr>
              <a:t>	c</a:t>
            </a:r>
            <a:r>
              <a:rPr lang="en-US" dirty="0">
                <a:effectLst/>
              </a:rPr>
              <a:t>. </a:t>
            </a:r>
            <a:r>
              <a:rPr lang="en-US" dirty="0" smtClean="0">
                <a:effectLst/>
              </a:rPr>
              <a:t>e-ticket</a:t>
            </a:r>
          </a:p>
          <a:p>
            <a:pPr algn="l"/>
            <a:endParaRPr lang="en-US" dirty="0" smtClean="0">
              <a:effectLst/>
            </a:endParaRPr>
          </a:p>
          <a:p>
            <a:pPr algn="l"/>
            <a:r>
              <a:rPr lang="en-US" dirty="0" smtClean="0">
                <a:effectLst/>
              </a:rPr>
              <a:t>5</a:t>
            </a:r>
            <a:r>
              <a:rPr lang="en-US" dirty="0">
                <a:effectLst/>
              </a:rPr>
              <a:t>. You are seated in _______ 30, seat </a:t>
            </a:r>
            <a:r>
              <a:rPr lang="en-US" dirty="0" smtClean="0">
                <a:effectLst/>
              </a:rPr>
              <a:t>B.</a:t>
            </a:r>
          </a:p>
          <a:p>
            <a:pPr algn="l"/>
            <a:r>
              <a:rPr lang="en-US" dirty="0">
                <a:effectLst/>
              </a:rPr>
              <a:t>	</a:t>
            </a:r>
            <a:r>
              <a:rPr lang="en-US" dirty="0" smtClean="0">
                <a:effectLst/>
              </a:rPr>
              <a:t>	a. Aisle</a:t>
            </a:r>
            <a:r>
              <a:rPr lang="en-US" dirty="0">
                <a:effectLst/>
              </a:rPr>
              <a:t>		</a:t>
            </a:r>
            <a:r>
              <a:rPr lang="en-US" dirty="0" smtClean="0">
                <a:effectLst/>
              </a:rPr>
              <a:t>	b</a:t>
            </a:r>
            <a:r>
              <a:rPr lang="en-US" dirty="0">
                <a:effectLst/>
              </a:rPr>
              <a:t>. compartment			c. row</a:t>
            </a:r>
          </a:p>
          <a:p>
            <a:pPr algn="l"/>
            <a:endParaRP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7708" y="-86498"/>
            <a:ext cx="12807092" cy="7099300"/>
          </a:xfrm>
        </p:spPr>
        <p:txBody>
          <a:bodyPr>
            <a:noAutofit/>
          </a:bodyPr>
          <a:lstStyle/>
          <a:p>
            <a:pPr marL="0" indent="0">
              <a:buNone/>
            </a:pPr>
            <a:r>
              <a:rPr lang="en-US" sz="2800" dirty="0" smtClean="0">
                <a:effectLst/>
              </a:rPr>
              <a:t>6</a:t>
            </a:r>
            <a:r>
              <a:rPr lang="en-US" sz="2800" dirty="0">
                <a:effectLst/>
              </a:rPr>
              <a:t>. _______ will be served before we begin the in-flight </a:t>
            </a:r>
            <a:r>
              <a:rPr lang="en-US" sz="2800" dirty="0" smtClean="0">
                <a:effectLst/>
              </a:rPr>
              <a:t>movie.</a:t>
            </a:r>
          </a:p>
          <a:p>
            <a:pPr marL="0" indent="0">
              <a:buNone/>
            </a:pPr>
            <a:r>
              <a:rPr lang="en-US" sz="2800" dirty="0" smtClean="0">
                <a:effectLst/>
              </a:rPr>
              <a:t>	a. Luggage				b. Jet lag</a:t>
            </a:r>
            <a:r>
              <a:rPr lang="en-US" sz="2800" dirty="0">
                <a:effectLst/>
              </a:rPr>
              <a:t>	</a:t>
            </a:r>
            <a:r>
              <a:rPr lang="en-US" sz="2800" dirty="0" smtClean="0">
                <a:effectLst/>
              </a:rPr>
              <a:t>	</a:t>
            </a:r>
            <a:r>
              <a:rPr lang="en-US" sz="2800" dirty="0" smtClean="0">
                <a:effectLst/>
              </a:rPr>
              <a:t>c</a:t>
            </a:r>
            <a:r>
              <a:rPr lang="en-US" sz="2800" dirty="0" smtClean="0">
                <a:effectLst/>
              </a:rPr>
              <a:t>. Refreshments</a:t>
            </a:r>
          </a:p>
          <a:p>
            <a:pPr marL="0" indent="0">
              <a:buNone/>
            </a:pPr>
            <a:r>
              <a:rPr lang="en-US" sz="2800" dirty="0" smtClean="0">
                <a:effectLst/>
              </a:rPr>
              <a:t>7</a:t>
            </a:r>
            <a:r>
              <a:rPr lang="en-US" sz="2800" dirty="0">
                <a:effectLst/>
              </a:rPr>
              <a:t>. In the unlikely event of a water landing, </a:t>
            </a:r>
            <a:r>
              <a:rPr lang="en-US" sz="2800" dirty="0" smtClean="0">
                <a:effectLst/>
              </a:rPr>
              <a:t>_____ </a:t>
            </a:r>
            <a:r>
              <a:rPr lang="en-US" sz="2800" dirty="0">
                <a:effectLst/>
              </a:rPr>
              <a:t>can be found underneath your </a:t>
            </a:r>
            <a:r>
              <a:rPr lang="en-US" sz="2800" dirty="0" smtClean="0">
                <a:effectLst/>
              </a:rPr>
              <a:t>seats.</a:t>
            </a:r>
          </a:p>
          <a:p>
            <a:pPr marL="0" indent="0">
              <a:buNone/>
            </a:pPr>
            <a:r>
              <a:rPr lang="en-US" sz="2800" dirty="0" smtClean="0">
                <a:effectLst/>
              </a:rPr>
              <a:t>	a. life vests</a:t>
            </a:r>
            <a:r>
              <a:rPr lang="en-US" sz="2800" dirty="0">
                <a:effectLst/>
              </a:rPr>
              <a:t>	</a:t>
            </a:r>
            <a:r>
              <a:rPr lang="en-US" sz="2800" dirty="0" smtClean="0">
                <a:effectLst/>
              </a:rPr>
              <a:t>			b. motion sickness</a:t>
            </a:r>
            <a:r>
              <a:rPr lang="en-US" sz="2800" dirty="0">
                <a:effectLst/>
              </a:rPr>
              <a:t>	</a:t>
            </a:r>
            <a:r>
              <a:rPr lang="en-US" sz="2800" dirty="0" smtClean="0">
                <a:effectLst/>
              </a:rPr>
              <a:t>c</a:t>
            </a:r>
            <a:r>
              <a:rPr lang="en-US" sz="2800" dirty="0" smtClean="0">
                <a:effectLst/>
              </a:rPr>
              <a:t>. seatbelts</a:t>
            </a:r>
            <a:endParaRPr lang="en-US" sz="2800" dirty="0">
              <a:effectLst/>
            </a:endParaRPr>
          </a:p>
          <a:p>
            <a:pPr marL="0" indent="0">
              <a:buNone/>
            </a:pPr>
            <a:r>
              <a:rPr lang="en-US" sz="2800" dirty="0" smtClean="0">
                <a:effectLst/>
              </a:rPr>
              <a:t>8</a:t>
            </a:r>
            <a:r>
              <a:rPr lang="en-US" sz="2800" dirty="0">
                <a:effectLst/>
              </a:rPr>
              <a:t>. Please fasten your _______ while the captain prepares for </a:t>
            </a:r>
            <a:r>
              <a:rPr lang="en-US" sz="2800" dirty="0" smtClean="0">
                <a:effectLst/>
              </a:rPr>
              <a:t>take-off.</a:t>
            </a:r>
          </a:p>
          <a:p>
            <a:pPr marL="0" indent="0">
              <a:buNone/>
            </a:pPr>
            <a:r>
              <a:rPr lang="en-US" sz="2800" dirty="0" smtClean="0">
                <a:effectLst/>
              </a:rPr>
              <a:t>	a. Runway</a:t>
            </a:r>
            <a:r>
              <a:rPr lang="en-US" sz="2800" dirty="0">
                <a:effectLst/>
              </a:rPr>
              <a:t>	</a:t>
            </a:r>
            <a:r>
              <a:rPr lang="en-US" sz="2800" dirty="0" smtClean="0">
                <a:effectLst/>
              </a:rPr>
              <a:t>			</a:t>
            </a:r>
            <a:r>
              <a:rPr lang="en-US" sz="2800" dirty="0" smtClean="0">
                <a:effectLst/>
              </a:rPr>
              <a:t>b</a:t>
            </a:r>
            <a:r>
              <a:rPr lang="en-US" sz="2800" dirty="0" smtClean="0">
                <a:effectLst/>
              </a:rPr>
              <a:t>. </a:t>
            </a:r>
            <a:r>
              <a:rPr lang="en-US" sz="2800" dirty="0">
                <a:effectLst/>
              </a:rPr>
              <a:t> </a:t>
            </a:r>
            <a:r>
              <a:rPr lang="en-US" sz="2800" dirty="0" smtClean="0">
                <a:effectLst/>
              </a:rPr>
              <a:t>Steward</a:t>
            </a:r>
            <a:r>
              <a:rPr lang="en-US" sz="2800" dirty="0">
                <a:effectLst/>
              </a:rPr>
              <a:t>	</a:t>
            </a:r>
            <a:r>
              <a:rPr lang="en-US" sz="2800" dirty="0" smtClean="0">
                <a:effectLst/>
              </a:rPr>
              <a:t>	</a:t>
            </a:r>
            <a:r>
              <a:rPr lang="en-US" sz="2800" dirty="0" smtClean="0">
                <a:effectLst/>
              </a:rPr>
              <a:t>c</a:t>
            </a:r>
            <a:r>
              <a:rPr lang="en-US" sz="2800" dirty="0" smtClean="0">
                <a:effectLst/>
              </a:rPr>
              <a:t>. seatbelts</a:t>
            </a:r>
            <a:endParaRPr lang="en-US" sz="2800" dirty="0">
              <a:effectLst/>
            </a:endParaRPr>
          </a:p>
          <a:p>
            <a:pPr marL="0" indent="0">
              <a:buNone/>
            </a:pPr>
            <a:r>
              <a:rPr lang="en-US" sz="2800" dirty="0" smtClean="0">
                <a:effectLst/>
              </a:rPr>
              <a:t>9</a:t>
            </a:r>
            <a:r>
              <a:rPr lang="en-US" sz="2800" dirty="0">
                <a:effectLst/>
              </a:rPr>
              <a:t>. In about five minutes we will get ready to _______ to the </a:t>
            </a:r>
            <a:r>
              <a:rPr lang="en-US" sz="2800" dirty="0" smtClean="0">
                <a:effectLst/>
              </a:rPr>
              <a:t>runway.</a:t>
            </a:r>
          </a:p>
          <a:p>
            <a:pPr marL="0" indent="0">
              <a:buNone/>
            </a:pPr>
            <a:r>
              <a:rPr lang="en-US" sz="2800" dirty="0" smtClean="0">
                <a:effectLst/>
              </a:rPr>
              <a:t>	a. taxi in</a:t>
            </a:r>
            <a:r>
              <a:rPr lang="en-US" sz="2800" dirty="0">
                <a:effectLst/>
              </a:rPr>
              <a:t>	</a:t>
            </a:r>
            <a:r>
              <a:rPr lang="en-US" sz="2800" dirty="0" smtClean="0">
                <a:effectLst/>
              </a:rPr>
              <a:t>			</a:t>
            </a:r>
            <a:r>
              <a:rPr lang="en-US" sz="2800" dirty="0" smtClean="0">
                <a:effectLst/>
              </a:rPr>
              <a:t>b</a:t>
            </a:r>
            <a:r>
              <a:rPr lang="en-US" sz="2800" dirty="0" smtClean="0">
                <a:effectLst/>
              </a:rPr>
              <a:t>. taxi out</a:t>
            </a:r>
            <a:r>
              <a:rPr lang="en-US" sz="2800" dirty="0">
                <a:effectLst/>
              </a:rPr>
              <a:t>	</a:t>
            </a:r>
            <a:r>
              <a:rPr lang="en-US" sz="2800" dirty="0" smtClean="0">
                <a:effectLst/>
              </a:rPr>
              <a:t>	</a:t>
            </a:r>
            <a:r>
              <a:rPr lang="en-US" sz="2800" dirty="0" smtClean="0">
                <a:effectLst/>
              </a:rPr>
              <a:t>c</a:t>
            </a:r>
            <a:r>
              <a:rPr lang="en-US" sz="2800" dirty="0" smtClean="0">
                <a:effectLst/>
              </a:rPr>
              <a:t>. taxi </a:t>
            </a:r>
            <a:r>
              <a:rPr lang="en-US" sz="2800" dirty="0">
                <a:effectLst/>
              </a:rPr>
              <a:t>above</a:t>
            </a:r>
          </a:p>
          <a:p>
            <a:pPr marL="0" indent="0">
              <a:buNone/>
            </a:pPr>
            <a:r>
              <a:rPr lang="en-US" sz="2800" dirty="0">
                <a:effectLst/>
              </a:rPr>
              <a:t>10. We are about to go through a large pocket of _______ so prepare for a bumpy </a:t>
            </a:r>
            <a:r>
              <a:rPr lang="en-US" sz="2800" dirty="0" smtClean="0">
                <a:effectLst/>
              </a:rPr>
              <a:t>ride.</a:t>
            </a:r>
          </a:p>
          <a:p>
            <a:pPr marL="0" indent="0">
              <a:buNone/>
            </a:pPr>
            <a:r>
              <a:rPr lang="en-US" sz="2800" dirty="0" smtClean="0">
                <a:effectLst/>
              </a:rPr>
              <a:t>	a. Stopover</a:t>
            </a:r>
            <a:r>
              <a:rPr lang="en-US" sz="2800" dirty="0">
                <a:effectLst/>
              </a:rPr>
              <a:t>	</a:t>
            </a:r>
            <a:r>
              <a:rPr lang="en-US" sz="2800" dirty="0" smtClean="0">
                <a:effectLst/>
              </a:rPr>
              <a:t>			b. touch down</a:t>
            </a:r>
            <a:r>
              <a:rPr lang="en-US" sz="2800" dirty="0">
                <a:effectLst/>
              </a:rPr>
              <a:t>	</a:t>
            </a:r>
            <a:r>
              <a:rPr lang="en-US" sz="2800" dirty="0" smtClean="0">
                <a:effectLst/>
              </a:rPr>
              <a:t>c</a:t>
            </a:r>
            <a:r>
              <a:rPr lang="en-US" sz="2800" dirty="0" smtClean="0">
                <a:effectLst/>
              </a:rPr>
              <a:t>. turbulence</a:t>
            </a:r>
            <a:endParaRPr lang="en-US" sz="2800" dirty="0">
              <a:effectLst/>
            </a:endParaRPr>
          </a:p>
          <a:p>
            <a:pPr marL="742950" indent="-742950">
              <a:buAutoNum type="alphaLcPeriod"/>
            </a:pPr>
            <a:endParaRPr lang="en-US" sz="2800" dirty="0">
              <a:effectLst/>
            </a:endParaRPr>
          </a:p>
        </p:txBody>
      </p:sp>
    </p:spTree>
    <p:extLst>
      <p:ext uri="{BB962C8B-B14F-4D97-AF65-F5344CB8AC3E}">
        <p14:creationId xmlns:p14="http://schemas.microsoft.com/office/powerpoint/2010/main" val="791250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8068" y="528594"/>
            <a:ext cx="11677477" cy="6286500"/>
          </a:xfrm>
        </p:spPr>
        <p:txBody>
          <a:bodyPr/>
          <a:lstStyle/>
          <a:p>
            <a:r>
              <a:rPr lang="en-US" dirty="0">
                <a:effectLst/>
              </a:rPr>
              <a:t>Ticketing and booking are two separate processes. Booking just holds the seat on the plane. Ticketing means that the seat is paid for and the passenger has the right to take it during the flight.</a:t>
            </a:r>
            <a:endParaRPr lang="en-US" dirty="0"/>
          </a:p>
        </p:txBody>
      </p:sp>
      <p:pic>
        <p:nvPicPr>
          <p:cNvPr id="3074" name="Picture 2" descr="ow to Book Airline Seats with Alternative Air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503" y="2884536"/>
            <a:ext cx="8623729" cy="547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874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05786" y="3467100"/>
            <a:ext cx="11201400" cy="6286500"/>
          </a:xfrm>
        </p:spPr>
        <p:txBody>
          <a:bodyPr/>
          <a:lstStyle/>
          <a:p>
            <a:endParaRPr lang="en-US"/>
          </a:p>
        </p:txBody>
      </p:sp>
      <p:pic>
        <p:nvPicPr>
          <p:cNvPr id="1026" name="Picture 2" descr="mirates e-tickets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86" y="439236"/>
            <a:ext cx="11930928" cy="947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957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141" y="0"/>
            <a:ext cx="11922898" cy="8833187"/>
          </a:xfrm>
          <a:prstGeom prst="rect">
            <a:avLst/>
          </a:prstGeom>
        </p:spPr>
        <p:txBody>
          <a:bodyPr wrap="square">
            <a:spAutoFit/>
          </a:bodyPr>
          <a:lstStyle/>
          <a:p>
            <a:pPr algn="l"/>
            <a:r>
              <a:rPr lang="en-US" b="1" i="0" dirty="0" smtClean="0">
                <a:solidFill>
                  <a:srgbClr val="002060"/>
                </a:solidFill>
                <a:effectLst/>
                <a:latin typeface="Verdana" charset="0"/>
              </a:rPr>
              <a:t>Making reservation Conversation 1</a:t>
            </a:r>
          </a:p>
          <a:p>
            <a:pPr algn="l"/>
            <a:endParaRPr lang="en-US" b="1" i="0" dirty="0" smtClean="0">
              <a:solidFill>
                <a:srgbClr val="002060"/>
              </a:solidFill>
              <a:effectLst/>
              <a:latin typeface="Verdana" charset="0"/>
            </a:endParaRPr>
          </a:p>
          <a:p>
            <a:pPr algn="l"/>
            <a:r>
              <a:rPr lang="en-US" sz="2800" i="0" dirty="0" smtClean="0">
                <a:solidFill>
                  <a:srgbClr val="002060"/>
                </a:solidFill>
                <a:effectLst/>
                <a:latin typeface="Verdana" charset="0"/>
                <a:ea typeface="Verdana" charset="0"/>
                <a:cs typeface="Verdana" charset="0"/>
              </a:rPr>
              <a:t>A: I’d </a:t>
            </a:r>
            <a:r>
              <a:rPr lang="en-US" sz="2800" i="0" dirty="0">
                <a:solidFill>
                  <a:srgbClr val="002060"/>
                </a:solidFill>
                <a:effectLst/>
                <a:latin typeface="Verdana" charset="0"/>
                <a:ea typeface="Verdana" charset="0"/>
                <a:cs typeface="Verdana" charset="0"/>
              </a:rPr>
              <a:t>like to book a flight to Tokyo please.</a:t>
            </a:r>
          </a:p>
          <a:p>
            <a:pPr algn="l"/>
            <a:r>
              <a:rPr lang="en-US" sz="2800" i="0" dirty="0" smtClean="0">
                <a:solidFill>
                  <a:srgbClr val="002060"/>
                </a:solidFill>
                <a:effectLst/>
                <a:latin typeface="Verdana" charset="0"/>
                <a:ea typeface="Verdana" charset="0"/>
                <a:cs typeface="Verdana" charset="0"/>
              </a:rPr>
              <a:t>B: Which </a:t>
            </a:r>
            <a:r>
              <a:rPr lang="en-US" sz="2800" i="0" dirty="0">
                <a:solidFill>
                  <a:srgbClr val="002060"/>
                </a:solidFill>
                <a:effectLst/>
                <a:latin typeface="Verdana" charset="0"/>
                <a:ea typeface="Verdana" charset="0"/>
                <a:cs typeface="Verdana" charset="0"/>
              </a:rPr>
              <a:t>airline would you like to use?</a:t>
            </a:r>
          </a:p>
          <a:p>
            <a:pPr algn="l"/>
            <a:r>
              <a:rPr lang="en-US" sz="2800" i="0" dirty="0" smtClean="0">
                <a:solidFill>
                  <a:srgbClr val="002060"/>
                </a:solidFill>
                <a:effectLst/>
                <a:latin typeface="Verdana" charset="0"/>
                <a:ea typeface="Verdana" charset="0"/>
                <a:cs typeface="Verdana" charset="0"/>
              </a:rPr>
              <a:t>A: Which </a:t>
            </a:r>
            <a:r>
              <a:rPr lang="en-US" sz="2800" i="0" dirty="0">
                <a:solidFill>
                  <a:srgbClr val="002060"/>
                </a:solidFill>
                <a:effectLst/>
                <a:latin typeface="Verdana" charset="0"/>
                <a:ea typeface="Verdana" charset="0"/>
                <a:cs typeface="Verdana" charset="0"/>
              </a:rPr>
              <a:t>is the cheapest?</a:t>
            </a:r>
          </a:p>
          <a:p>
            <a:pPr algn="l"/>
            <a:r>
              <a:rPr lang="en-US" sz="2800" i="0" dirty="0" smtClean="0">
                <a:solidFill>
                  <a:srgbClr val="002060"/>
                </a:solidFill>
                <a:effectLst/>
                <a:latin typeface="Verdana" charset="0"/>
                <a:ea typeface="Verdana" charset="0"/>
                <a:cs typeface="Verdana" charset="0"/>
              </a:rPr>
              <a:t>B: When </a:t>
            </a:r>
            <a:r>
              <a:rPr lang="en-US" sz="2800" i="0" dirty="0">
                <a:solidFill>
                  <a:srgbClr val="002060"/>
                </a:solidFill>
                <a:effectLst/>
                <a:latin typeface="Verdana" charset="0"/>
                <a:ea typeface="Verdana" charset="0"/>
                <a:cs typeface="Verdana" charset="0"/>
              </a:rPr>
              <a:t>do you want to travel?</a:t>
            </a:r>
          </a:p>
          <a:p>
            <a:pPr algn="l"/>
            <a:r>
              <a:rPr lang="en-US" sz="2800" i="0" dirty="0" smtClean="0">
                <a:solidFill>
                  <a:srgbClr val="002060"/>
                </a:solidFill>
                <a:effectLst/>
                <a:latin typeface="Verdana" charset="0"/>
                <a:ea typeface="Verdana" charset="0"/>
                <a:cs typeface="Verdana" charset="0"/>
              </a:rPr>
              <a:t>A: Next </a:t>
            </a:r>
            <a:r>
              <a:rPr lang="en-US" sz="2800" i="0" dirty="0">
                <a:solidFill>
                  <a:srgbClr val="002060"/>
                </a:solidFill>
                <a:effectLst/>
                <a:latin typeface="Verdana" charset="0"/>
                <a:ea typeface="Verdana" charset="0"/>
                <a:cs typeface="Verdana" charset="0"/>
              </a:rPr>
              <a:t>week, the 15th.</a:t>
            </a:r>
          </a:p>
          <a:p>
            <a:pPr algn="l"/>
            <a:r>
              <a:rPr lang="en-US" sz="2800" i="0" dirty="0" smtClean="0">
                <a:solidFill>
                  <a:srgbClr val="002060"/>
                </a:solidFill>
                <a:effectLst/>
                <a:latin typeface="Verdana" charset="0"/>
                <a:ea typeface="Verdana" charset="0"/>
                <a:cs typeface="Verdana" charset="0"/>
              </a:rPr>
              <a:t>B: Would </a:t>
            </a:r>
            <a:r>
              <a:rPr lang="en-US" sz="2800" i="0" dirty="0">
                <a:solidFill>
                  <a:srgbClr val="002060"/>
                </a:solidFill>
                <a:effectLst/>
                <a:latin typeface="Verdana" charset="0"/>
                <a:ea typeface="Verdana" charset="0"/>
                <a:cs typeface="Verdana" charset="0"/>
              </a:rPr>
              <a:t>you like a </a:t>
            </a:r>
            <a:r>
              <a:rPr lang="en-US" sz="2800" i="0" dirty="0">
                <a:solidFill>
                  <a:srgbClr val="FF0000"/>
                </a:solidFill>
                <a:effectLst/>
                <a:latin typeface="Verdana" charset="0"/>
                <a:ea typeface="Verdana" charset="0"/>
                <a:cs typeface="Verdana" charset="0"/>
              </a:rPr>
              <a:t>return</a:t>
            </a:r>
            <a:r>
              <a:rPr lang="en-US" sz="2800" i="0" dirty="0">
                <a:solidFill>
                  <a:srgbClr val="002060"/>
                </a:solidFill>
                <a:effectLst/>
                <a:latin typeface="Verdana" charset="0"/>
                <a:ea typeface="Verdana" charset="0"/>
                <a:cs typeface="Verdana" charset="0"/>
              </a:rPr>
              <a:t> ticket?</a:t>
            </a:r>
          </a:p>
          <a:p>
            <a:pPr algn="l"/>
            <a:r>
              <a:rPr lang="en-US" sz="2800" i="0" dirty="0" smtClean="0">
                <a:solidFill>
                  <a:srgbClr val="002060"/>
                </a:solidFill>
                <a:effectLst/>
                <a:latin typeface="Verdana" charset="0"/>
                <a:ea typeface="Verdana" charset="0"/>
                <a:cs typeface="Verdana" charset="0"/>
              </a:rPr>
              <a:t>A: Yes</a:t>
            </a:r>
            <a:r>
              <a:rPr lang="en-US" sz="2800" i="0" dirty="0">
                <a:solidFill>
                  <a:srgbClr val="002060"/>
                </a:solidFill>
                <a:effectLst/>
                <a:latin typeface="Verdana" charset="0"/>
                <a:ea typeface="Verdana" charset="0"/>
                <a:cs typeface="Verdana" charset="0"/>
              </a:rPr>
              <a:t>, I’m coming back on the 30th.</a:t>
            </a:r>
          </a:p>
          <a:p>
            <a:pPr algn="l"/>
            <a:r>
              <a:rPr lang="en-US" sz="2800" i="0" dirty="0" smtClean="0">
                <a:solidFill>
                  <a:srgbClr val="002060"/>
                </a:solidFill>
                <a:effectLst/>
                <a:latin typeface="Verdana" charset="0"/>
                <a:ea typeface="Verdana" charset="0"/>
                <a:cs typeface="Verdana" charset="0"/>
              </a:rPr>
              <a:t>B: Let </a:t>
            </a:r>
            <a:r>
              <a:rPr lang="en-US" sz="2800" i="0" dirty="0">
                <a:solidFill>
                  <a:srgbClr val="002060"/>
                </a:solidFill>
                <a:effectLst/>
                <a:latin typeface="Verdana" charset="0"/>
                <a:ea typeface="Verdana" charset="0"/>
                <a:cs typeface="Verdana" charset="0"/>
              </a:rPr>
              <a:t>me see……. ABC costs £299.00, but you have to </a:t>
            </a:r>
            <a:r>
              <a:rPr lang="en-US" sz="2800" i="0" dirty="0">
                <a:solidFill>
                  <a:srgbClr val="FF0000"/>
                </a:solidFill>
                <a:effectLst/>
                <a:latin typeface="Verdana" charset="0"/>
                <a:ea typeface="Verdana" charset="0"/>
                <a:cs typeface="Verdana" charset="0"/>
              </a:rPr>
              <a:t>transfer </a:t>
            </a:r>
            <a:r>
              <a:rPr lang="en-US" sz="2800" i="0" dirty="0">
                <a:solidFill>
                  <a:srgbClr val="002060"/>
                </a:solidFill>
                <a:effectLst/>
                <a:latin typeface="Verdana" charset="0"/>
                <a:ea typeface="Verdana" charset="0"/>
                <a:cs typeface="Verdana" charset="0"/>
              </a:rPr>
              <a:t>at Hong Kong. XYZ is the cheapest </a:t>
            </a:r>
            <a:r>
              <a:rPr lang="en-US" sz="2800" i="0" dirty="0">
                <a:solidFill>
                  <a:srgbClr val="FF0000"/>
                </a:solidFill>
                <a:effectLst/>
                <a:latin typeface="Verdana" charset="0"/>
                <a:ea typeface="Verdana" charset="0"/>
                <a:cs typeface="Verdana" charset="0"/>
              </a:rPr>
              <a:t>direct flight </a:t>
            </a:r>
            <a:r>
              <a:rPr lang="en-US" sz="2800" i="0" dirty="0">
                <a:solidFill>
                  <a:srgbClr val="002060"/>
                </a:solidFill>
                <a:effectLst/>
                <a:latin typeface="Verdana" charset="0"/>
                <a:ea typeface="Verdana" charset="0"/>
                <a:cs typeface="Verdana" charset="0"/>
              </a:rPr>
              <a:t>at £349.00, both tourist class of course.</a:t>
            </a:r>
          </a:p>
          <a:p>
            <a:pPr algn="l"/>
            <a:r>
              <a:rPr lang="en-US" sz="2800" i="0" dirty="0" smtClean="0">
                <a:solidFill>
                  <a:srgbClr val="002060"/>
                </a:solidFill>
                <a:effectLst/>
                <a:latin typeface="Verdana" charset="0"/>
                <a:ea typeface="Verdana" charset="0"/>
                <a:cs typeface="Verdana" charset="0"/>
              </a:rPr>
              <a:t>A: How </a:t>
            </a:r>
            <a:r>
              <a:rPr lang="en-US" sz="2800" i="0" dirty="0">
                <a:solidFill>
                  <a:srgbClr val="002060"/>
                </a:solidFill>
                <a:effectLst/>
                <a:latin typeface="Verdana" charset="0"/>
                <a:ea typeface="Verdana" charset="0"/>
                <a:cs typeface="Verdana" charset="0"/>
              </a:rPr>
              <a:t>long does the ABC flight take?</a:t>
            </a:r>
          </a:p>
          <a:p>
            <a:pPr algn="l"/>
            <a:r>
              <a:rPr lang="en-US" sz="2800" i="0" dirty="0" smtClean="0">
                <a:solidFill>
                  <a:srgbClr val="002060"/>
                </a:solidFill>
                <a:effectLst/>
                <a:latin typeface="Verdana" charset="0"/>
                <a:ea typeface="Verdana" charset="0"/>
                <a:cs typeface="Verdana" charset="0"/>
              </a:rPr>
              <a:t>B: Total </a:t>
            </a:r>
            <a:r>
              <a:rPr lang="en-US" sz="2800" i="0" dirty="0">
                <a:solidFill>
                  <a:srgbClr val="002060"/>
                </a:solidFill>
                <a:effectLst/>
                <a:latin typeface="Verdana" charset="0"/>
                <a:ea typeface="Verdana" charset="0"/>
                <a:cs typeface="Verdana" charset="0"/>
              </a:rPr>
              <a:t>time is 15 hours, XYZ takes 11 hours.</a:t>
            </a:r>
          </a:p>
          <a:p>
            <a:pPr algn="l"/>
            <a:r>
              <a:rPr lang="en-US" sz="2800" i="0" dirty="0" smtClean="0">
                <a:solidFill>
                  <a:srgbClr val="002060"/>
                </a:solidFill>
                <a:effectLst/>
                <a:latin typeface="Verdana" charset="0"/>
                <a:ea typeface="Verdana" charset="0"/>
                <a:cs typeface="Verdana" charset="0"/>
              </a:rPr>
              <a:t>A: I’ll </a:t>
            </a:r>
            <a:r>
              <a:rPr lang="en-US" sz="2800" i="0" dirty="0">
                <a:solidFill>
                  <a:srgbClr val="002060"/>
                </a:solidFill>
                <a:effectLst/>
                <a:latin typeface="Verdana" charset="0"/>
                <a:ea typeface="Verdana" charset="0"/>
                <a:cs typeface="Verdana" charset="0"/>
              </a:rPr>
              <a:t>go with XYZ then.</a:t>
            </a:r>
          </a:p>
          <a:p>
            <a:pPr algn="l"/>
            <a:r>
              <a:rPr lang="en-US" sz="2800" i="0" dirty="0" smtClean="0">
                <a:solidFill>
                  <a:srgbClr val="002060"/>
                </a:solidFill>
                <a:effectLst/>
                <a:latin typeface="Verdana" charset="0"/>
                <a:ea typeface="Verdana" charset="0"/>
                <a:cs typeface="Verdana" charset="0"/>
              </a:rPr>
              <a:t>B: How </a:t>
            </a:r>
            <a:r>
              <a:rPr lang="en-US" sz="2800" i="0" dirty="0">
                <a:solidFill>
                  <a:srgbClr val="002060"/>
                </a:solidFill>
                <a:effectLst/>
                <a:latin typeface="Verdana" charset="0"/>
                <a:ea typeface="Verdana" charset="0"/>
                <a:cs typeface="Verdana" charset="0"/>
              </a:rPr>
              <a:t>many </a:t>
            </a:r>
            <a:r>
              <a:rPr lang="en-US" sz="2800" i="0" dirty="0">
                <a:solidFill>
                  <a:srgbClr val="FF0000"/>
                </a:solidFill>
                <a:effectLst/>
                <a:latin typeface="Verdana" charset="0"/>
                <a:ea typeface="Verdana" charset="0"/>
                <a:cs typeface="Verdana" charset="0"/>
              </a:rPr>
              <a:t>seats </a:t>
            </a:r>
            <a:r>
              <a:rPr lang="en-US" sz="2800" i="0" dirty="0">
                <a:solidFill>
                  <a:srgbClr val="002060"/>
                </a:solidFill>
                <a:effectLst/>
                <a:latin typeface="Verdana" charset="0"/>
                <a:ea typeface="Verdana" charset="0"/>
                <a:cs typeface="Verdana" charset="0"/>
              </a:rPr>
              <a:t>would you like?</a:t>
            </a:r>
          </a:p>
          <a:p>
            <a:pPr algn="l"/>
            <a:r>
              <a:rPr lang="en-US" sz="2800" i="0" dirty="0" smtClean="0">
                <a:solidFill>
                  <a:srgbClr val="002060"/>
                </a:solidFill>
                <a:effectLst/>
                <a:latin typeface="Verdana" charset="0"/>
                <a:ea typeface="Verdana" charset="0"/>
                <a:cs typeface="Verdana" charset="0"/>
              </a:rPr>
              <a:t>A: Just </a:t>
            </a:r>
            <a:r>
              <a:rPr lang="en-US" sz="2800" i="0" dirty="0">
                <a:solidFill>
                  <a:srgbClr val="002060"/>
                </a:solidFill>
                <a:effectLst/>
                <a:latin typeface="Verdana" charset="0"/>
                <a:ea typeface="Verdana" charset="0"/>
                <a:cs typeface="Verdana" charset="0"/>
              </a:rPr>
              <a:t>the one, and could I have a </a:t>
            </a:r>
            <a:r>
              <a:rPr lang="en-US" sz="2800" i="0" dirty="0">
                <a:solidFill>
                  <a:srgbClr val="FF0000"/>
                </a:solidFill>
                <a:effectLst/>
                <a:latin typeface="Verdana" charset="0"/>
                <a:ea typeface="Verdana" charset="0"/>
                <a:cs typeface="Verdana" charset="0"/>
              </a:rPr>
              <a:t>vegetarian meal</a:t>
            </a:r>
            <a:r>
              <a:rPr lang="en-US" sz="2800" i="0" dirty="0">
                <a:solidFill>
                  <a:srgbClr val="002060"/>
                </a:solidFill>
                <a:effectLst/>
                <a:latin typeface="Verdana" charset="0"/>
                <a:ea typeface="Verdana" charset="0"/>
                <a:cs typeface="Verdana" charset="0"/>
              </a:rPr>
              <a:t>?</a:t>
            </a:r>
          </a:p>
          <a:p>
            <a:pPr algn="l"/>
            <a:r>
              <a:rPr lang="en-US" sz="2800" i="0" dirty="0" smtClean="0">
                <a:solidFill>
                  <a:srgbClr val="002060"/>
                </a:solidFill>
                <a:effectLst/>
                <a:latin typeface="Verdana" charset="0"/>
                <a:ea typeface="Verdana" charset="0"/>
                <a:cs typeface="Verdana" charset="0"/>
              </a:rPr>
              <a:t>B: Certainly</a:t>
            </a:r>
            <a:r>
              <a:rPr lang="en-US" sz="2800" i="0" dirty="0">
                <a:solidFill>
                  <a:srgbClr val="002060"/>
                </a:solidFill>
                <a:effectLst/>
                <a:latin typeface="Verdana" charset="0"/>
                <a:ea typeface="Verdana" charset="0"/>
                <a:cs typeface="Verdana" charset="0"/>
              </a:rPr>
              <a:t>, there’s no extra charge.</a:t>
            </a:r>
          </a:p>
          <a:p>
            <a:r>
              <a:rPr lang="en-US" sz="2800" dirty="0">
                <a:solidFill>
                  <a:srgbClr val="002060"/>
                </a:solidFill>
                <a:latin typeface="Verdana" charset="0"/>
                <a:ea typeface="Verdana" charset="0"/>
                <a:cs typeface="Verdana" charset="0"/>
              </a:rPr>
              <a:t/>
            </a:r>
            <a:br>
              <a:rPr lang="en-US" sz="2800" dirty="0">
                <a:solidFill>
                  <a:srgbClr val="002060"/>
                </a:solidFill>
                <a:latin typeface="Verdana" charset="0"/>
                <a:ea typeface="Verdana" charset="0"/>
                <a:cs typeface="Verdana" charset="0"/>
              </a:rPr>
            </a:br>
            <a:endParaRPr lang="en-US" sz="2800" dirty="0">
              <a:solidFill>
                <a:srgbClr val="002060"/>
              </a:solidFill>
              <a:latin typeface="Verdana" charset="0"/>
              <a:ea typeface="Verdana" charset="0"/>
              <a:cs typeface="Verdana" charset="0"/>
            </a:endParaRPr>
          </a:p>
        </p:txBody>
      </p:sp>
    </p:spTree>
    <p:extLst>
      <p:ext uri="{BB962C8B-B14F-4D97-AF65-F5344CB8AC3E}">
        <p14:creationId xmlns:p14="http://schemas.microsoft.com/office/powerpoint/2010/main" val="18125964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8001" y="96107"/>
            <a:ext cx="12357101" cy="6286500"/>
          </a:xfrm>
        </p:spPr>
        <p:txBody>
          <a:bodyPr>
            <a:noAutofit/>
          </a:bodyPr>
          <a:lstStyle/>
          <a:p>
            <a:r>
              <a:rPr lang="en-US" sz="2800" b="1" dirty="0" smtClean="0">
                <a:latin typeface="Verdana" charset="0"/>
                <a:ea typeface="Verdana" charset="0"/>
                <a:cs typeface="Verdana" charset="0"/>
              </a:rPr>
              <a:t>Vocabulary</a:t>
            </a:r>
          </a:p>
          <a:p>
            <a:r>
              <a:rPr lang="en-US" sz="2800" dirty="0" smtClean="0">
                <a:solidFill>
                  <a:srgbClr val="FF0000"/>
                </a:solidFill>
                <a:latin typeface="Verdana" charset="0"/>
                <a:ea typeface="Verdana" charset="0"/>
                <a:cs typeface="Verdana" charset="0"/>
              </a:rPr>
              <a:t>Return/ return ticket</a:t>
            </a:r>
            <a:r>
              <a:rPr lang="en-US" sz="2800" dirty="0" smtClean="0">
                <a:latin typeface="Verdana" charset="0"/>
                <a:ea typeface="Verdana" charset="0"/>
                <a:cs typeface="Verdana" charset="0"/>
              </a:rPr>
              <a:t>: </a:t>
            </a:r>
            <a:r>
              <a:rPr lang="en-US" sz="2800" dirty="0" smtClean="0">
                <a:effectLst/>
                <a:latin typeface="Verdana" charset="0"/>
                <a:ea typeface="Verdana" charset="0"/>
                <a:cs typeface="Verdana" charset="0"/>
              </a:rPr>
              <a:t>a ticket</a:t>
            </a:r>
            <a:r>
              <a:rPr lang="en-US" sz="2800" dirty="0" smtClean="0">
                <a:solidFill>
                  <a:schemeClr val="tx1">
                    <a:lumMod val="50000"/>
                  </a:schemeClr>
                </a:solidFill>
                <a:effectLst/>
                <a:latin typeface="Verdana" charset="0"/>
                <a:ea typeface="Verdana" charset="0"/>
                <a:cs typeface="Verdana" charset="0"/>
              </a:rPr>
              <a:t> for travel to a place</a:t>
            </a:r>
            <a:r>
              <a:rPr lang="en-US" sz="2800" dirty="0" smtClean="0">
                <a:effectLst/>
                <a:latin typeface="Verdana" charset="0"/>
                <a:ea typeface="Verdana" charset="0"/>
                <a:cs typeface="Verdana" charset="0"/>
              </a:rPr>
              <a:t> and back again</a:t>
            </a:r>
          </a:p>
          <a:p>
            <a:r>
              <a:rPr lang="en-US" sz="2800" dirty="0" smtClean="0">
                <a:solidFill>
                  <a:srgbClr val="FF0000"/>
                </a:solidFill>
                <a:effectLst/>
                <a:latin typeface="Verdana" charset="0"/>
                <a:ea typeface="Verdana" charset="0"/>
                <a:cs typeface="Verdana" charset="0"/>
              </a:rPr>
              <a:t>Transfer</a:t>
            </a:r>
            <a:r>
              <a:rPr lang="en-US" sz="2800" dirty="0" smtClean="0">
                <a:effectLst/>
                <a:latin typeface="Verdana" charset="0"/>
                <a:ea typeface="Verdana" charset="0"/>
                <a:cs typeface="Verdana" charset="0"/>
              </a:rPr>
              <a:t>: to move someone or something from one place to another</a:t>
            </a:r>
          </a:p>
          <a:p>
            <a:r>
              <a:rPr lang="en-US" sz="2800" dirty="0" smtClean="0">
                <a:solidFill>
                  <a:srgbClr val="FF0000"/>
                </a:solidFill>
                <a:effectLst/>
                <a:latin typeface="Verdana" charset="0"/>
                <a:ea typeface="Verdana" charset="0"/>
                <a:cs typeface="Verdana" charset="0"/>
              </a:rPr>
              <a:t>Transfer flight</a:t>
            </a:r>
            <a:r>
              <a:rPr lang="en-US" sz="2800" dirty="0" smtClean="0">
                <a:effectLst/>
                <a:latin typeface="Verdana" charset="0"/>
                <a:ea typeface="Verdana" charset="0"/>
                <a:cs typeface="Verdana" charset="0"/>
              </a:rPr>
              <a:t>: Passengers who have a stopover of under 24 hours anywhere between the starting point and final destination of their journey and then board a connecting flight with the same or a different airline are referred to as transfer passengers.</a:t>
            </a:r>
          </a:p>
          <a:p>
            <a:r>
              <a:rPr lang="en-US" sz="2800" dirty="0">
                <a:effectLst/>
                <a:latin typeface="Verdana" charset="0"/>
                <a:ea typeface="Verdana" charset="0"/>
                <a:cs typeface="Verdana" charset="0"/>
              </a:rPr>
              <a:t> </a:t>
            </a:r>
            <a:r>
              <a:rPr lang="en-US" sz="2800" dirty="0" smtClean="0">
                <a:solidFill>
                  <a:srgbClr val="FF0000"/>
                </a:solidFill>
                <a:effectLst/>
                <a:latin typeface="Verdana" charset="0"/>
                <a:ea typeface="Verdana" charset="0"/>
                <a:cs typeface="Verdana" charset="0"/>
              </a:rPr>
              <a:t>Direct flight</a:t>
            </a:r>
            <a:r>
              <a:rPr lang="en-US" sz="2800" dirty="0" smtClean="0">
                <a:effectLst/>
                <a:latin typeface="Verdana" charset="0"/>
                <a:ea typeface="Verdana" charset="0"/>
                <a:cs typeface="Verdana" charset="0"/>
              </a:rPr>
              <a:t>: you </a:t>
            </a:r>
            <a:r>
              <a:rPr lang="en-US" sz="2800" dirty="0">
                <a:effectLst/>
                <a:latin typeface="Verdana" charset="0"/>
                <a:ea typeface="Verdana" charset="0"/>
                <a:cs typeface="Verdana" charset="0"/>
              </a:rPr>
              <a:t>do not change planes and you have only one flight number.</a:t>
            </a:r>
            <a:endParaRPr lang="en-US" sz="2800" dirty="0" smtClean="0">
              <a:effectLst/>
              <a:latin typeface="Verdana" charset="0"/>
              <a:ea typeface="Verdana" charset="0"/>
              <a:cs typeface="Verdana" charset="0"/>
            </a:endParaRPr>
          </a:p>
          <a:p>
            <a:r>
              <a:rPr lang="en-US" sz="2800" dirty="0" smtClean="0">
                <a:solidFill>
                  <a:srgbClr val="FF0000"/>
                </a:solidFill>
                <a:effectLst/>
                <a:latin typeface="Verdana" charset="0"/>
                <a:ea typeface="Verdana" charset="0"/>
                <a:cs typeface="Verdana" charset="0"/>
              </a:rPr>
              <a:t>Seat: </a:t>
            </a:r>
            <a:r>
              <a:rPr lang="en-US" sz="2800" dirty="0">
                <a:effectLst/>
                <a:latin typeface="Verdana" charset="0"/>
                <a:ea typeface="Verdana" charset="0"/>
                <a:cs typeface="Verdana" charset="0"/>
              </a:rPr>
              <a:t>a seat on an airliner in which passengers are accommodated for the duration of the journey.  </a:t>
            </a:r>
            <a:endParaRPr lang="en-US" sz="2800" dirty="0" smtClean="0">
              <a:effectLst/>
              <a:latin typeface="Verdana" charset="0"/>
              <a:ea typeface="Verdana" charset="0"/>
              <a:cs typeface="Verdana" charset="0"/>
            </a:endParaRPr>
          </a:p>
          <a:p>
            <a:r>
              <a:rPr lang="en-US" sz="2800" dirty="0" smtClean="0">
                <a:solidFill>
                  <a:srgbClr val="FF0000"/>
                </a:solidFill>
                <a:effectLst/>
                <a:latin typeface="Verdana" charset="0"/>
                <a:ea typeface="Verdana" charset="0"/>
                <a:cs typeface="Verdana" charset="0"/>
              </a:rPr>
              <a:t>Vegetarian </a:t>
            </a:r>
            <a:r>
              <a:rPr lang="en-US" sz="2800" dirty="0">
                <a:solidFill>
                  <a:srgbClr val="FF0000"/>
                </a:solidFill>
                <a:effectLst/>
                <a:latin typeface="Verdana" charset="0"/>
                <a:ea typeface="Verdana" charset="0"/>
                <a:cs typeface="Verdana" charset="0"/>
              </a:rPr>
              <a:t>meal </a:t>
            </a:r>
            <a:r>
              <a:rPr lang="en-US" sz="2800" dirty="0" smtClean="0">
                <a:solidFill>
                  <a:srgbClr val="FF0000"/>
                </a:solidFill>
                <a:effectLst/>
                <a:latin typeface="Verdana" charset="0"/>
                <a:ea typeface="Verdana" charset="0"/>
                <a:cs typeface="Verdana" charset="0"/>
              </a:rPr>
              <a:t>:</a:t>
            </a:r>
            <a:r>
              <a:rPr lang="en-US" sz="2800" dirty="0" smtClean="0">
                <a:effectLst/>
                <a:latin typeface="Verdana" charset="0"/>
                <a:ea typeface="Verdana" charset="0"/>
                <a:cs typeface="Verdana" charset="0"/>
              </a:rPr>
              <a:t>A </a:t>
            </a:r>
            <a:r>
              <a:rPr lang="en-US" sz="2800" dirty="0">
                <a:effectLst/>
                <a:latin typeface="Verdana" charset="0"/>
                <a:ea typeface="Verdana" charset="0"/>
                <a:cs typeface="Verdana" charset="0"/>
              </a:rPr>
              <a:t>vegetarian does not eat any animal flesh such as meat, poultry, or fish</a:t>
            </a:r>
            <a:endParaRPr lang="en-US" sz="2800" dirty="0">
              <a:latin typeface="Verdana" charset="0"/>
              <a:ea typeface="Verdana" charset="0"/>
              <a:cs typeface="Verdana" charset="0"/>
            </a:endParaRPr>
          </a:p>
        </p:txBody>
      </p:sp>
    </p:spTree>
    <p:extLst>
      <p:ext uri="{BB962C8B-B14F-4D97-AF65-F5344CB8AC3E}">
        <p14:creationId xmlns:p14="http://schemas.microsoft.com/office/powerpoint/2010/main" val="9937797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6792" y="1368854"/>
            <a:ext cx="11201400" cy="6286500"/>
          </a:xfrm>
        </p:spPr>
        <p:txBody>
          <a:bodyPr>
            <a:noAutofit/>
          </a:bodyPr>
          <a:lstStyle/>
          <a:p>
            <a:r>
              <a:rPr lang="en-US" sz="2800" b="1" dirty="0">
                <a:effectLst/>
                <a:latin typeface="Verdana" charset="0"/>
                <a:ea typeface="Verdana" charset="0"/>
                <a:cs typeface="Verdana" charset="0"/>
              </a:rPr>
              <a:t>Travel Agent</a:t>
            </a:r>
            <a:r>
              <a:rPr lang="en-US" sz="2800" dirty="0">
                <a:effectLst/>
                <a:latin typeface="Verdana" charset="0"/>
                <a:ea typeface="Verdana" charset="0"/>
                <a:cs typeface="Verdana" charset="0"/>
              </a:rPr>
              <a:t>: Freedom Travel. How may I help you?</a:t>
            </a:r>
          </a:p>
          <a:p>
            <a:r>
              <a:rPr lang="en-US" sz="2800" b="1" dirty="0">
                <a:effectLst/>
                <a:latin typeface="Verdana" charset="0"/>
                <a:ea typeface="Verdana" charset="0"/>
                <a:cs typeface="Verdana" charset="0"/>
              </a:rPr>
              <a:t>Caller</a:t>
            </a:r>
            <a:r>
              <a:rPr lang="en-US" sz="2800" dirty="0">
                <a:effectLst/>
                <a:latin typeface="Verdana" charset="0"/>
                <a:ea typeface="Verdana" charset="0"/>
                <a:cs typeface="Verdana" charset="0"/>
              </a:rPr>
              <a:t>: Yes, I’d like to make a flight reservation for the twenty-third of this month.</a:t>
            </a:r>
          </a:p>
          <a:p>
            <a:r>
              <a:rPr lang="en-US" sz="2800" b="1" dirty="0">
                <a:effectLst/>
                <a:latin typeface="Verdana" charset="0"/>
                <a:ea typeface="Verdana" charset="0"/>
                <a:cs typeface="Verdana" charset="0"/>
              </a:rPr>
              <a:t>Travel Agent</a:t>
            </a:r>
            <a:r>
              <a:rPr lang="en-US" sz="2800" dirty="0">
                <a:effectLst/>
                <a:latin typeface="Verdana" charset="0"/>
                <a:ea typeface="Verdana" charset="0"/>
                <a:cs typeface="Verdana" charset="0"/>
              </a:rPr>
              <a:t>: Okay. What is your </a:t>
            </a:r>
            <a:r>
              <a:rPr lang="en-US" sz="2800" b="1" dirty="0">
                <a:solidFill>
                  <a:srgbClr val="FF0000"/>
                </a:solidFill>
                <a:effectLst/>
                <a:latin typeface="Verdana" charset="0"/>
                <a:ea typeface="Verdana" charset="0"/>
                <a:cs typeface="Verdana" charset="0"/>
              </a:rPr>
              <a:t>destination</a:t>
            </a:r>
            <a:r>
              <a:rPr lang="en-US" sz="2800" dirty="0">
                <a:effectLst/>
                <a:latin typeface="Verdana" charset="0"/>
                <a:ea typeface="Verdana" charset="0"/>
                <a:cs typeface="Verdana" charset="0"/>
              </a:rPr>
              <a:t>?</a:t>
            </a:r>
          </a:p>
          <a:p>
            <a:r>
              <a:rPr lang="en-US" sz="2800" b="1" dirty="0">
                <a:effectLst/>
                <a:latin typeface="Verdana" charset="0"/>
                <a:ea typeface="Verdana" charset="0"/>
                <a:cs typeface="Verdana" charset="0"/>
              </a:rPr>
              <a:t>Caller</a:t>
            </a:r>
            <a:r>
              <a:rPr lang="en-US" sz="2800" dirty="0">
                <a:effectLst/>
                <a:latin typeface="Verdana" charset="0"/>
                <a:ea typeface="Verdana" charset="0"/>
                <a:cs typeface="Verdana" charset="0"/>
              </a:rPr>
              <a:t>: Well. I’m flying to Helsinki, Finland.</a:t>
            </a:r>
          </a:p>
          <a:p>
            <a:r>
              <a:rPr lang="en-US" sz="2800" b="1" dirty="0">
                <a:effectLst/>
                <a:latin typeface="Verdana" charset="0"/>
                <a:ea typeface="Verdana" charset="0"/>
                <a:cs typeface="Verdana" charset="0"/>
              </a:rPr>
              <a:t>Travel Agent</a:t>
            </a:r>
            <a:r>
              <a:rPr lang="en-US" sz="2800" dirty="0">
                <a:effectLst/>
                <a:latin typeface="Verdana" charset="0"/>
                <a:ea typeface="Verdana" charset="0"/>
                <a:cs typeface="Verdana" charset="0"/>
              </a:rPr>
              <a:t>: Okay. Let me check what flights are </a:t>
            </a:r>
            <a:r>
              <a:rPr lang="en-US" sz="2800" b="1" dirty="0">
                <a:solidFill>
                  <a:srgbClr val="FF0000"/>
                </a:solidFill>
                <a:effectLst/>
                <a:latin typeface="Verdana" charset="0"/>
                <a:ea typeface="Verdana" charset="0"/>
                <a:cs typeface="Verdana" charset="0"/>
              </a:rPr>
              <a:t>available</a:t>
            </a:r>
            <a:r>
              <a:rPr lang="en-US" sz="2800" dirty="0">
                <a:solidFill>
                  <a:srgbClr val="FF0000"/>
                </a:solidFill>
                <a:effectLst/>
                <a:latin typeface="Verdana" charset="0"/>
                <a:ea typeface="Verdana" charset="0"/>
                <a:cs typeface="Verdana" charset="0"/>
              </a:rPr>
              <a:t>? </a:t>
            </a:r>
            <a:r>
              <a:rPr lang="en-US" sz="2800" dirty="0">
                <a:effectLst/>
                <a:latin typeface="Verdana" charset="0"/>
                <a:ea typeface="Verdana" charset="0"/>
                <a:cs typeface="Verdana" charset="0"/>
              </a:rPr>
              <a:t> [</a:t>
            </a:r>
            <a:r>
              <a:rPr lang="en-US" sz="2800" i="1" dirty="0">
                <a:effectLst/>
                <a:latin typeface="Verdana" charset="0"/>
                <a:ea typeface="Verdana" charset="0"/>
                <a:cs typeface="Verdana" charset="0"/>
              </a:rPr>
              <a:t>Okay</a:t>
            </a:r>
            <a:r>
              <a:rPr lang="en-US" sz="2800" dirty="0">
                <a:effectLst/>
                <a:latin typeface="Verdana" charset="0"/>
                <a:ea typeface="Verdana" charset="0"/>
                <a:cs typeface="Verdana" charset="0"/>
              </a:rPr>
              <a:t>] And when will you be returning?</a:t>
            </a:r>
          </a:p>
          <a:p>
            <a:r>
              <a:rPr lang="en-US" sz="2800" b="1" dirty="0">
                <a:effectLst/>
                <a:latin typeface="Verdana" charset="0"/>
                <a:ea typeface="Verdana" charset="0"/>
                <a:cs typeface="Verdana" charset="0"/>
              </a:rPr>
              <a:t>Caller</a:t>
            </a:r>
            <a:r>
              <a:rPr lang="en-US" sz="2800" dirty="0">
                <a:effectLst/>
                <a:latin typeface="Verdana" charset="0"/>
                <a:ea typeface="Verdana" charset="0"/>
                <a:cs typeface="Verdana" charset="0"/>
              </a:rPr>
              <a:t>: Uh, well, I’d like to </a:t>
            </a:r>
            <a:r>
              <a:rPr lang="en-US" sz="2800" b="1" dirty="0">
                <a:solidFill>
                  <a:srgbClr val="FF0000"/>
                </a:solidFill>
                <a:effectLst/>
                <a:latin typeface="Verdana" charset="0"/>
                <a:ea typeface="Verdana" charset="0"/>
                <a:cs typeface="Verdana" charset="0"/>
              </a:rPr>
              <a:t>catch</a:t>
            </a:r>
            <a:r>
              <a:rPr lang="en-US" sz="2800" dirty="0">
                <a:effectLst/>
                <a:latin typeface="Verdana" charset="0"/>
                <a:ea typeface="Verdana" charset="0"/>
                <a:cs typeface="Verdana" charset="0"/>
              </a:rPr>
              <a:t> a return flight on the twenty-ninth. Oh, and I’d like the cheapest flight available.</a:t>
            </a:r>
          </a:p>
          <a:p>
            <a:r>
              <a:rPr lang="en-US" sz="2800" b="1" dirty="0">
                <a:effectLst/>
                <a:latin typeface="Verdana" charset="0"/>
                <a:ea typeface="Verdana" charset="0"/>
                <a:cs typeface="Verdana" charset="0"/>
              </a:rPr>
              <a:t>Travel Agent</a:t>
            </a:r>
            <a:r>
              <a:rPr lang="en-US" sz="2800" dirty="0">
                <a:effectLst/>
                <a:latin typeface="Verdana" charset="0"/>
                <a:ea typeface="Verdana" charset="0"/>
                <a:cs typeface="Verdana" charset="0"/>
              </a:rPr>
              <a:t>: Okay. Let me see. Um, hmm . . .</a:t>
            </a:r>
          </a:p>
          <a:p>
            <a:r>
              <a:rPr lang="en-US" sz="2800" b="1" dirty="0">
                <a:effectLst/>
                <a:latin typeface="Verdana" charset="0"/>
                <a:ea typeface="Verdana" charset="0"/>
                <a:cs typeface="Verdana" charset="0"/>
              </a:rPr>
              <a:t>Caller</a:t>
            </a:r>
            <a:r>
              <a:rPr lang="en-US" sz="2800" dirty="0">
                <a:effectLst/>
                <a:latin typeface="Verdana" charset="0"/>
                <a:ea typeface="Verdana" charset="0"/>
                <a:cs typeface="Verdana" charset="0"/>
              </a:rPr>
              <a:t>: Yeah</a:t>
            </a:r>
            <a:r>
              <a:rPr lang="en-US" sz="2800" dirty="0" smtClean="0">
                <a:effectLst/>
                <a:latin typeface="Verdana" charset="0"/>
                <a:ea typeface="Verdana" charset="0"/>
                <a:cs typeface="Verdana" charset="0"/>
              </a:rPr>
              <a:t>?</a:t>
            </a:r>
            <a:endParaRPr lang="en-US" sz="2800" dirty="0">
              <a:effectLst/>
              <a:latin typeface="Verdana" charset="0"/>
              <a:ea typeface="Verdana" charset="0"/>
              <a:cs typeface="Verdana" charset="0"/>
            </a:endParaRPr>
          </a:p>
        </p:txBody>
      </p:sp>
      <p:sp>
        <p:nvSpPr>
          <p:cNvPr id="3" name="TextBox 2"/>
          <p:cNvSpPr txBox="1"/>
          <p:nvPr/>
        </p:nvSpPr>
        <p:spPr>
          <a:xfrm>
            <a:off x="603579" y="332676"/>
            <a:ext cx="814806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en-US" b="1" i="0" dirty="0" smtClean="0">
                <a:solidFill>
                  <a:srgbClr val="002060"/>
                </a:solidFill>
                <a:effectLst/>
                <a:latin typeface="Verdana" charset="0"/>
              </a:rPr>
              <a:t>Making </a:t>
            </a:r>
            <a:r>
              <a:rPr lang="en-US" b="1" i="0" dirty="0">
                <a:solidFill>
                  <a:srgbClr val="002060"/>
                </a:solidFill>
                <a:effectLst/>
                <a:latin typeface="Verdana" charset="0"/>
              </a:rPr>
              <a:t>reservation Conversation </a:t>
            </a:r>
            <a:r>
              <a:rPr lang="en-US" b="1" i="0" dirty="0" smtClean="0">
                <a:solidFill>
                  <a:srgbClr val="002060"/>
                </a:solidFill>
                <a:effectLst/>
                <a:latin typeface="Verdana" charset="0"/>
              </a:rPr>
              <a:t>2</a:t>
            </a:r>
            <a:endParaRPr lang="en-US" b="1" i="0" dirty="0">
              <a:solidFill>
                <a:srgbClr val="002060"/>
              </a:solidFill>
              <a:effectLst/>
              <a:latin typeface="Verdana" charset="0"/>
            </a:endParaRPr>
          </a:p>
        </p:txBody>
      </p:sp>
      <p:sp>
        <p:nvSpPr>
          <p:cNvPr id="4" name="Rectangle 3"/>
          <p:cNvSpPr/>
          <p:nvPr/>
        </p:nvSpPr>
        <p:spPr>
          <a:xfrm>
            <a:off x="9212580" y="230081"/>
            <a:ext cx="3006090" cy="1138773"/>
          </a:xfrm>
          <a:prstGeom prst="rect">
            <a:avLst/>
          </a:prstGeom>
        </p:spPr>
        <p:txBody>
          <a:bodyPr wrap="square">
            <a:spAutoFit/>
          </a:bodyPr>
          <a:lstStyle/>
          <a:p>
            <a:r>
              <a:rPr lang="en-US" sz="1800" dirty="0">
                <a:hlinkClick r:id="rId2"/>
              </a:rPr>
              <a:t>https</a:t>
            </a:r>
            <a:r>
              <a:rPr lang="en-US" sz="1800" dirty="0"/>
              <a:t>://</a:t>
            </a:r>
            <a:r>
              <a:rPr lang="en-US" sz="1800" dirty="0" err="1"/>
              <a:t>www.esl-lab.com</a:t>
            </a:r>
            <a:r>
              <a:rPr lang="en-US" sz="1800" dirty="0"/>
              <a:t>/difficult/travel-arrangements-script</a:t>
            </a:r>
            <a:r>
              <a:rPr lang="en-US" dirty="0"/>
              <a:t>/</a:t>
            </a:r>
          </a:p>
        </p:txBody>
      </p:sp>
    </p:spTree>
    <p:extLst>
      <p:ext uri="{BB962C8B-B14F-4D97-AF65-F5344CB8AC3E}">
        <p14:creationId xmlns:p14="http://schemas.microsoft.com/office/powerpoint/2010/main" val="1843377840"/>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2141</TotalTime>
  <Words>787</Words>
  <Application>Microsoft Macintosh PowerPoint</Application>
  <PresentationFormat>Custom</PresentationFormat>
  <Paragraphs>222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Avenir Next</vt:lpstr>
      <vt:lpstr>Avenir Next Medium</vt:lpstr>
      <vt:lpstr>Gill Sans MT</vt:lpstr>
      <vt:lpstr>Helvetica Neue</vt:lpstr>
      <vt:lpstr>Verdana</vt:lpstr>
      <vt:lpstr>Arial</vt:lpstr>
      <vt:lpstr>Gallery</vt:lpstr>
      <vt:lpstr>TIM 3503 English for Airline business</vt:lpstr>
      <vt:lpstr>Pretest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3503 English for Airline business</dc:title>
  <cp:lastModifiedBy>Microsoft Office User</cp:lastModifiedBy>
  <cp:revision>21</cp:revision>
  <dcterms:modified xsi:type="dcterms:W3CDTF">2022-07-17T15:45:28Z</dcterms:modified>
</cp:coreProperties>
</file>