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73" r:id="rId3"/>
    <p:sldId id="316" r:id="rId4"/>
    <p:sldId id="319" r:id="rId5"/>
    <p:sldId id="318" r:id="rId6"/>
    <p:sldId id="265" r:id="rId7"/>
    <p:sldId id="271" r:id="rId8"/>
    <p:sldId id="294" r:id="rId9"/>
    <p:sldId id="292" r:id="rId10"/>
    <p:sldId id="295" r:id="rId11"/>
    <p:sldId id="296" r:id="rId12"/>
    <p:sldId id="293" r:id="rId13"/>
    <p:sldId id="297" r:id="rId14"/>
    <p:sldId id="266" r:id="rId15"/>
    <p:sldId id="288" r:id="rId16"/>
    <p:sldId id="289" r:id="rId17"/>
    <p:sldId id="313" r:id="rId18"/>
    <p:sldId id="321" r:id="rId19"/>
    <p:sldId id="279" r:id="rId20"/>
    <p:sldId id="298" r:id="rId21"/>
    <p:sldId id="299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A1CF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6"/>
    <p:restoredTop sz="94088"/>
  </p:normalViewPr>
  <p:slideViewPr>
    <p:cSldViewPr>
      <p:cViewPr>
        <p:scale>
          <a:sx n="113" d="100"/>
          <a:sy n="113" d="100"/>
        </p:scale>
        <p:origin x="2600" y="9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6711-FCC2-41DC-8B9F-A9442443DDD3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78EA8-2C52-45BA-8797-C3615E66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16495-C752-4EA0-9601-413CEC53C0F9}" type="slidenum">
              <a:rPr lang="en-GB"/>
              <a:pPr/>
              <a:t>17</a:t>
            </a:fld>
            <a:endParaRPr lang="en-GB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36613"/>
            <a:ext cx="4573588" cy="34305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ln/>
        </p:spPr>
        <p:txBody>
          <a:bodyPr lIns="91581" tIns="45790" rIns="91581" bIns="457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8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8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2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5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7A2A6-6EC7-4BE1-996E-1F64BD9DF77A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D80B-40AD-4510-8B83-92B15DA2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viationhunt.com/aviation-safety/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445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Airline Safety Management</a:t>
            </a:r>
            <a:endParaRPr lang="en-US" sz="4000" b="1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AutoShape 2" descr="remium Photo | Safe travels concept. plane in hands in medical gloves.  safety 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fety flight and travel during quarantine and lockdown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lane with surgical medical mask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or the first time, AirlineRatings.com factored Covid-19 safety measure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r safety site lists 20 best airlines in the world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afety Measures of Airlines after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3" y="1752600"/>
            <a:ext cx="6495894" cy="432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QA 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 	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     Quality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assurance </a:t>
            </a:r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QC 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    Quality control</a:t>
            </a:r>
          </a:p>
          <a:p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SA 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    Safety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assurance </a:t>
            </a:r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SARPs 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    Standards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and Recommended 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		       Practices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(ICAO) </a:t>
            </a:r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SMS 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    Safety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management system(s) </a:t>
            </a:r>
            <a:endParaRPr lang="th-TH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SOPs </a:t>
            </a:r>
            <a:r>
              <a:rPr lang="th-TH" dirty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    Standard operating procedures </a:t>
            </a:r>
            <a:endParaRPr lang="th-TH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Acronyms 3</a:t>
            </a:r>
            <a:endParaRPr lang="th-TH" sz="36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5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SRM 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	Safety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risk management </a:t>
            </a:r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TBD 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	To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be determined </a:t>
            </a:r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TOR 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	Terms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of reference </a:t>
            </a:r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UE 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	Unsafe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event </a:t>
            </a:r>
            <a:endParaRPr lang="th-TH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USOAP 	Universal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Safety Oversight 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				Audit Program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(ICAO) </a:t>
            </a: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WIP</a:t>
            </a:r>
            <a:r>
              <a:rPr lang="th-TH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	Work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in progress </a:t>
            </a:r>
            <a:endParaRPr lang="th-TH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Acronyms 4</a:t>
            </a:r>
            <a:endParaRPr lang="th-TH" sz="36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+mn-lt"/>
                <a:ea typeface="Arial Rounded MT Bold" charset="0"/>
                <a:cs typeface="Arial Rounded MT Bold" charset="0"/>
              </a:rPr>
              <a:t>DEFINITIONS</a:t>
            </a:r>
            <a:r>
              <a:rPr lang="en-US" sz="3600" b="1" dirty="0" smtClean="0">
                <a:solidFill>
                  <a:srgbClr val="0033CC"/>
                </a:solidFill>
                <a:latin typeface="+mn-lt"/>
              </a:rPr>
              <a:t> 1 </a:t>
            </a:r>
            <a:endParaRPr lang="th-TH" sz="36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Errors: 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An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action or inaction by an operational person that leads to deviations from organizational or the operational person’s intentions or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expectations</a:t>
            </a:r>
            <a:endParaRPr lang="th-TH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Risk </a:t>
            </a:r>
            <a:r>
              <a:rPr lang="en-US" sz="2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mitigation: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The process of incorporating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defenses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or preventive controls to lower the severity and/or likelihood of a hazard’s projected consequence</a:t>
            </a:r>
            <a:endParaRPr lang="th-TH" sz="28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2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DEFINITIONS 2 </a:t>
            </a:r>
            <a:endParaRPr lang="th-TH" sz="3600" b="1" dirty="0">
              <a:solidFill>
                <a:srgbClr val="0033CC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4582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Safety </a:t>
            </a:r>
            <a:r>
              <a:rPr lang="en-US" sz="2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risk: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The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predicted probability and severity of the consequences or outcomes of a hazard. Risk mitigation. </a:t>
            </a:r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8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Safety management </a:t>
            </a:r>
            <a:r>
              <a:rPr lang="en-US" sz="2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system: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A systematic approach to managing safety, including the necessary organizational structures, accountabilities, policies and procedures. </a:t>
            </a:r>
            <a:endParaRPr lang="th-TH" sz="28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5334000"/>
            <a:ext cx="2235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6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What is Safety?</a:t>
            </a:r>
            <a:endParaRPr lang="en-US" sz="3600" b="1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226695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Safety is?</a:t>
            </a:r>
            <a:endParaRPr lang="en-US" sz="3600" b="1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39876"/>
            <a:ext cx="52436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Zero accidents or serious incidents</a:t>
            </a:r>
          </a:p>
          <a:p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Error avoidance</a:t>
            </a:r>
          </a:p>
          <a:p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Freedom from hazard</a:t>
            </a: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 ( those factors which cause or are likely to cause harm )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AutoShape 2" descr="remium Vector | Safety first signs and injured people vector illustration  desi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mium Vector | Safety first signs and injured people vector illustration  desi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afety first signs and injured people vector illustration design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unny Safety Stock Illustrations – 17,628 Funny Safety Stock Illustr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05"/>
            <a:ext cx="3124201" cy="688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458200" cy="4708525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The absence of undesired outcomes, effects 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People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Asset/ Equipment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Reputation</a:t>
            </a:r>
          </a:p>
          <a:p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Freedom from the unacceptable risk of harm to individuals and business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Safety is?</a:t>
            </a:r>
            <a:endParaRPr lang="en-US" sz="3600" b="1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2496"/>
            <a:ext cx="8229600" cy="563562"/>
          </a:xfrm>
          <a:noFill/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Concept of safety </a:t>
            </a:r>
            <a:r>
              <a:rPr lang="en-GB" sz="3600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(</a:t>
            </a:r>
            <a:r>
              <a:rPr lang="en-GB" sz="36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ICAO)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48016"/>
            <a:ext cx="8534400" cy="5518150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65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Safety is the state in which the risk of harm to persons or property damage is reduced to, and maintained at or below, an acceptable level through a continuing process of hazard identification and risk management.  </a:t>
            </a:r>
            <a:endParaRPr lang="en-GB" sz="2800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6411768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Safety = How well risk is managed</a:t>
            </a:r>
            <a:r>
              <a:rPr lang="en-US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64" y="5471746"/>
            <a:ext cx="2473036" cy="14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lahoma DOL launches 'evolution of safety' video contest | 2016-01-20 | 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67"/>
            <a:ext cx="9144000" cy="22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olution of safety thinking (Source: Federal Aviation Administra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8544"/>
            <a:ext cx="9144000" cy="45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1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THE EVOLUTION OF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410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The history of the progress in aviation safety can be divided into </a:t>
            </a:r>
            <a:r>
              <a:rPr lang="en-US" sz="2800" dirty="0">
                <a:solidFill>
                  <a:srgbClr val="FF0066"/>
                </a:solidFill>
                <a:latin typeface="Baghdad" charset="-78"/>
                <a:ea typeface="Baghdad" charset="-78"/>
                <a:cs typeface="Baghdad" charset="-78"/>
              </a:rPr>
              <a:t>three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 eras. </a:t>
            </a: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endParaRPr lang="en-US" sz="2800" dirty="0"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1)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The technical era </a:t>
            </a:r>
            <a:r>
              <a:rPr lang="en-US" sz="2800" dirty="0">
                <a:solidFill>
                  <a:srgbClr val="FF0000"/>
                </a:solidFill>
                <a:latin typeface="Baghdad" charset="-78"/>
                <a:ea typeface="Baghdad" charset="-78"/>
                <a:cs typeface="Baghdad" charset="-78"/>
              </a:rPr>
              <a:t>— from the early 1900s until the late 1960s. </a:t>
            </a:r>
            <a:endParaRPr lang="en-US" sz="2800" dirty="0" smtClean="0">
              <a:solidFill>
                <a:srgbClr val="FF0000"/>
              </a:solidFill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Aviation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emerged as a form of mass transportation in which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safety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deficiencies were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related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to technical factors and technological failures. </a:t>
            </a: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The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focus of safety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endeavors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was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placed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on the investigation and improvement of technical factors. </a:t>
            </a:r>
          </a:p>
        </p:txBody>
      </p:sp>
    </p:spTree>
    <p:extLst>
      <p:ext uri="{BB962C8B-B14F-4D97-AF65-F5344CB8AC3E}">
        <p14:creationId xmlns:p14="http://schemas.microsoft.com/office/powerpoint/2010/main" val="36878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Outlines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Safety Management System basics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List of Civil Aviation Authorities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Acronyms and definition</a:t>
            </a:r>
          </a:p>
          <a:p>
            <a:r>
              <a:rPr lang="en-US" sz="3600" b="1" dirty="0" smtClean="0"/>
              <a:t>The concepts of safety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The evaluation of safety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792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EVOLUTION OF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2)The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human factors era </a:t>
            </a:r>
            <a:r>
              <a:rPr lang="en-US" sz="2800" dirty="0">
                <a:solidFill>
                  <a:srgbClr val="FF0000"/>
                </a:solidFill>
                <a:latin typeface="Baghdad" charset="-78"/>
                <a:ea typeface="Baghdad" charset="-78"/>
                <a:cs typeface="Baghdad" charset="-78"/>
              </a:rPr>
              <a:t>— from the early 1970s until the mid-1990s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. </a:t>
            </a: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In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the early 1970s, the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aviation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accidents was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reduced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due to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technological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advances and enhancements to safety regulations. </a:t>
            </a: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Aviation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became a safer mode of transportation, and the focus of safety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endeavors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was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include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human factors issues including the man/machine interface. This led to a search for safety information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from the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earlier accident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investigation.</a:t>
            </a:r>
            <a:endParaRPr lang="en-US" sz="2800" dirty="0">
              <a:latin typeface="Baghdad" charset="-78"/>
              <a:ea typeface="Baghdad" charset="-78"/>
              <a:cs typeface="Baghdad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6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6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EVOLUTION OF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3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3)The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organizational era </a:t>
            </a:r>
            <a:r>
              <a:rPr lang="en-US" sz="2800" dirty="0">
                <a:solidFill>
                  <a:srgbClr val="FF0000"/>
                </a:solidFill>
                <a:latin typeface="Baghdad" charset="-78"/>
                <a:ea typeface="Baghdad" charset="-78"/>
                <a:cs typeface="Baghdad" charset="-78"/>
              </a:rPr>
              <a:t>— from the mid-1990s to the present day. </a:t>
            </a:r>
            <a:endParaRPr lang="en-US" sz="2800" dirty="0" smtClean="0">
              <a:solidFill>
                <a:srgbClr val="FF0000"/>
              </a:solidFill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S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afety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began to be viewed from a systemic perspective, which was to encompass organizational factors in addition to human and technical factors. </a:t>
            </a: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As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a result,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the organizational accident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was introduced, considering the impact of organizational culture and policies on the effectiveness of safety risk controls. </a:t>
            </a:r>
            <a:endParaRPr lang="en-US" sz="2800" dirty="0">
              <a:solidFill>
                <a:srgbClr val="FF0000"/>
              </a:solidFill>
              <a:latin typeface="Baghdad" charset="-78"/>
              <a:ea typeface="Baghdad" charset="-78"/>
              <a:cs typeface="Baghdad" charset="-78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Baghdad" charset="-78"/>
                <a:ea typeface="Baghdad" charset="-78"/>
                <a:cs typeface="Baghdad" charset="-78"/>
              </a:rPr>
              <a:t> </a:t>
            </a:r>
            <a:endParaRPr lang="en-US" sz="2800" dirty="0">
              <a:latin typeface="Baghdad" charset="-78"/>
              <a:ea typeface="Baghdad" charset="-78"/>
              <a:cs typeface="Baghdad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1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www.aviationhunt.com</a:t>
            </a:r>
            <a:r>
              <a:rPr lang="en-US" dirty="0"/>
              <a:t>/aviation-safety/</a:t>
            </a:r>
          </a:p>
        </p:txBody>
      </p:sp>
    </p:spTree>
    <p:extLst>
      <p:ext uri="{BB962C8B-B14F-4D97-AF65-F5344CB8AC3E}">
        <p14:creationId xmlns:p14="http://schemas.microsoft.com/office/powerpoint/2010/main" val="111612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fontAlgn="base"/>
            <a:r>
              <a:rPr lang="en-US" sz="3600" b="1" dirty="0"/>
              <a:t>Why Aviation Safety is so important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  <a:noFill/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To </a:t>
            </a:r>
            <a:r>
              <a:rPr lang="en-US" dirty="0">
                <a:latin typeface="Baghdad" charset="-78"/>
                <a:ea typeface="Baghdad" charset="-78"/>
                <a:cs typeface="Baghdad" charset="-78"/>
              </a:rPr>
              <a:t>keep passengers and flight crew safe while flying, </a:t>
            </a:r>
            <a:r>
              <a:rPr lang="en-US" b="1" dirty="0">
                <a:latin typeface="Baghdad" charset="-78"/>
                <a:ea typeface="Baghdad" charset="-78"/>
                <a:cs typeface="Baghdad" charset="-78"/>
              </a:rPr>
              <a:t>Safety</a:t>
            </a:r>
            <a:r>
              <a:rPr lang="en-US" dirty="0">
                <a:latin typeface="Baghdad" charset="-78"/>
                <a:ea typeface="Baghdad" charset="-78"/>
                <a:cs typeface="Baghdad" charset="-78"/>
              </a:rPr>
              <a:t> always comes first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.</a:t>
            </a:r>
          </a:p>
          <a:p>
            <a:pPr marL="0" indent="0" fontAlgn="base">
              <a:buNone/>
            </a:pPr>
            <a:endParaRPr lang="en-US" dirty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r>
              <a:rPr lang="en-US" b="1" dirty="0" smtClean="0">
                <a:latin typeface="Baghdad" charset="-78"/>
                <a:ea typeface="Baghdad" charset="-78"/>
                <a:cs typeface="Baghdad" charset="-78"/>
              </a:rPr>
              <a:t>Aviation </a:t>
            </a:r>
            <a:r>
              <a:rPr lang="en-US" b="1" dirty="0">
                <a:latin typeface="Baghdad" charset="-78"/>
                <a:ea typeface="Baghdad" charset="-78"/>
                <a:cs typeface="Baghdad" charset="-78"/>
              </a:rPr>
              <a:t>safety</a:t>
            </a:r>
            <a:r>
              <a:rPr lang="en-US" dirty="0">
                <a:latin typeface="Baghdad" charset="-78"/>
                <a:ea typeface="Baghdad" charset="-78"/>
                <a:cs typeface="Baghdad" charset="-78"/>
              </a:rPr>
              <a:t> is important because there are lives involve in every operation of aircraft.</a:t>
            </a:r>
          </a:p>
          <a:p>
            <a:pPr fontAlgn="base"/>
            <a:endParaRPr lang="en-US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Safety </a:t>
            </a:r>
            <a:r>
              <a:rPr lang="en-US" dirty="0">
                <a:latin typeface="Baghdad" charset="-78"/>
                <a:ea typeface="Baghdad" charset="-78"/>
                <a:cs typeface="Baghdad" charset="-78"/>
              </a:rPr>
              <a:t>must be number one priority for any airlines in all aspect of air transportation. </a:t>
            </a:r>
            <a:endParaRPr lang="en-US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endParaRPr lang="en-US" dirty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Due </a:t>
            </a:r>
            <a:r>
              <a:rPr lang="en-US" dirty="0">
                <a:latin typeface="Baghdad" charset="-78"/>
                <a:ea typeface="Baghdad" charset="-78"/>
                <a:cs typeface="Baghdad" charset="-78"/>
              </a:rPr>
              <a:t>to poor safety management in aviation not only damages associated with a single airplane crash but loss of many valuable human life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.</a:t>
            </a:r>
            <a:r>
              <a:rPr lang="en-US" dirty="0">
                <a:latin typeface="Baghdad" charset="-78"/>
                <a:ea typeface="Baghdad" charset="-78"/>
                <a:cs typeface="Baghdad" charset="-78"/>
              </a:rPr>
              <a:t/>
            </a:r>
            <a:br>
              <a:rPr lang="en-US" dirty="0">
                <a:latin typeface="Baghdad" charset="-78"/>
                <a:ea typeface="Baghdad" charset="-78"/>
                <a:cs typeface="Baghdad" charset="-78"/>
              </a:rPr>
            </a:b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949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597376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Standards in Civil Aviation is very necessary in order to make </a:t>
            </a:r>
            <a:r>
              <a:rPr lang="en-US" sz="2800" dirty="0">
                <a:solidFill>
                  <a:srgbClr val="FF0000"/>
                </a:solidFill>
                <a:latin typeface="Baghdad" charset="-78"/>
                <a:ea typeface="Baghdad" charset="-78"/>
                <a:cs typeface="Baghdad" charset="-78"/>
              </a:rPr>
              <a:t>safe air transportation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. </a:t>
            </a: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endParaRPr lang="en-US" sz="2800" dirty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Standardization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brings </a:t>
            </a:r>
            <a:r>
              <a:rPr lang="en-US" sz="2800" dirty="0">
                <a:solidFill>
                  <a:srgbClr val="FF0000"/>
                </a:solidFill>
                <a:latin typeface="Baghdad" charset="-78"/>
                <a:ea typeface="Baghdad" charset="-78"/>
                <a:cs typeface="Baghdad" charset="-78"/>
              </a:rPr>
              <a:t>quality and healthy environments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to achieve the highest level of safety.</a:t>
            </a:r>
          </a:p>
          <a:p>
            <a:pPr marL="0" indent="0" fontAlgn="base">
              <a:buNone/>
            </a:pP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Standards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can be achieved by following proper regulatory procedures. </a:t>
            </a: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endParaRPr lang="en-US" sz="2800" dirty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The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civil aviation authorities of state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always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audits of concern organizations to keep these standards up. </a:t>
            </a: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endParaRPr lang="en-US" sz="2800" dirty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FF0000"/>
                </a:solidFill>
                <a:latin typeface="Baghdad" charset="-78"/>
                <a:ea typeface="Baghdad" charset="-78"/>
                <a:cs typeface="Baghdad" charset="-78"/>
              </a:rPr>
              <a:t>ICAO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is the overall leader of all state government aviation authorities.</a:t>
            </a:r>
          </a:p>
        </p:txBody>
      </p:sp>
    </p:spTree>
    <p:extLst>
      <p:ext uri="{BB962C8B-B14F-4D97-AF65-F5344CB8AC3E}">
        <p14:creationId xmlns:p14="http://schemas.microsoft.com/office/powerpoint/2010/main" val="82391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The objectives of the ICAO is 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to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keep the aviation standard up and maintain 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  <a:hlinkClick r:id="rId2"/>
              </a:rPr>
              <a:t>aviation safety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. </a:t>
            </a: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endParaRPr lang="en-US" sz="2800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0" indent="0" fontAlgn="base">
              <a:buNone/>
            </a:pP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It 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>sets the international civil aviation Standards and Recommended Practices (SARPs) and policies to support efficient, safe, secure, and economically sustainable civil aviation sector worldwide</a:t>
            </a:r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.</a:t>
            </a:r>
            <a:r>
              <a:rPr lang="en-US" sz="2800" dirty="0">
                <a:latin typeface="Baghdad" charset="-78"/>
                <a:ea typeface="Baghdad" charset="-78"/>
                <a:cs typeface="Baghdad" charset="-78"/>
              </a:rPr>
              <a:t/>
            </a:r>
            <a:br>
              <a:rPr lang="en-US" sz="2800" dirty="0">
                <a:latin typeface="Baghdad" charset="-78"/>
                <a:ea typeface="Baghdad" charset="-78"/>
                <a:cs typeface="Baghdad" charset="-78"/>
              </a:rPr>
            </a:br>
            <a:endParaRPr lang="en-US" sz="2800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2" name="AutoShape 2" descr="nternational Civil Aviation Organization - Wikipedi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nternational Civil Aviation Organization - Wikipedia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nternational Civil Aviation Organization - Wikipedia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nternational Civil Aviation Organization - Wikipedia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nternational Civil Aviation Organization - Wikipedia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CAO-logo_Web-MS-Office - Airports of Thailand Public Company Limited (AOT"/>
          <p:cNvSpPr>
            <a:spLocks noChangeAspect="1" noChangeArrowheads="1"/>
          </p:cNvSpPr>
          <p:nvPr/>
        </p:nvSpPr>
        <p:spPr bwMode="auto">
          <a:xfrm>
            <a:off x="7620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nternational Civil Aviation Organization logo.svg"/>
          <p:cNvSpPr>
            <a:spLocks noChangeAspect="1" noChangeArrowheads="1"/>
          </p:cNvSpPr>
          <p:nvPr/>
        </p:nvSpPr>
        <p:spPr bwMode="auto">
          <a:xfrm>
            <a:off x="914400" y="91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CAO-logo_Web-MS-Office - U.S. Mission to the International Civil Av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7917"/>
            <a:ext cx="4953000" cy="17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5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List of Civil Aviation Authorities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International Civil Aviation Organization (ICAO)</a:t>
            </a:r>
          </a:p>
          <a:p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Federal Aviation Administration (FAA)</a:t>
            </a:r>
          </a:p>
          <a:p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European Aviation Safety Agency (EASA)</a:t>
            </a:r>
          </a:p>
          <a:p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Civil Aviation Safety Authority (CASA), Australia</a:t>
            </a:r>
          </a:p>
          <a:p>
            <a:r>
              <a:rPr lang="en-US" sz="2800" dirty="0" smtClean="0">
                <a:latin typeface="Baghdad" charset="-78"/>
                <a:ea typeface="Baghdad" charset="-78"/>
                <a:cs typeface="Baghdad" charset="-78"/>
              </a:rPr>
              <a:t>Transport Canada (TC)</a:t>
            </a:r>
            <a:endParaRPr lang="en-US" sz="2800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4" name="AutoShape 2" descr="CAO-logo_Web-MS-Office - Airports of Thailand Public Company Limited (AOT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งค์การบริหารการบินแห่งชาติ - วิกิพีเดีย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cdn.saffire.com/images.ashx?t=ig&amp;rid=TTIA&amp;i=faa-logo(1).png&amp;h=330&amp;w=330&amp;cropbox=1&amp;cropboxhpos=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K Nation Mobile Blo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s://wpo-altertechnology.com/wp-content/uploads/2017/11/EASA-LOGO-800x2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2679315" cy="9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ustralia?s Civil Aviation Safety Authority (CASA) has made it n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295525" cy="14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ransport Canada - ICHCA International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ransport-canada-logo – National Airlines Council of Canada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" name="Picture 20" descr="https://2keys.ca/images/cus-trans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5722596"/>
            <a:ext cx="6276975" cy="9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8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635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List of Civil Aviation Authorities </a:t>
            </a:r>
            <a:r>
              <a:rPr lang="en-US" b="1" smtClean="0">
                <a:solidFill>
                  <a:schemeClr val="bg1"/>
                </a:solidFill>
              </a:rPr>
              <a:t>(cont.)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13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Civil Aviation Administration of China (CAAC)</a:t>
            </a:r>
          </a:p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Civil Aviation Authority of Singapore (CAAS)</a:t>
            </a:r>
          </a:p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Civil Aviation Authority of Thailand (CAAT)</a:t>
            </a:r>
            <a:r>
              <a:rPr lang="th-TH" sz="2800" dirty="0">
                <a:latin typeface="Arial Rounded MT Bold" charset="0"/>
                <a:ea typeface="Arial Rounded MT Bold" charset="0"/>
                <a:cs typeface="Arial Rounded MT Bold" charset="0"/>
              </a:rPr>
              <a:t> สน</a:t>
            </a:r>
            <a:r>
              <a:rPr lang="th-TH" sz="2800" dirty="0" err="1">
                <a:latin typeface="Arial Rounded MT Bold" charset="0"/>
                <a:ea typeface="Arial Rounded MT Bold" charset="0"/>
                <a:cs typeface="Arial Rounded MT Bold" charset="0"/>
              </a:rPr>
              <a:t>ง</a:t>
            </a:r>
            <a:r>
              <a:rPr lang="th-TH" sz="2800" dirty="0">
                <a:latin typeface="Arial Rounded MT Bold" charset="0"/>
                <a:ea typeface="Arial Rounded MT Bold" charset="0"/>
                <a:cs typeface="Arial Rounded MT Bold" charset="0"/>
              </a:rPr>
              <a:t>. การบินพลเรือนแห่งประเทศไทย </a:t>
            </a:r>
            <a:endParaRPr lang="en-US" sz="28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098" name="Picture 2" descr="he Civil Aviation Authority of Thailand (CAAT) | สำนักงาน การบินพลเรือนแห่งประเทศไท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028043"/>
            <a:ext cx="5048250" cy="19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AC - Civil Aviation Administration of Chin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static.wixstatic.com/media/c36c63_cf2adf4ef5bf4bc89c20759194080f8f~mv2.png/v1/fill/w_420,h_200,al_c,q_85,usm_0.66_1.00_0.01,enc_auto/c36c63_cf2adf4ef5bf4bc89c20759194080f8f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87963"/>
            <a:ext cx="3162300" cy="15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vil Aviation Authority of Singapore (CAAS) Logo Vector - (.SVG + 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vil Aviation Authority of Singapore (CAAS) Logo Vector - (.SVG + .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ree Download Civil Aviation Authority of Singapore (CAAS) Logo Vector 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ownload Civil Aviation Authority of Singapore (CAAS) Logo Vector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IRWORTHINESS NOT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03" y="5287963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Acronyms 1</a:t>
            </a:r>
            <a:endParaRPr lang="th-TH" sz="36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AOC	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Air operator certificate </a:t>
            </a:r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AOG 	 Aircraft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on ground </a:t>
            </a:r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ATC 	 Air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traffic control </a:t>
            </a:r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ATM 	 Air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traffic management </a:t>
            </a:r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CAA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	 Civil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aviation </a:t>
            </a:r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CEO 	 Chief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executive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officer</a:t>
            </a:r>
            <a:endParaRPr lang="th-TH" sz="28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ERP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	Emergency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response plan </a:t>
            </a:r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H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		Hazard </a:t>
            </a:r>
          </a:p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HF 	Human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factors </a:t>
            </a:r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IATA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	International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Air Transport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			Association</a:t>
            </a:r>
          </a:p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ICAO 	International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Civil Aviation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			Organization</a:t>
            </a:r>
          </a:p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MEL 	Minimum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equipment list </a:t>
            </a:r>
            <a:endParaRPr lang="en-US" sz="28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N/A </a:t>
            </a:r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	Not </a:t>
            </a:r>
            <a:r>
              <a:rPr lang="en-US" sz="2800" dirty="0">
                <a:latin typeface="Arial Rounded MT Bold" charset="0"/>
                <a:ea typeface="Arial Rounded MT Bold" charset="0"/>
                <a:cs typeface="Arial Rounded MT Bold" charset="0"/>
              </a:rPr>
              <a:t>applicable </a:t>
            </a:r>
            <a:endParaRPr lang="th-TH" sz="28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Acronyms 2</a:t>
            </a:r>
            <a:endParaRPr lang="th-TH" sz="36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639</Words>
  <Application>Microsoft Macintosh PowerPoint</Application>
  <PresentationFormat>On-screen Show (4:3)</PresentationFormat>
  <Paragraphs>113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Angsana New</vt:lpstr>
      <vt:lpstr>Arial Rounded MT Bold</vt:lpstr>
      <vt:lpstr>Baghdad</vt:lpstr>
      <vt:lpstr>Calibri</vt:lpstr>
      <vt:lpstr>Arial</vt:lpstr>
      <vt:lpstr>Office Theme</vt:lpstr>
      <vt:lpstr>Airline Safety Management</vt:lpstr>
      <vt:lpstr>Outlines</vt:lpstr>
      <vt:lpstr>Why Aviation Safety is so important ?</vt:lpstr>
      <vt:lpstr>PowerPoint Presentation</vt:lpstr>
      <vt:lpstr>PowerPoint Presentation</vt:lpstr>
      <vt:lpstr>List of Civil Aviation Authorities</vt:lpstr>
      <vt:lpstr>List of Civil Aviation Authorities (cont.)</vt:lpstr>
      <vt:lpstr>Acronyms 1</vt:lpstr>
      <vt:lpstr>Acronyms 2</vt:lpstr>
      <vt:lpstr>Acronyms 3</vt:lpstr>
      <vt:lpstr>Acronyms 4</vt:lpstr>
      <vt:lpstr>DEFINITIONS 1 </vt:lpstr>
      <vt:lpstr>DEFINITIONS 2 </vt:lpstr>
      <vt:lpstr>What is Safety?</vt:lpstr>
      <vt:lpstr>Safety is?</vt:lpstr>
      <vt:lpstr>Safety is?</vt:lpstr>
      <vt:lpstr>Concept of safety    (ICAO)</vt:lpstr>
      <vt:lpstr>PowerPoint Presentation</vt:lpstr>
      <vt:lpstr> THE EVOLUTION OF SAFETY </vt:lpstr>
      <vt:lpstr> THE EVOLUTION OF SAFETY </vt:lpstr>
      <vt:lpstr> THE EVOLUTION OF SAFETY 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69</cp:revision>
  <dcterms:created xsi:type="dcterms:W3CDTF">2018-08-16T08:20:24Z</dcterms:created>
  <dcterms:modified xsi:type="dcterms:W3CDTF">2022-08-14T13:27:22Z</dcterms:modified>
</cp:coreProperties>
</file>