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8" r:id="rId4"/>
    <p:sldId id="269" r:id="rId5"/>
    <p:sldId id="284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76" r:id="rId14"/>
    <p:sldId id="278" r:id="rId15"/>
    <p:sldId id="279" r:id="rId16"/>
    <p:sldId id="280" r:id="rId17"/>
    <p:sldId id="281" r:id="rId18"/>
    <p:sldId id="282" r:id="rId19"/>
    <p:sldId id="283" r:id="rId20"/>
    <p:sldId id="267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C9EBEFE-F70F-4FC1-86D2-25708386A960}" type="datetimeFigureOut">
              <a:rPr lang="th-TH" smtClean="0"/>
              <a:pPr/>
              <a:t>24/08/60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B13F614-E99D-4A7F-AAAD-4CED6C9785B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BEFE-F70F-4FC1-86D2-25708386A960}" type="datetimeFigureOut">
              <a:rPr lang="th-TH" smtClean="0"/>
              <a:pPr/>
              <a:t>24/08/60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614-E99D-4A7F-AAAD-4CED6C9785B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BEFE-F70F-4FC1-86D2-25708386A960}" type="datetimeFigureOut">
              <a:rPr lang="th-TH" smtClean="0"/>
              <a:pPr/>
              <a:t>24/08/60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614-E99D-4A7F-AAAD-4CED6C9785B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BEFE-F70F-4FC1-86D2-25708386A960}" type="datetimeFigureOut">
              <a:rPr lang="th-TH" smtClean="0"/>
              <a:pPr/>
              <a:t>24/08/60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614-E99D-4A7F-AAAD-4CED6C9785B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C9EBEFE-F70F-4FC1-86D2-25708386A960}" type="datetimeFigureOut">
              <a:rPr lang="th-TH" smtClean="0"/>
              <a:pPr/>
              <a:t>24/08/60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B13F614-E99D-4A7F-AAAD-4CED6C9785B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BEFE-F70F-4FC1-86D2-25708386A960}" type="datetimeFigureOut">
              <a:rPr lang="th-TH" smtClean="0"/>
              <a:pPr/>
              <a:t>24/08/60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614-E99D-4A7F-AAAD-4CED6C9785B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BEFE-F70F-4FC1-86D2-25708386A960}" type="datetimeFigureOut">
              <a:rPr lang="th-TH" smtClean="0"/>
              <a:pPr/>
              <a:t>24/08/60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614-E99D-4A7F-AAAD-4CED6C9785B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BEFE-F70F-4FC1-86D2-25708386A960}" type="datetimeFigureOut">
              <a:rPr lang="th-TH" smtClean="0"/>
              <a:pPr/>
              <a:t>24/08/60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614-E99D-4A7F-AAAD-4CED6C9785B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BEFE-F70F-4FC1-86D2-25708386A960}" type="datetimeFigureOut">
              <a:rPr lang="th-TH" smtClean="0"/>
              <a:pPr/>
              <a:t>24/08/60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614-E99D-4A7F-AAAD-4CED6C9785B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BEFE-F70F-4FC1-86D2-25708386A960}" type="datetimeFigureOut">
              <a:rPr lang="th-TH" smtClean="0"/>
              <a:pPr/>
              <a:t>24/08/60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614-E99D-4A7F-AAAD-4CED6C9785B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BEFE-F70F-4FC1-86D2-25708386A960}" type="datetimeFigureOut">
              <a:rPr lang="th-TH" smtClean="0"/>
              <a:pPr/>
              <a:t>24/08/60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3F614-E99D-4A7F-AAAD-4CED6C9785B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9EBEFE-F70F-4FC1-86D2-25708386A960}" type="datetimeFigureOut">
              <a:rPr lang="th-TH" smtClean="0"/>
              <a:pPr/>
              <a:t>24/08/60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13F614-E99D-4A7F-AAAD-4CED6C9785B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3789040"/>
            <a:ext cx="6858000" cy="990600"/>
          </a:xfrm>
        </p:spPr>
        <p:txBody>
          <a:bodyPr/>
          <a:lstStyle/>
          <a:p>
            <a:r>
              <a:rPr lang="en-US" dirty="0" smtClean="0"/>
              <a:t>Airport Management: Unit 3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085184"/>
            <a:ext cx="6858000" cy="1112862"/>
          </a:xfrm>
        </p:spPr>
        <p:txBody>
          <a:bodyPr>
            <a:noAutofit/>
          </a:bodyPr>
          <a:lstStyle/>
          <a:p>
            <a:r>
              <a:rPr lang="en-US" sz="2400" dirty="0" smtClean="0"/>
              <a:t>Facilities in airside area </a:t>
            </a:r>
            <a:endParaRPr lang="th-TH" sz="24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76672"/>
            <a:ext cx="3600400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b="1" dirty="0" smtClean="0"/>
              <a:t>Navigational aids (</a:t>
            </a:r>
            <a:r>
              <a:rPr lang="en-US" sz="3600" b="1" dirty="0" smtClean="0"/>
              <a:t>NAVAIDS)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helps the aircraft to fly between locations and approach for landing </a:t>
            </a:r>
            <a:r>
              <a:rPr lang="en-US" dirty="0" smtClean="0"/>
              <a:t>especially </a:t>
            </a:r>
            <a:r>
              <a:rPr lang="en-US" dirty="0" smtClean="0"/>
              <a:t>in poor weather </a:t>
            </a:r>
            <a:r>
              <a:rPr lang="en-US" dirty="0" smtClean="0"/>
              <a:t>conditions</a:t>
            </a:r>
          </a:p>
          <a:p>
            <a:r>
              <a:rPr lang="en-US" b="1" dirty="0" smtClean="0"/>
              <a:t>Very-high- frequency </a:t>
            </a:r>
            <a:r>
              <a:rPr lang="en-US" b="1" dirty="0" err="1" smtClean="0"/>
              <a:t>omnidirectional</a:t>
            </a:r>
            <a:r>
              <a:rPr lang="en-US" b="1" dirty="0" smtClean="0"/>
              <a:t> range radio beacons</a:t>
            </a:r>
            <a:r>
              <a:rPr lang="en-US" dirty="0" smtClean="0"/>
              <a:t> (</a:t>
            </a:r>
            <a:r>
              <a:rPr lang="en-US" dirty="0" smtClean="0"/>
              <a:t>VOR)</a:t>
            </a:r>
          </a:p>
          <a:p>
            <a:r>
              <a:rPr lang="en-US" b="1" dirty="0" smtClean="0"/>
              <a:t>Instrument Landing Systems</a:t>
            </a:r>
            <a:r>
              <a:rPr lang="en-US" dirty="0" smtClean="0"/>
              <a:t> (ILS) </a:t>
            </a:r>
            <a:endParaRPr lang="en-US" dirty="0" smtClean="0"/>
          </a:p>
          <a:p>
            <a:r>
              <a:rPr lang="en-US" b="1" dirty="0" smtClean="0"/>
              <a:t>Air traffic control and surveillance facilities located on the </a:t>
            </a:r>
            <a:r>
              <a:rPr lang="en-US" b="1" dirty="0" smtClean="0"/>
              <a:t>airfield</a:t>
            </a:r>
          </a:p>
          <a:p>
            <a:r>
              <a:rPr lang="en-US" b="1" dirty="0" smtClean="0"/>
              <a:t>Airport surveillance radars (</a:t>
            </a:r>
            <a:r>
              <a:rPr lang="en-US" dirty="0" smtClean="0"/>
              <a:t>ASR</a:t>
            </a:r>
            <a:r>
              <a:rPr lang="en-US" b="1" dirty="0" smtClean="0"/>
              <a:t>)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Air Traffic Control 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dirty="0" smtClean="0"/>
              <a:t>ATC</a:t>
            </a:r>
            <a:r>
              <a:rPr lang="en-US" dirty="0" smtClean="0"/>
              <a:t> : a service </a:t>
            </a:r>
            <a:r>
              <a:rPr lang="en-US" dirty="0" smtClean="0"/>
              <a:t>provided by ground-based controllers </a:t>
            </a:r>
            <a:endParaRPr lang="en-US" dirty="0" smtClean="0"/>
          </a:p>
          <a:p>
            <a:pPr lvl="1"/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Direct aircraft on the ground</a:t>
            </a:r>
          </a:p>
          <a:p>
            <a:pPr lvl="1"/>
            <a:r>
              <a:rPr lang="en-US" dirty="0" smtClean="0"/>
              <a:t>Advise in non-controlled airspace</a:t>
            </a:r>
          </a:p>
          <a:p>
            <a:r>
              <a:rPr lang="en-US" sz="4000" b="1" dirty="0" smtClean="0"/>
              <a:t>Main</a:t>
            </a:r>
            <a:r>
              <a:rPr lang="en-US" dirty="0" smtClean="0"/>
              <a:t> objectives are:</a:t>
            </a:r>
          </a:p>
          <a:p>
            <a:pPr lvl="1"/>
            <a:r>
              <a:rPr lang="en-US" dirty="0" smtClean="0"/>
              <a:t>prevent </a:t>
            </a:r>
            <a:r>
              <a:rPr lang="en-US" dirty="0" smtClean="0"/>
              <a:t>collisions</a:t>
            </a:r>
          </a:p>
          <a:p>
            <a:pPr lvl="1"/>
            <a:r>
              <a:rPr lang="en-US" dirty="0" smtClean="0"/>
              <a:t>organize and expedite the flow of </a:t>
            </a:r>
            <a:r>
              <a:rPr lang="en-US" dirty="0" smtClean="0"/>
              <a:t>traffic</a:t>
            </a:r>
          </a:p>
          <a:p>
            <a:pPr lvl="1"/>
            <a:r>
              <a:rPr lang="en-US" dirty="0" smtClean="0"/>
              <a:t>provide information </a:t>
            </a:r>
            <a:endParaRPr lang="en-US" dirty="0" smtClean="0"/>
          </a:p>
          <a:p>
            <a:pPr lvl="1"/>
            <a:r>
              <a:rPr lang="en-US" dirty="0" smtClean="0"/>
              <a:t>Others support for the pilots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Air Traffic Control 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 smtClean="0"/>
              <a:t>airports have </a:t>
            </a:r>
            <a:r>
              <a:rPr lang="en-US" dirty="0" smtClean="0"/>
              <a:t>radar </a:t>
            </a:r>
            <a:r>
              <a:rPr lang="en-US" dirty="0" smtClean="0"/>
              <a:t>control </a:t>
            </a:r>
            <a:r>
              <a:rPr lang="en-US" dirty="0" smtClean="0"/>
              <a:t>facility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“</a:t>
            </a:r>
            <a:r>
              <a:rPr lang="en-US" sz="4400" b="1" dirty="0" smtClean="0">
                <a:solidFill>
                  <a:srgbClr val="FF0000"/>
                </a:solidFill>
              </a:rPr>
              <a:t>Terminal </a:t>
            </a:r>
            <a:r>
              <a:rPr lang="en-US" sz="4400" b="1" dirty="0" smtClean="0">
                <a:solidFill>
                  <a:srgbClr val="FF0000"/>
                </a:solidFill>
              </a:rPr>
              <a:t>Control</a:t>
            </a:r>
            <a:r>
              <a:rPr lang="en-US" b="1" dirty="0" smtClean="0"/>
              <a:t>”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 </a:t>
            </a:r>
            <a:r>
              <a:rPr lang="en-US" dirty="0" smtClean="0"/>
              <a:t>provide all air traffic control within the </a:t>
            </a:r>
            <a:r>
              <a:rPr lang="en-US" dirty="0" smtClean="0"/>
              <a:t>airspace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handling the traffic flow </a:t>
            </a:r>
            <a:r>
              <a:rPr lang="en-US" dirty="0" smtClean="0"/>
              <a:t>(departure &amp; arrival, </a:t>
            </a:r>
            <a:r>
              <a:rPr lang="en-US" dirty="0" err="1" smtClean="0"/>
              <a:t>overflight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Air Traffic Control </a:t>
            </a:r>
            <a:r>
              <a:rPr lang="en-US" b="1" dirty="0" smtClean="0"/>
              <a:t>Management: </a:t>
            </a:r>
            <a:r>
              <a:rPr lang="en-US" sz="6000" b="1" dirty="0" smtClean="0">
                <a:solidFill>
                  <a:srgbClr val="00B0F0"/>
                </a:solidFill>
              </a:rPr>
              <a:t>BKK</a:t>
            </a:r>
            <a:endParaRPr lang="th-TH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areas of responsibilities</a:t>
            </a:r>
          </a:p>
          <a:p>
            <a:r>
              <a:rPr lang="en-US" dirty="0" smtClean="0"/>
              <a:t>Ground control </a:t>
            </a:r>
          </a:p>
          <a:p>
            <a:pPr lvl="1"/>
            <a:r>
              <a:rPr lang="en-US" dirty="0" smtClean="0"/>
              <a:t>airport movement areas, </a:t>
            </a:r>
            <a:r>
              <a:rPr lang="en-US" dirty="0" smtClean="0"/>
              <a:t> Ex. taxiways</a:t>
            </a:r>
            <a:r>
              <a:rPr lang="en-US" dirty="0" smtClean="0"/>
              <a:t>, runways, holding areas, and some intersections</a:t>
            </a:r>
            <a:endParaRPr lang="en-US" dirty="0" smtClean="0"/>
          </a:p>
          <a:p>
            <a:r>
              <a:rPr lang="en-US" dirty="0" smtClean="0"/>
              <a:t>Local control/ Air control/ Tower control</a:t>
            </a:r>
          </a:p>
          <a:p>
            <a:pPr lvl="1"/>
            <a:r>
              <a:rPr lang="en-US" dirty="0" smtClean="0"/>
              <a:t>active </a:t>
            </a:r>
            <a:r>
              <a:rPr lang="en-US" dirty="0" smtClean="0"/>
              <a:t>runway</a:t>
            </a:r>
          </a:p>
          <a:p>
            <a:pPr lvl="1"/>
            <a:r>
              <a:rPr lang="en-US" dirty="0" smtClean="0"/>
              <a:t>focus on clearing the aircraft for takeoff and landing </a:t>
            </a:r>
            <a:endParaRPr lang="en-US" dirty="0" smtClean="0"/>
          </a:p>
          <a:p>
            <a:r>
              <a:rPr lang="en-US" dirty="0" smtClean="0"/>
              <a:t>Flight data/ Clearance delivery</a:t>
            </a:r>
          </a:p>
          <a:p>
            <a:pPr lvl="1"/>
            <a:r>
              <a:rPr lang="en-US" dirty="0" smtClean="0"/>
              <a:t>ensuring both pilots and controllers have </a:t>
            </a:r>
            <a:r>
              <a:rPr lang="en-US" dirty="0" smtClean="0"/>
              <a:t>accurate information</a:t>
            </a:r>
          </a:p>
          <a:p>
            <a:pPr lvl="1"/>
            <a:r>
              <a:rPr lang="en-US" dirty="0" smtClean="0"/>
              <a:t>clearance to airplane before taxiing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Weather reporting facilities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 up-to-date meteorological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2 most common systems </a:t>
            </a:r>
            <a:endParaRPr lang="en-US" dirty="0" smtClean="0"/>
          </a:p>
          <a:p>
            <a:pPr lvl="1"/>
            <a:r>
              <a:rPr lang="en-US" dirty="0" smtClean="0"/>
              <a:t>Automated Weather Observing System (AWOS)</a:t>
            </a:r>
            <a:endParaRPr lang="en-US" dirty="0" smtClean="0"/>
          </a:p>
          <a:p>
            <a:pPr lvl="1"/>
            <a:r>
              <a:rPr lang="en-US" dirty="0" smtClean="0"/>
              <a:t>Automated Surface Observing Systems (ASOS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3 common Wind indicators </a:t>
            </a:r>
            <a:endParaRPr lang="th-TH" dirty="0"/>
          </a:p>
        </p:txBody>
      </p:sp>
      <p:pic>
        <p:nvPicPr>
          <p:cNvPr id="1026" name="Picture 2" descr="PPL3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717032"/>
            <a:ext cx="47625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Airfield Signage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 </a:t>
            </a:r>
            <a:r>
              <a:rPr lang="en-US" dirty="0" smtClean="0"/>
              <a:t>mains types of signs on </a:t>
            </a:r>
            <a:r>
              <a:rPr lang="en-US" dirty="0" smtClean="0"/>
              <a:t>airfields</a:t>
            </a:r>
          </a:p>
          <a:p>
            <a:r>
              <a:rPr lang="en-US" b="1" dirty="0" smtClean="0"/>
              <a:t>Mandatory signs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b="1" dirty="0" smtClean="0"/>
              <a:t>Location signs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b="1" dirty="0" smtClean="0"/>
              <a:t>Direction signs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b="1" dirty="0" smtClean="0"/>
              <a:t>Destination signs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b="1" dirty="0" smtClean="0"/>
              <a:t>Information signs </a:t>
            </a:r>
            <a:endParaRPr lang="en-US" b="1" dirty="0" smtClean="0"/>
          </a:p>
          <a:p>
            <a:r>
              <a:rPr lang="en-US" b="1" dirty="0" smtClean="0"/>
              <a:t>Runway distance remaining sings 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Airfield Signage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 </a:t>
            </a:r>
            <a:r>
              <a:rPr lang="en-US" dirty="0" smtClean="0"/>
              <a:t>mains types of signs on </a:t>
            </a:r>
            <a:r>
              <a:rPr lang="en-US" dirty="0" smtClean="0"/>
              <a:t>airfields</a:t>
            </a:r>
          </a:p>
          <a:p>
            <a:r>
              <a:rPr lang="en-US" b="1" dirty="0" smtClean="0"/>
              <a:t>Mandatory signs</a:t>
            </a: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2050" name="Picture 2" descr="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789040"/>
            <a:ext cx="184446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download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05064"/>
            <a:ext cx="309634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Airfield Signage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 </a:t>
            </a:r>
            <a:r>
              <a:rPr lang="en-US" dirty="0" smtClean="0"/>
              <a:t>mains types of signs on </a:t>
            </a:r>
            <a:r>
              <a:rPr lang="en-US" dirty="0" smtClean="0"/>
              <a:t>airfields</a:t>
            </a:r>
          </a:p>
          <a:p>
            <a:r>
              <a:rPr lang="en-US" b="1" dirty="0" smtClean="0"/>
              <a:t>Location </a:t>
            </a:r>
            <a:r>
              <a:rPr lang="en-US" b="1" dirty="0" smtClean="0"/>
              <a:t>signs</a:t>
            </a: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3074" name="Picture 2" descr="location 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068960"/>
            <a:ext cx="223224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Airfield Signage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 </a:t>
            </a:r>
            <a:r>
              <a:rPr lang="en-US" dirty="0" smtClean="0"/>
              <a:t>mains types of signs on </a:t>
            </a:r>
            <a:r>
              <a:rPr lang="en-US" dirty="0" smtClean="0"/>
              <a:t>airfields</a:t>
            </a:r>
          </a:p>
          <a:p>
            <a:r>
              <a:rPr lang="en-US" b="1" dirty="0" smtClean="0"/>
              <a:t>Direction </a:t>
            </a:r>
            <a:r>
              <a:rPr lang="en-US" b="1" dirty="0" smtClean="0"/>
              <a:t>signs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b="1" dirty="0" smtClean="0"/>
              <a:t>Destination signs</a:t>
            </a: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4098" name="Picture 2" descr="direction 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645024"/>
            <a:ext cx="34563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destination sig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933056"/>
            <a:ext cx="424847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Airfield Signage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 </a:t>
            </a:r>
            <a:r>
              <a:rPr lang="en-US" dirty="0" smtClean="0"/>
              <a:t>mains types of signs on </a:t>
            </a:r>
            <a:r>
              <a:rPr lang="en-US" dirty="0" smtClean="0"/>
              <a:t>airfields</a:t>
            </a:r>
          </a:p>
          <a:p>
            <a:r>
              <a:rPr lang="en-US" b="1" dirty="0" smtClean="0"/>
              <a:t>Runway </a:t>
            </a:r>
            <a:r>
              <a:rPr lang="en-US" b="1" dirty="0" smtClean="0"/>
              <a:t>distance remaining sings </a:t>
            </a:r>
            <a:endParaRPr lang="th-TH" dirty="0"/>
          </a:p>
        </p:txBody>
      </p:sp>
      <p:pic>
        <p:nvPicPr>
          <p:cNvPr id="5122" name="Picture 2" descr="download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645024"/>
            <a:ext cx="295232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Runway</a:t>
            </a:r>
          </a:p>
          <a:p>
            <a:r>
              <a:rPr lang="en-US" dirty="0" smtClean="0"/>
              <a:t>Taxiway</a:t>
            </a:r>
          </a:p>
          <a:p>
            <a:r>
              <a:rPr lang="en-US" dirty="0" smtClean="0"/>
              <a:t>Navigational aids</a:t>
            </a:r>
          </a:p>
          <a:p>
            <a:r>
              <a:rPr lang="en-US" dirty="0" smtClean="0"/>
              <a:t>Airfields Signage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Q &amp; A </a:t>
            </a:r>
            <a:endParaRPr lang="th-TH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Runway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Rectangular area on land or water for aircraft landing &amp; takeoff</a:t>
            </a:r>
          </a:p>
          <a:p>
            <a:pPr lvl="1"/>
            <a:r>
              <a:rPr lang="en-US" dirty="0" smtClean="0"/>
              <a:t>Single runway</a:t>
            </a:r>
          </a:p>
          <a:p>
            <a:pPr lvl="1"/>
            <a:r>
              <a:rPr lang="en-US" dirty="0" smtClean="0"/>
              <a:t>Primary runway</a:t>
            </a:r>
          </a:p>
          <a:p>
            <a:pPr lvl="1"/>
            <a:r>
              <a:rPr lang="en-US" dirty="0" smtClean="0"/>
              <a:t>Crosswind runway</a:t>
            </a:r>
          </a:p>
          <a:p>
            <a:endParaRPr lang="en-US" dirty="0" smtClean="0"/>
          </a:p>
          <a:p>
            <a:r>
              <a:rPr lang="en-US" dirty="0" smtClean="0"/>
              <a:t>Runway configurations</a:t>
            </a:r>
          </a:p>
          <a:p>
            <a:pPr lvl="1"/>
            <a:r>
              <a:rPr lang="en-US" dirty="0" smtClean="0"/>
              <a:t>Parallel Runways </a:t>
            </a:r>
          </a:p>
          <a:p>
            <a:pPr lvl="1"/>
            <a:r>
              <a:rPr lang="en-US" dirty="0" smtClean="0"/>
              <a:t>Open-V Runways </a:t>
            </a:r>
          </a:p>
          <a:p>
            <a:pPr lvl="1"/>
            <a:r>
              <a:rPr lang="en-US" dirty="0" smtClean="0"/>
              <a:t>Intersecting Runways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90600"/>
          </a:xfrm>
        </p:spPr>
        <p:txBody>
          <a:bodyPr/>
          <a:lstStyle/>
          <a:p>
            <a:r>
              <a:rPr lang="en-US" b="1" dirty="0" smtClean="0"/>
              <a:t>Runway marking and types of runway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7200" b="1" dirty="0" smtClean="0"/>
              <a:t>3</a:t>
            </a:r>
            <a:r>
              <a:rPr lang="en-US" dirty="0" smtClean="0"/>
              <a:t> </a:t>
            </a:r>
            <a:r>
              <a:rPr lang="en-US" b="1" dirty="0" smtClean="0"/>
              <a:t>Types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1. Basic or visual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2. </a:t>
            </a:r>
            <a:r>
              <a:rPr lang="en-US" b="1" dirty="0" err="1" smtClean="0">
                <a:solidFill>
                  <a:srgbClr val="0070C0"/>
                </a:solidFill>
              </a:rPr>
              <a:t>nonprecision</a:t>
            </a:r>
            <a:r>
              <a:rPr lang="en-US" b="1" dirty="0" smtClean="0">
                <a:solidFill>
                  <a:srgbClr val="0070C0"/>
                </a:solidFill>
              </a:rPr>
              <a:t> instrument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3. precision instrument</a:t>
            </a:r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90600"/>
          </a:xfrm>
        </p:spPr>
        <p:txBody>
          <a:bodyPr/>
          <a:lstStyle/>
          <a:p>
            <a:r>
              <a:rPr lang="en-US" b="1" dirty="0" smtClean="0"/>
              <a:t>Runway marking and types of runway </a:t>
            </a:r>
            <a:endParaRPr lang="th-TH" dirty="0"/>
          </a:p>
        </p:txBody>
      </p:sp>
      <p:pic>
        <p:nvPicPr>
          <p:cNvPr id="6146" name="Picture 2" descr="runway 3 typ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734481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Runway marking and types of </a:t>
            </a:r>
            <a:r>
              <a:rPr lang="en-US" b="1" dirty="0" err="1" smtClean="0"/>
              <a:t>runw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Runway Markings </a:t>
            </a:r>
          </a:p>
          <a:p>
            <a:pPr lvl="1"/>
            <a:r>
              <a:rPr lang="en-US" dirty="0" smtClean="0"/>
              <a:t>Runway designators (Name of runway)</a:t>
            </a:r>
          </a:p>
          <a:p>
            <a:pPr lvl="1"/>
            <a:r>
              <a:rPr lang="en-US" dirty="0" smtClean="0"/>
              <a:t>Runway centerlines</a:t>
            </a:r>
          </a:p>
          <a:p>
            <a:pPr lvl="1"/>
            <a:r>
              <a:rPr lang="en-US" dirty="0" smtClean="0"/>
              <a:t>Runway aiming points</a:t>
            </a:r>
          </a:p>
          <a:p>
            <a:pPr lvl="1"/>
            <a:r>
              <a:rPr lang="en-US" dirty="0" smtClean="0"/>
              <a:t>Threshold</a:t>
            </a:r>
          </a:p>
          <a:p>
            <a:pPr lvl="1"/>
            <a:r>
              <a:rPr lang="en-US" dirty="0" smtClean="0"/>
              <a:t>Touchdown zone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Runway marking and types of </a:t>
            </a:r>
            <a:r>
              <a:rPr lang="en-US" b="1" dirty="0" err="1" smtClean="0"/>
              <a:t>runw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Runway Lighting </a:t>
            </a:r>
          </a:p>
          <a:p>
            <a:pPr lvl="1"/>
            <a:r>
              <a:rPr lang="en-US" b="1" dirty="0" smtClean="0"/>
              <a:t>Visual approach slope indicators (VASI)</a:t>
            </a:r>
          </a:p>
          <a:p>
            <a:pPr lvl="1"/>
            <a:r>
              <a:rPr lang="en-US" b="1" dirty="0" smtClean="0"/>
              <a:t>Precision approach path indicator (PAPI)</a:t>
            </a:r>
          </a:p>
          <a:p>
            <a:pPr lvl="1"/>
            <a:r>
              <a:rPr lang="en-US" b="1" dirty="0" smtClean="0"/>
              <a:t>Tricolor visual approach slope indicators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Approach lighting</a:t>
            </a:r>
            <a:endParaRPr lang="en-US" dirty="0" smtClean="0"/>
          </a:p>
          <a:p>
            <a:r>
              <a:rPr lang="en-US" b="1" dirty="0" smtClean="0"/>
              <a:t>Runway end identifier light (REILs)</a:t>
            </a:r>
          </a:p>
          <a:p>
            <a:r>
              <a:rPr lang="en-US" b="1" dirty="0" smtClean="0"/>
              <a:t>In-runway lighting systems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Runway centerline light </a:t>
            </a:r>
          </a:p>
          <a:p>
            <a:pPr lvl="1"/>
            <a:r>
              <a:rPr lang="en-US" i="1" dirty="0" smtClean="0"/>
              <a:t> Touchdown zone lights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Taxiways leads off lights</a:t>
            </a:r>
            <a:endParaRPr lang="th-TH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3140968"/>
            <a:ext cx="828092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Taxiway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path </a:t>
            </a:r>
            <a:r>
              <a:rPr lang="en-US" dirty="0" smtClean="0"/>
              <a:t>for </a:t>
            </a: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taxiing</a:t>
            </a:r>
            <a:r>
              <a:rPr lang="en-US" dirty="0" smtClean="0"/>
              <a:t> of aircraft and </a:t>
            </a:r>
            <a:r>
              <a:rPr lang="en-US" dirty="0" smtClean="0"/>
              <a:t>to </a:t>
            </a:r>
            <a:r>
              <a:rPr lang="en-US" dirty="0" smtClean="0"/>
              <a:t>provide a </a:t>
            </a:r>
            <a:r>
              <a:rPr lang="en-US" b="1" dirty="0" smtClean="0">
                <a:solidFill>
                  <a:srgbClr val="FF0000"/>
                </a:solidFill>
              </a:rPr>
              <a:t>link</a:t>
            </a:r>
            <a:r>
              <a:rPr lang="en-US" dirty="0" smtClean="0"/>
              <a:t> between </a:t>
            </a:r>
            <a:r>
              <a:rPr lang="en-US" dirty="0" smtClean="0"/>
              <a:t>part </a:t>
            </a:r>
            <a:r>
              <a:rPr lang="en-US" dirty="0" smtClean="0"/>
              <a:t>of the aerodrome to other </a:t>
            </a:r>
            <a:r>
              <a:rPr lang="en-US" b="1" dirty="0" smtClean="0">
                <a:solidFill>
                  <a:srgbClr val="FF0000"/>
                </a:solidFill>
              </a:rPr>
              <a:t>areas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u="sng" dirty="0" smtClean="0"/>
              <a:t>Taxiway planning </a:t>
            </a:r>
          </a:p>
          <a:p>
            <a:r>
              <a:rPr lang="en-US" dirty="0" smtClean="0"/>
              <a:t>Separate landed aircraft &amp; taxiing for takeoff</a:t>
            </a:r>
          </a:p>
          <a:p>
            <a:r>
              <a:rPr lang="en-US" dirty="0" smtClean="0"/>
              <a:t>Short taxi routes</a:t>
            </a:r>
          </a:p>
          <a:p>
            <a:r>
              <a:rPr lang="en-US" dirty="0" smtClean="0"/>
              <a:t>Various connecting point with runways</a:t>
            </a:r>
          </a:p>
          <a:p>
            <a:r>
              <a:rPr lang="en-US" dirty="0" smtClean="0"/>
              <a:t>High-speed exit taxiways </a:t>
            </a:r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Taxiway markings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Edge markings</a:t>
            </a:r>
          </a:p>
          <a:p>
            <a:r>
              <a:rPr lang="en-US" dirty="0" smtClean="0"/>
              <a:t>Centerline markings</a:t>
            </a:r>
          </a:p>
          <a:p>
            <a:r>
              <a:rPr lang="en-US" dirty="0" smtClean="0"/>
              <a:t>Runway holding position markings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Edge lights</a:t>
            </a:r>
          </a:p>
          <a:p>
            <a:r>
              <a:rPr lang="en-US" dirty="0" smtClean="0"/>
              <a:t>Centerline lights</a:t>
            </a:r>
          </a:p>
          <a:p>
            <a:r>
              <a:rPr lang="en-US" dirty="0" smtClean="0"/>
              <a:t>Clearance bar lights</a:t>
            </a:r>
          </a:p>
          <a:p>
            <a:r>
              <a:rPr lang="en-US" dirty="0" smtClean="0"/>
              <a:t>Runway guard lights </a:t>
            </a:r>
          </a:p>
          <a:p>
            <a:r>
              <a:rPr lang="en-US" dirty="0" smtClean="0"/>
              <a:t>Stop bar lights </a:t>
            </a:r>
            <a:endParaRPr lang="th-TH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2636912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Taxiway Lightings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388</TotalTime>
  <Words>482</Words>
  <Application>Microsoft Office PowerPoint</Application>
  <PresentationFormat>On-screen Show (4:3)</PresentationFormat>
  <Paragraphs>125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Airport Management: Unit 3</vt:lpstr>
      <vt:lpstr>Outline </vt:lpstr>
      <vt:lpstr>Runway</vt:lpstr>
      <vt:lpstr>Runway marking and types of runway </vt:lpstr>
      <vt:lpstr>Runway marking and types of runway </vt:lpstr>
      <vt:lpstr>Runway marking and types of runw</vt:lpstr>
      <vt:lpstr>Runway marking and types of runw</vt:lpstr>
      <vt:lpstr>Taxiway</vt:lpstr>
      <vt:lpstr>Taxiway markings</vt:lpstr>
      <vt:lpstr>Navigational aids (NAVAIDS)</vt:lpstr>
      <vt:lpstr>Air Traffic Control Management</vt:lpstr>
      <vt:lpstr>Air Traffic Control Management</vt:lpstr>
      <vt:lpstr>Air Traffic Control Management: BKK</vt:lpstr>
      <vt:lpstr>Weather reporting facilities </vt:lpstr>
      <vt:lpstr>Airfield Signage </vt:lpstr>
      <vt:lpstr>Airfield Signage </vt:lpstr>
      <vt:lpstr>Airfield Signage </vt:lpstr>
      <vt:lpstr>Airfield Signage </vt:lpstr>
      <vt:lpstr>Airfield Signage </vt:lpstr>
      <vt:lpstr>Q &amp; 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Airport Management: Chapter 1</dc:title>
  <dc:creator>User</dc:creator>
  <cp:lastModifiedBy>User</cp:lastModifiedBy>
  <cp:revision>38</cp:revision>
  <dcterms:created xsi:type="dcterms:W3CDTF">2017-07-13T07:22:01Z</dcterms:created>
  <dcterms:modified xsi:type="dcterms:W3CDTF">2017-08-24T05:32:39Z</dcterms:modified>
</cp:coreProperties>
</file>