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9" r:id="rId1"/>
  </p:sldMasterIdLst>
  <p:notesMasterIdLst>
    <p:notesMasterId r:id="rId21"/>
  </p:notesMasterIdLst>
  <p:sldIdLst>
    <p:sldId id="256" r:id="rId2"/>
    <p:sldId id="257" r:id="rId3"/>
    <p:sldId id="261" r:id="rId4"/>
    <p:sldId id="260" r:id="rId5"/>
    <p:sldId id="262" r:id="rId6"/>
    <p:sldId id="264" r:id="rId7"/>
    <p:sldId id="265" r:id="rId8"/>
    <p:sldId id="266" r:id="rId9"/>
    <p:sldId id="267" r:id="rId10"/>
    <p:sldId id="268" r:id="rId11"/>
    <p:sldId id="263" r:id="rId12"/>
    <p:sldId id="258" r:id="rId13"/>
    <p:sldId id="259" r:id="rId14"/>
    <p:sldId id="269" r:id="rId15"/>
    <p:sldId id="270" r:id="rId16"/>
    <p:sldId id="271" r:id="rId17"/>
    <p:sldId id="272" r:id="rId18"/>
    <p:sldId id="274" r:id="rId19"/>
    <p:sldId id="27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36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668" autoAdjust="0"/>
  </p:normalViewPr>
  <p:slideViewPr>
    <p:cSldViewPr snapToGrid="0">
      <p:cViewPr>
        <p:scale>
          <a:sx n="70" d="100"/>
          <a:sy n="70" d="100"/>
        </p:scale>
        <p:origin x="2154" y="6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a:t>Thailand Financial Literacy Average Rate (Year 2016)</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th-TH"/>
        </a:p>
      </c:txPr>
    </c:title>
    <c:autoTitleDeleted val="0"/>
    <c:plotArea>
      <c:layout/>
      <c:barChart>
        <c:barDir val="col"/>
        <c:grouping val="clustered"/>
        <c:varyColors val="0"/>
        <c:ser>
          <c:idx val="0"/>
          <c:order val="0"/>
          <c:tx>
            <c:strRef>
              <c:f>Sheet1!$B$1</c:f>
              <c:strCache>
                <c:ptCount val="1"/>
                <c:pt idx="0">
                  <c:v>Thailand average rate in 2016</c:v>
                </c:pt>
              </c:strCache>
            </c:strRef>
          </c:tx>
          <c:spPr>
            <a:solidFill>
              <a:schemeClr val="accent3">
                <a:lumMod val="60000"/>
                <a:lumOff val="40000"/>
              </a:schemeClr>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0-B350-43AA-A81A-2E5A06D7B74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h-T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Overall financial skills</c:v>
                </c:pt>
                <c:pt idx="1">
                  <c:v>Knowledge</c:v>
                </c:pt>
                <c:pt idx="2">
                  <c:v>Behavior</c:v>
                </c:pt>
                <c:pt idx="3">
                  <c:v>Attitude</c:v>
                </c:pt>
              </c:strCache>
            </c:strRef>
          </c:cat>
          <c:val>
            <c:numRef>
              <c:f>Sheet1!$B$2:$B$5</c:f>
              <c:numCache>
                <c:formatCode>General</c:formatCode>
                <c:ptCount val="4"/>
                <c:pt idx="0">
                  <c:v>61</c:v>
                </c:pt>
                <c:pt idx="1">
                  <c:v>48.6</c:v>
                </c:pt>
                <c:pt idx="2">
                  <c:v>62.2</c:v>
                </c:pt>
                <c:pt idx="3">
                  <c:v>76</c:v>
                </c:pt>
              </c:numCache>
            </c:numRef>
          </c:val>
          <c:extLst>
            <c:ext xmlns:c16="http://schemas.microsoft.com/office/drawing/2014/chart" uri="{C3380CC4-5D6E-409C-BE32-E72D297353CC}">
              <c16:uniqueId val="{00000000-BCC0-43BE-9CF0-984CB4145AAD}"/>
            </c:ext>
          </c:extLst>
        </c:ser>
        <c:ser>
          <c:idx val="1"/>
          <c:order val="1"/>
          <c:tx>
            <c:strRef>
              <c:f>Sheet1!$C$1</c:f>
              <c:strCache>
                <c:ptCount val="1"/>
                <c:pt idx="0">
                  <c:v>OECD Average rate in 2015</c:v>
                </c:pt>
              </c:strCache>
            </c:strRef>
          </c:tx>
          <c:spPr>
            <a:pattFill prst="dkDnDiag">
              <a:fgClr>
                <a:srgbClr val="00B050"/>
              </a:fgClr>
              <a:bgClr>
                <a:schemeClr val="bg1"/>
              </a:bgClr>
            </a:pattFill>
            <a:ln>
              <a:noFill/>
            </a:ln>
            <a:effectLst/>
          </c:spPr>
          <c:invertIfNegative val="0"/>
          <c:dPt>
            <c:idx val="0"/>
            <c:invertIfNegative val="0"/>
            <c:bubble3D val="0"/>
            <c:spPr>
              <a:pattFill prst="divot">
                <a:fgClr>
                  <a:srgbClr val="7030A0"/>
                </a:fgClr>
                <a:bgClr>
                  <a:schemeClr val="accent1">
                    <a:lumMod val="25000"/>
                    <a:lumOff val="75000"/>
                  </a:schemeClr>
                </a:bgClr>
              </a:pattFill>
              <a:ln>
                <a:noFill/>
              </a:ln>
              <a:effectLst/>
            </c:spPr>
            <c:extLst>
              <c:ext xmlns:c16="http://schemas.microsoft.com/office/drawing/2014/chart" uri="{C3380CC4-5D6E-409C-BE32-E72D297353CC}">
                <c16:uniqueId val="{00000001-B350-43AA-A81A-2E5A06D7B74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h-T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Overall financial skills</c:v>
                </c:pt>
                <c:pt idx="1">
                  <c:v>Knowledge</c:v>
                </c:pt>
                <c:pt idx="2">
                  <c:v>Behavior</c:v>
                </c:pt>
                <c:pt idx="3">
                  <c:v>Attitude</c:v>
                </c:pt>
              </c:strCache>
            </c:strRef>
          </c:cat>
          <c:val>
            <c:numRef>
              <c:f>Sheet1!$C$2:$C$5</c:f>
              <c:numCache>
                <c:formatCode>General</c:formatCode>
                <c:ptCount val="4"/>
                <c:pt idx="0">
                  <c:v>62.9</c:v>
                </c:pt>
                <c:pt idx="1">
                  <c:v>65.7</c:v>
                </c:pt>
                <c:pt idx="2">
                  <c:v>60</c:v>
                </c:pt>
                <c:pt idx="3">
                  <c:v>66</c:v>
                </c:pt>
              </c:numCache>
            </c:numRef>
          </c:val>
          <c:extLst>
            <c:ext xmlns:c16="http://schemas.microsoft.com/office/drawing/2014/chart" uri="{C3380CC4-5D6E-409C-BE32-E72D297353CC}">
              <c16:uniqueId val="{00000001-BCC0-43BE-9CF0-984CB4145AAD}"/>
            </c:ext>
          </c:extLst>
        </c:ser>
        <c:dLbls>
          <c:dLblPos val="outEnd"/>
          <c:showLegendKey val="0"/>
          <c:showVal val="1"/>
          <c:showCatName val="0"/>
          <c:showSerName val="0"/>
          <c:showPercent val="0"/>
          <c:showBubbleSize val="0"/>
        </c:dLbls>
        <c:gapWidth val="219"/>
        <c:overlap val="-27"/>
        <c:axId val="327993824"/>
        <c:axId val="327997432"/>
      </c:barChart>
      <c:catAx>
        <c:axId val="32799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h-TH"/>
          </a:p>
        </c:txPr>
        <c:crossAx val="327997432"/>
        <c:crosses val="autoZero"/>
        <c:auto val="1"/>
        <c:lblAlgn val="ctr"/>
        <c:lblOffset val="100"/>
        <c:noMultiLvlLbl val="0"/>
      </c:catAx>
      <c:valAx>
        <c:axId val="327997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h-TH"/>
          </a:p>
        </c:txPr>
        <c:crossAx val="327993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h-T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h-T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9791A6-9809-4A94-9840-2DE776C4A815}" type="datetimeFigureOut">
              <a:rPr lang="th-TH" smtClean="0"/>
              <a:t>19/08/62</a:t>
            </a:fld>
            <a:endParaRPr lang="th-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B192B-32E0-4FDB-8A27-C1F0225C4533}" type="slidenum">
              <a:rPr lang="th-TH" smtClean="0"/>
              <a:t>‹#›</a:t>
            </a:fld>
            <a:endParaRPr lang="th-TH"/>
          </a:p>
        </p:txBody>
      </p:sp>
    </p:spTree>
    <p:extLst>
      <p:ext uri="{BB962C8B-B14F-4D97-AF65-F5344CB8AC3E}">
        <p14:creationId xmlns:p14="http://schemas.microsoft.com/office/powerpoint/2010/main" val="3509512706"/>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cs typeface="+mj-cs"/>
              </a:rPr>
              <a:t>This question in SPENDING CHOICES asks students to evaluate spending priorities for the home when working within a budget, distinguishing between wants and needs. It therefore falls under the content area of planning and managing finances.</a:t>
            </a:r>
            <a:endParaRPr lang="th-TH" sz="2400" dirty="0">
              <a:cs typeface="+mj-cs"/>
            </a:endParaRPr>
          </a:p>
        </p:txBody>
      </p:sp>
      <p:sp>
        <p:nvSpPr>
          <p:cNvPr id="4" name="Slide Number Placeholder 3"/>
          <p:cNvSpPr>
            <a:spLocks noGrp="1"/>
          </p:cNvSpPr>
          <p:nvPr>
            <p:ph type="sldNum" sz="quarter" idx="5"/>
          </p:nvPr>
        </p:nvSpPr>
        <p:spPr/>
        <p:txBody>
          <a:bodyPr/>
          <a:lstStyle/>
          <a:p>
            <a:fld id="{0E3B192B-32E0-4FDB-8A27-C1F0225C4533}" type="slidenum">
              <a:rPr lang="th-TH" smtClean="0"/>
              <a:t>17</a:t>
            </a:fld>
            <a:endParaRPr lang="th-TH"/>
          </a:p>
        </p:txBody>
      </p:sp>
    </p:spTree>
    <p:extLst>
      <p:ext uri="{BB962C8B-B14F-4D97-AF65-F5344CB8AC3E}">
        <p14:creationId xmlns:p14="http://schemas.microsoft.com/office/powerpoint/2010/main" val="2785624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kern="1200" baseline="0" dirty="0">
                <a:solidFill>
                  <a:schemeClr val="tx1"/>
                </a:solidFill>
                <a:latin typeface="+mn-lt"/>
                <a:ea typeface="+mn-ea"/>
                <a:cs typeface="+mn-cs"/>
              </a:rPr>
              <a:t>This task requires students to consider a set of conditions and constraints, while planning ahead to pay for future expenses – working out how long it will take to save for a holiday, given a fixed amount of savings each week. The correct answer is “</a:t>
            </a:r>
            <a:r>
              <a:rPr lang="en-US" sz="1800" b="0" i="0" u="sng" strike="noStrike" kern="1200" baseline="0" dirty="0">
                <a:solidFill>
                  <a:schemeClr val="tx1"/>
                </a:solidFill>
                <a:latin typeface="+mn-lt"/>
                <a:ea typeface="+mn-ea"/>
                <a:cs typeface="+mn-cs"/>
              </a:rPr>
              <a:t>6 weeks</a:t>
            </a:r>
            <a:r>
              <a:rPr lang="en-US" sz="1800" b="0" i="0" u="none" strike="noStrike" kern="1200" baseline="0" dirty="0">
                <a:solidFill>
                  <a:schemeClr val="tx1"/>
                </a:solidFill>
                <a:latin typeface="+mn-lt"/>
                <a:ea typeface="+mn-ea"/>
                <a:cs typeface="+mn-cs"/>
              </a:rPr>
              <a:t>”. Fewer than half of the field trial sample gained credit for this item.</a:t>
            </a:r>
            <a:endParaRPr lang="th-TH" dirty="0"/>
          </a:p>
        </p:txBody>
      </p:sp>
      <p:sp>
        <p:nvSpPr>
          <p:cNvPr id="4" name="Slide Number Placeholder 3"/>
          <p:cNvSpPr>
            <a:spLocks noGrp="1"/>
          </p:cNvSpPr>
          <p:nvPr>
            <p:ph type="sldNum" sz="quarter" idx="5"/>
          </p:nvPr>
        </p:nvSpPr>
        <p:spPr/>
        <p:txBody>
          <a:bodyPr/>
          <a:lstStyle/>
          <a:p>
            <a:fld id="{0E3B192B-32E0-4FDB-8A27-C1F0225C4533}" type="slidenum">
              <a:rPr lang="th-TH" smtClean="0"/>
              <a:t>18</a:t>
            </a:fld>
            <a:endParaRPr lang="th-TH"/>
          </a:p>
        </p:txBody>
      </p:sp>
    </p:spTree>
    <p:extLst>
      <p:ext uri="{BB962C8B-B14F-4D97-AF65-F5344CB8AC3E}">
        <p14:creationId xmlns:p14="http://schemas.microsoft.com/office/powerpoint/2010/main" val="238779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kern="1200" baseline="0" dirty="0">
                <a:solidFill>
                  <a:schemeClr val="tx1"/>
                </a:solidFill>
                <a:latin typeface="+mn-lt"/>
                <a:ea typeface="+mn-ea"/>
                <a:cs typeface="+mn-cs"/>
              </a:rPr>
              <a:t>This task assesses students’ understanding of the individual’s responsibility in maintaining security when accessing and using electronic banking. </a:t>
            </a:r>
            <a:endParaRPr lang="th-TH" dirty="0"/>
          </a:p>
        </p:txBody>
      </p:sp>
      <p:sp>
        <p:nvSpPr>
          <p:cNvPr id="4" name="Slide Number Placeholder 3"/>
          <p:cNvSpPr>
            <a:spLocks noGrp="1"/>
          </p:cNvSpPr>
          <p:nvPr>
            <p:ph type="sldNum" sz="quarter" idx="5"/>
          </p:nvPr>
        </p:nvSpPr>
        <p:spPr/>
        <p:txBody>
          <a:bodyPr/>
          <a:lstStyle/>
          <a:p>
            <a:fld id="{0E3B192B-32E0-4FDB-8A27-C1F0225C4533}" type="slidenum">
              <a:rPr lang="th-TH" smtClean="0"/>
              <a:t>19</a:t>
            </a:fld>
            <a:endParaRPr lang="th-TH"/>
          </a:p>
        </p:txBody>
      </p:sp>
    </p:spTree>
    <p:extLst>
      <p:ext uri="{BB962C8B-B14F-4D97-AF65-F5344CB8AC3E}">
        <p14:creationId xmlns:p14="http://schemas.microsoft.com/office/powerpoint/2010/main" val="13753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EA0C0817-A112-4847-8014-A94B7D2A4EA3}" type="datetime1">
              <a:rPr lang="en-US" smtClean="0"/>
              <a:t>8/19/2019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35540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8/19/2019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1633030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F6FA2B21-3FCD-4721-B95C-427943F61125}" type="datetime1">
              <a:rPr lang="en-US" smtClean="0"/>
              <a:t>8/19/2019</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50064786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normAutofit/>
          </a:bodyPr>
          <a:lstStyle>
            <a:lvl1pPr>
              <a:defRPr sz="4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nchor="t">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8/19/2019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342911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F6FA2B21-3FCD-4721-B95C-427943F61125}" type="datetime1">
              <a:rPr lang="en-US" smtClean="0"/>
              <a:t>8/19/2019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09491544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t>8/19/2019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2379135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t>8/19/2019</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9778470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FA2B21-3FCD-4721-B95C-427943F61125}" type="datetime1">
              <a:rPr lang="en-US" smtClean="0"/>
              <a:t>8/19/2019</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6118500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A2B21-3FCD-4721-B95C-427943F61125}" type="datetime1">
              <a:rPr lang="en-US" smtClean="0"/>
              <a:t>8/19/2019</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0843798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F6FA2B21-3FCD-4721-B95C-427943F61125}" type="datetime1">
              <a:rPr lang="en-US" smtClean="0"/>
              <a:t>8/19/2019</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02832723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8/19/2019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9719118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6FA2B21-3FCD-4721-B95C-427943F61125}" type="datetime1">
              <a:rPr lang="en-US" smtClean="0"/>
              <a:t>8/19/2019</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34B7E4EF-A1BD-40F4-AB7B-04F084DD991D}"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5052243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31">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4" name="Rectangle 33">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itle 5">
            <a:extLst>
              <a:ext uri="{FF2B5EF4-FFF2-40B4-BE49-F238E27FC236}">
                <a16:creationId xmlns:a16="http://schemas.microsoft.com/office/drawing/2014/main" id="{2CAEAD20-4117-486F-9809-288153992937}"/>
              </a:ext>
            </a:extLst>
          </p:cNvPr>
          <p:cNvSpPr>
            <a:spLocks noGrp="1"/>
          </p:cNvSpPr>
          <p:nvPr>
            <p:ph type="ctrTitle"/>
          </p:nvPr>
        </p:nvSpPr>
        <p:spPr>
          <a:xfrm>
            <a:off x="638620" y="863695"/>
            <a:ext cx="3511233" cy="3779995"/>
          </a:xfrm>
        </p:spPr>
        <p:txBody>
          <a:bodyPr anchor="ctr">
            <a:normAutofit/>
          </a:bodyPr>
          <a:lstStyle/>
          <a:p>
            <a:pPr algn="ctr"/>
            <a:r>
              <a:rPr lang="en-US" sz="3300" b="1" i="1">
                <a:solidFill>
                  <a:srgbClr val="FFFFFF"/>
                </a:solidFill>
                <a:latin typeface="Times New Roman" panose="02020603050405020304" pitchFamily="18" charset="0"/>
                <a:ea typeface="Calibri" panose="020F0502020204030204" pitchFamily="34" charset="0"/>
                <a:cs typeface="Angsana New" panose="02020603050405020304" pitchFamily="18" charset="-34"/>
              </a:rPr>
              <a:t>Introduction to Financial Literacy</a:t>
            </a:r>
            <a:endParaRPr lang="th-TH" sz="3300">
              <a:solidFill>
                <a:srgbClr val="FFFFFF"/>
              </a:solidFill>
            </a:endParaRPr>
          </a:p>
        </p:txBody>
      </p:sp>
      <p:sp>
        <p:nvSpPr>
          <p:cNvPr id="7" name="Subtitle 6">
            <a:extLst>
              <a:ext uri="{FF2B5EF4-FFF2-40B4-BE49-F238E27FC236}">
                <a16:creationId xmlns:a16="http://schemas.microsoft.com/office/drawing/2014/main" id="{6243012C-1054-4701-B14E-032601995DCF}"/>
              </a:ext>
            </a:extLst>
          </p:cNvPr>
          <p:cNvSpPr>
            <a:spLocks noGrp="1"/>
          </p:cNvSpPr>
          <p:nvPr>
            <p:ph type="subTitle" idx="1"/>
          </p:nvPr>
        </p:nvSpPr>
        <p:spPr>
          <a:xfrm>
            <a:off x="638621" y="4739780"/>
            <a:ext cx="3511233" cy="1147054"/>
          </a:xfrm>
        </p:spPr>
        <p:txBody>
          <a:bodyPr anchor="b">
            <a:normAutofit/>
          </a:bodyPr>
          <a:lstStyle/>
          <a:p>
            <a:r>
              <a:rPr lang="en-US" sz="2000" dirty="0">
                <a:solidFill>
                  <a:schemeClr val="bg1"/>
                </a:solidFill>
              </a:rPr>
              <a:t>By </a:t>
            </a:r>
            <a:r>
              <a:rPr lang="en-US" sz="2000" dirty="0" err="1">
                <a:solidFill>
                  <a:schemeClr val="bg1"/>
                </a:solidFill>
              </a:rPr>
              <a:t>Aj</a:t>
            </a:r>
            <a:r>
              <a:rPr lang="en-US" sz="2000" dirty="0">
                <a:solidFill>
                  <a:schemeClr val="bg1"/>
                </a:solidFill>
              </a:rPr>
              <a:t>. Nalin </a:t>
            </a:r>
            <a:r>
              <a:rPr lang="en-US" sz="2000" dirty="0" err="1">
                <a:solidFill>
                  <a:schemeClr val="bg1"/>
                </a:solidFill>
              </a:rPr>
              <a:t>Simasathiansophon</a:t>
            </a:r>
            <a:endParaRPr lang="en-US" sz="2000" dirty="0">
              <a:solidFill>
                <a:schemeClr val="bg1"/>
              </a:solidFill>
            </a:endParaRPr>
          </a:p>
          <a:p>
            <a:r>
              <a:rPr lang="en-US" sz="2000" dirty="0">
                <a:solidFill>
                  <a:schemeClr val="bg1"/>
                </a:solidFill>
              </a:rPr>
              <a:t>www.ssruic.ssru.ac.th</a:t>
            </a:r>
            <a:endParaRPr lang="th-TH" sz="2000" dirty="0">
              <a:solidFill>
                <a:schemeClr val="bg1"/>
              </a:solidFill>
            </a:endParaRPr>
          </a:p>
        </p:txBody>
      </p:sp>
      <p:sp>
        <p:nvSpPr>
          <p:cNvPr id="45" name="Rectangle 35">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5" name="Picture 1" descr="A picture containing ground, outdoor, swing, tree&#10;&#10;Description automatically generated">
            <a:extLst>
              <a:ext uri="{FF2B5EF4-FFF2-40B4-BE49-F238E27FC236}">
                <a16:creationId xmlns:a16="http://schemas.microsoft.com/office/drawing/2014/main" id="{0D8908E5-EEB5-400D-A0B1-CCD1AFBC6A9D}"/>
              </a:ext>
            </a:extLst>
          </p:cNvPr>
          <p:cNvPicPr>
            <a:picLocks noChangeAspect="1"/>
          </p:cNvPicPr>
          <p:nvPr/>
        </p:nvPicPr>
        <p:blipFill rotWithShape="1">
          <a:blip r:embed="rId2"/>
          <a:srcRect l="1506" r="18320"/>
          <a:stretch/>
        </p:blipFill>
        <p:spPr>
          <a:xfrm>
            <a:off x="4654295" y="457200"/>
            <a:ext cx="7086151" cy="5899650"/>
          </a:xfrm>
          <a:prstGeom prst="rect">
            <a:avLst/>
          </a:prstGeom>
        </p:spPr>
      </p:pic>
    </p:spTree>
    <p:extLst>
      <p:ext uri="{BB962C8B-B14F-4D97-AF65-F5344CB8AC3E}">
        <p14:creationId xmlns:p14="http://schemas.microsoft.com/office/powerpoint/2010/main" val="1709916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7CBDA00-2187-4584-AF81-587A22BD4FEA}"/>
              </a:ext>
            </a:extLst>
          </p:cNvPr>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dirty="0">
                <a:solidFill>
                  <a:schemeClr val="tx1"/>
                </a:solidFill>
              </a:rPr>
              <a:t>attitude</a:t>
            </a:r>
          </a:p>
        </p:txBody>
      </p:sp>
      <p:sp>
        <p:nvSpPr>
          <p:cNvPr id="20" name="Rectangle 19">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7F431B9C-33A8-489B-BD3C-AF453E4F5836}"/>
              </a:ext>
            </a:extLst>
          </p:cNvPr>
          <p:cNvPicPr>
            <a:picLocks noChangeAspect="1"/>
          </p:cNvPicPr>
          <p:nvPr/>
        </p:nvPicPr>
        <p:blipFill>
          <a:blip r:embed="rId2"/>
          <a:stretch>
            <a:fillRect/>
          </a:stretch>
        </p:blipFill>
        <p:spPr>
          <a:xfrm>
            <a:off x="1787236" y="-24693"/>
            <a:ext cx="4033573" cy="6812021"/>
          </a:xfrm>
          <a:prstGeom prst="rect">
            <a:avLst/>
          </a:prstGeom>
        </p:spPr>
      </p:pic>
    </p:spTree>
    <p:extLst>
      <p:ext uri="{BB962C8B-B14F-4D97-AF65-F5344CB8AC3E}">
        <p14:creationId xmlns:p14="http://schemas.microsoft.com/office/powerpoint/2010/main" val="211717516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C3BE-749F-4EC0-B8C5-AF8C289C0B73}"/>
              </a:ext>
            </a:extLst>
          </p:cNvPr>
          <p:cNvSpPr>
            <a:spLocks noGrp="1"/>
          </p:cNvSpPr>
          <p:nvPr>
            <p:ph type="title"/>
          </p:nvPr>
        </p:nvSpPr>
        <p:spPr/>
        <p:txBody>
          <a:bodyPr/>
          <a:lstStyle/>
          <a:p>
            <a:r>
              <a:rPr lang="en-US" dirty="0"/>
              <a:t>Problem in Thailand</a:t>
            </a:r>
            <a:endParaRPr lang="th-TH" dirty="0"/>
          </a:p>
        </p:txBody>
      </p:sp>
      <p:sp>
        <p:nvSpPr>
          <p:cNvPr id="3" name="Content Placeholder 2">
            <a:extLst>
              <a:ext uri="{FF2B5EF4-FFF2-40B4-BE49-F238E27FC236}">
                <a16:creationId xmlns:a16="http://schemas.microsoft.com/office/drawing/2014/main" id="{1CD7D48A-688F-4DC7-BA6C-8955BE5E09CF}"/>
              </a:ext>
            </a:extLst>
          </p:cNvPr>
          <p:cNvSpPr>
            <a:spLocks noGrp="1"/>
          </p:cNvSpPr>
          <p:nvPr>
            <p:ph idx="1"/>
          </p:nvPr>
        </p:nvSpPr>
        <p:spPr/>
        <p:txBody>
          <a:bodyPr>
            <a:normAutofit/>
          </a:bodyPr>
          <a:lstStyle/>
          <a:p>
            <a:r>
              <a:rPr lang="en-US" sz="3600" dirty="0"/>
              <a:t>From those four categories, it can be concluded that …</a:t>
            </a:r>
          </a:p>
          <a:p>
            <a:pPr lvl="1"/>
            <a:r>
              <a:rPr lang="en-US" sz="3600" dirty="0"/>
              <a:t>Thais have low financial knowledge, such as effective interest rate, portfolio risk, interest rate for loan, risk and rate of return, inflation and its impacts, etc.</a:t>
            </a:r>
            <a:endParaRPr lang="th-TH" sz="3600" dirty="0"/>
          </a:p>
        </p:txBody>
      </p:sp>
    </p:spTree>
    <p:extLst>
      <p:ext uri="{BB962C8B-B14F-4D97-AF65-F5344CB8AC3E}">
        <p14:creationId xmlns:p14="http://schemas.microsoft.com/office/powerpoint/2010/main" val="2809039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A0B68-8E3F-43F5-8CCF-139C238D397A}"/>
              </a:ext>
            </a:extLst>
          </p:cNvPr>
          <p:cNvSpPr>
            <a:spLocks noGrp="1"/>
          </p:cNvSpPr>
          <p:nvPr>
            <p:ph type="title"/>
          </p:nvPr>
        </p:nvSpPr>
        <p:spPr>
          <a:xfrm>
            <a:off x="581192" y="702156"/>
            <a:ext cx="11029616" cy="1013800"/>
          </a:xfrm>
        </p:spPr>
        <p:txBody>
          <a:bodyPr>
            <a:normAutofit/>
          </a:bodyPr>
          <a:lstStyle/>
          <a:p>
            <a:r>
              <a:rPr lang="en-US">
                <a:solidFill>
                  <a:srgbClr val="FFFFFF"/>
                </a:solidFill>
              </a:rPr>
              <a:t>Financial Literacy Principles</a:t>
            </a:r>
            <a:endParaRPr lang="th-TH">
              <a:solidFill>
                <a:srgbClr val="FFFFFF"/>
              </a:solidFill>
            </a:endParaRPr>
          </a:p>
        </p:txBody>
      </p:sp>
      <p:sp useBgFill="1">
        <p:nvSpPr>
          <p:cNvPr id="9" name="Rectangle 8">
            <a:extLst>
              <a:ext uri="{FF2B5EF4-FFF2-40B4-BE49-F238E27FC236}">
                <a16:creationId xmlns:a16="http://schemas.microsoft.com/office/drawing/2014/main" id="{9E661D03-4DD4-45E7-A047-ED722E826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C044DB-5F56-408E-B2C3-EAACFA6E586B}"/>
              </a:ext>
            </a:extLst>
          </p:cNvPr>
          <p:cNvPicPr>
            <a:picLocks noChangeAspect="1"/>
          </p:cNvPicPr>
          <p:nvPr/>
        </p:nvPicPr>
        <p:blipFill>
          <a:blip r:embed="rId2"/>
          <a:stretch>
            <a:fillRect/>
          </a:stretch>
        </p:blipFill>
        <p:spPr>
          <a:xfrm>
            <a:off x="657225" y="2616267"/>
            <a:ext cx="4962525" cy="3138796"/>
          </a:xfrm>
          <a:prstGeom prst="rect">
            <a:avLst/>
          </a:prstGeom>
        </p:spPr>
      </p:pic>
      <p:sp>
        <p:nvSpPr>
          <p:cNvPr id="3" name="Content Placeholder 2">
            <a:extLst>
              <a:ext uri="{FF2B5EF4-FFF2-40B4-BE49-F238E27FC236}">
                <a16:creationId xmlns:a16="http://schemas.microsoft.com/office/drawing/2014/main" id="{D85C9A6F-4E1D-496E-87B4-0D0D46802EF3}"/>
              </a:ext>
            </a:extLst>
          </p:cNvPr>
          <p:cNvSpPr>
            <a:spLocks noGrp="1"/>
          </p:cNvSpPr>
          <p:nvPr>
            <p:ph idx="1"/>
          </p:nvPr>
        </p:nvSpPr>
        <p:spPr>
          <a:xfrm>
            <a:off x="6335805" y="2180496"/>
            <a:ext cx="5275001" cy="4045683"/>
          </a:xfrm>
        </p:spPr>
        <p:txBody>
          <a:bodyPr>
            <a:normAutofit/>
          </a:bodyPr>
          <a:lstStyle/>
          <a:p>
            <a:pPr marL="0" indent="0">
              <a:lnSpc>
                <a:spcPct val="90000"/>
              </a:lnSpc>
              <a:buNone/>
            </a:pPr>
            <a:r>
              <a:rPr lang="en-US" sz="3600" dirty="0"/>
              <a:t>1. Financial goals; spend less than you earn and save early</a:t>
            </a:r>
          </a:p>
          <a:p>
            <a:pPr marL="0" indent="0">
              <a:lnSpc>
                <a:spcPct val="90000"/>
              </a:lnSpc>
              <a:buNone/>
            </a:pPr>
            <a:r>
              <a:rPr lang="en-US" sz="3600" dirty="0"/>
              <a:t>2. Budgeting; have a plan for using money</a:t>
            </a:r>
          </a:p>
        </p:txBody>
      </p:sp>
    </p:spTree>
    <p:extLst>
      <p:ext uri="{BB962C8B-B14F-4D97-AF65-F5344CB8AC3E}">
        <p14:creationId xmlns:p14="http://schemas.microsoft.com/office/powerpoint/2010/main" val="2962287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2">
            <a:extLst>
              <a:ext uri="{FF2B5EF4-FFF2-40B4-BE49-F238E27FC236}">
                <a16:creationId xmlns:a16="http://schemas.microsoft.com/office/drawing/2014/main" id="{A9E5E02D-76E5-4EF7-9438-C2A27A6FA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4">
            <a:extLst>
              <a:ext uri="{FF2B5EF4-FFF2-40B4-BE49-F238E27FC236}">
                <a16:creationId xmlns:a16="http://schemas.microsoft.com/office/drawing/2014/main" id="{0BC85097-D164-4D4D-8E85-6E51DE98A5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6" name="Rectangle 25">
              <a:extLst>
                <a:ext uri="{FF2B5EF4-FFF2-40B4-BE49-F238E27FC236}">
                  <a16:creationId xmlns:a16="http://schemas.microsoft.com/office/drawing/2014/main" id="{77A834FE-0437-44FE-ADEC-A2C017EB3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6B3F0E68-D78E-4FD1-AF6F-4A508E417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1994E8AE-D73C-406F-B179-D14DE1600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7" name="Picture 6">
            <a:extLst>
              <a:ext uri="{FF2B5EF4-FFF2-40B4-BE49-F238E27FC236}">
                <a16:creationId xmlns:a16="http://schemas.microsoft.com/office/drawing/2014/main" id="{BA901459-2F52-45DA-8DDD-A1929F5D85DB}"/>
              </a:ext>
            </a:extLst>
          </p:cNvPr>
          <p:cNvPicPr>
            <a:picLocks noChangeAspect="1"/>
          </p:cNvPicPr>
          <p:nvPr/>
        </p:nvPicPr>
        <p:blipFill rotWithShape="1">
          <a:blip r:embed="rId2"/>
          <a:srcRect l="3552" r="24690" b="1"/>
          <a:stretch/>
        </p:blipFill>
        <p:spPr>
          <a:xfrm>
            <a:off x="445840" y="641101"/>
            <a:ext cx="3703320" cy="2825496"/>
          </a:xfrm>
          <a:prstGeom prst="rect">
            <a:avLst/>
          </a:prstGeom>
        </p:spPr>
      </p:pic>
      <p:pic>
        <p:nvPicPr>
          <p:cNvPr id="4" name="Picture 3">
            <a:extLst>
              <a:ext uri="{FF2B5EF4-FFF2-40B4-BE49-F238E27FC236}">
                <a16:creationId xmlns:a16="http://schemas.microsoft.com/office/drawing/2014/main" id="{C5C9A5A1-531C-48E6-A936-12E788E539A9}"/>
              </a:ext>
            </a:extLst>
          </p:cNvPr>
          <p:cNvPicPr>
            <a:picLocks noChangeAspect="1"/>
          </p:cNvPicPr>
          <p:nvPr/>
        </p:nvPicPr>
        <p:blipFill rotWithShape="1">
          <a:blip r:embed="rId3"/>
          <a:srcRect l="43315" r="1316" b="1"/>
          <a:stretch/>
        </p:blipFill>
        <p:spPr>
          <a:xfrm>
            <a:off x="4242285" y="641103"/>
            <a:ext cx="3702877" cy="2825494"/>
          </a:xfrm>
          <a:prstGeom prst="rect">
            <a:avLst/>
          </a:prstGeom>
        </p:spPr>
      </p:pic>
      <p:pic>
        <p:nvPicPr>
          <p:cNvPr id="9" name="Picture 8">
            <a:extLst>
              <a:ext uri="{FF2B5EF4-FFF2-40B4-BE49-F238E27FC236}">
                <a16:creationId xmlns:a16="http://schemas.microsoft.com/office/drawing/2014/main" id="{4269E2E9-8266-4DE5-8CD2-7A6470CC8A57}"/>
              </a:ext>
            </a:extLst>
          </p:cNvPr>
          <p:cNvPicPr>
            <a:picLocks noChangeAspect="1"/>
          </p:cNvPicPr>
          <p:nvPr/>
        </p:nvPicPr>
        <p:blipFill rotWithShape="1">
          <a:blip r:embed="rId4"/>
          <a:srcRect l="4976" r="-1" b="-1"/>
          <a:stretch/>
        </p:blipFill>
        <p:spPr>
          <a:xfrm>
            <a:off x="445834" y="3562350"/>
            <a:ext cx="3703320" cy="2825496"/>
          </a:xfrm>
          <a:prstGeom prst="rect">
            <a:avLst/>
          </a:prstGeom>
        </p:spPr>
      </p:pic>
      <p:pic>
        <p:nvPicPr>
          <p:cNvPr id="6" name="Picture 5">
            <a:extLst>
              <a:ext uri="{FF2B5EF4-FFF2-40B4-BE49-F238E27FC236}">
                <a16:creationId xmlns:a16="http://schemas.microsoft.com/office/drawing/2014/main" id="{C79FFCC3-CE48-4963-918A-6D75C8A4C4BD}"/>
              </a:ext>
            </a:extLst>
          </p:cNvPr>
          <p:cNvPicPr>
            <a:picLocks noChangeAspect="1"/>
          </p:cNvPicPr>
          <p:nvPr/>
        </p:nvPicPr>
        <p:blipFill rotWithShape="1">
          <a:blip r:embed="rId5"/>
          <a:srcRect t="11305" r="-2" b="12388"/>
          <a:stretch/>
        </p:blipFill>
        <p:spPr>
          <a:xfrm>
            <a:off x="4242279" y="3562352"/>
            <a:ext cx="3702877" cy="2825494"/>
          </a:xfrm>
          <a:prstGeom prst="rect">
            <a:avLst/>
          </a:prstGeom>
        </p:spPr>
      </p:pic>
      <p:sp>
        <p:nvSpPr>
          <p:cNvPr id="3" name="Content Placeholder 2">
            <a:extLst>
              <a:ext uri="{FF2B5EF4-FFF2-40B4-BE49-F238E27FC236}">
                <a16:creationId xmlns:a16="http://schemas.microsoft.com/office/drawing/2014/main" id="{3A0A6505-5EA0-4860-BE94-FB137BAE39F3}"/>
              </a:ext>
            </a:extLst>
          </p:cNvPr>
          <p:cNvSpPr>
            <a:spLocks noGrp="1"/>
          </p:cNvSpPr>
          <p:nvPr>
            <p:ph idx="1"/>
          </p:nvPr>
        </p:nvSpPr>
        <p:spPr>
          <a:xfrm>
            <a:off x="8278129" y="641101"/>
            <a:ext cx="3427985" cy="4237313"/>
          </a:xfrm>
        </p:spPr>
        <p:txBody>
          <a:bodyPr>
            <a:normAutofit/>
          </a:bodyPr>
          <a:lstStyle/>
          <a:p>
            <a:pPr marL="0" indent="0">
              <a:buNone/>
            </a:pPr>
            <a:r>
              <a:rPr lang="en-US" sz="3200" dirty="0"/>
              <a:t>3. Investments; if you have money left, you should invest in …</a:t>
            </a:r>
          </a:p>
          <a:p>
            <a:endParaRPr lang="th-TH" sz="3200" dirty="0"/>
          </a:p>
        </p:txBody>
      </p:sp>
      <p:pic>
        <p:nvPicPr>
          <p:cNvPr id="10" name="Picture 9">
            <a:extLst>
              <a:ext uri="{FF2B5EF4-FFF2-40B4-BE49-F238E27FC236}">
                <a16:creationId xmlns:a16="http://schemas.microsoft.com/office/drawing/2014/main" id="{5FBEEC58-0760-4B45-AF8F-286025DC4D75}"/>
              </a:ext>
            </a:extLst>
          </p:cNvPr>
          <p:cNvPicPr>
            <a:picLocks noChangeAspect="1"/>
          </p:cNvPicPr>
          <p:nvPr/>
        </p:nvPicPr>
        <p:blipFill>
          <a:blip r:embed="rId6"/>
          <a:stretch>
            <a:fillRect/>
          </a:stretch>
        </p:blipFill>
        <p:spPr>
          <a:xfrm>
            <a:off x="8219737" y="3562350"/>
            <a:ext cx="3697681" cy="2825494"/>
          </a:xfrm>
          <a:prstGeom prst="rect">
            <a:avLst/>
          </a:prstGeom>
        </p:spPr>
      </p:pic>
    </p:spTree>
    <p:extLst>
      <p:ext uri="{BB962C8B-B14F-4D97-AF65-F5344CB8AC3E}">
        <p14:creationId xmlns:p14="http://schemas.microsoft.com/office/powerpoint/2010/main" val="2806884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8E36F82-D563-4270-AD14-9DAD4BE22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D0A6E8-45CE-4F94-B6F3-6618436476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E186C76C-7C36-49CD-B1FB-3934C4E6D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7DF61F7D-0AFB-4017-959A-667C4EEF3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A0A6505-5EA0-4860-BE94-FB137BAE39F3}"/>
              </a:ext>
            </a:extLst>
          </p:cNvPr>
          <p:cNvSpPr>
            <a:spLocks noGrp="1"/>
          </p:cNvSpPr>
          <p:nvPr>
            <p:ph idx="1"/>
          </p:nvPr>
        </p:nvSpPr>
        <p:spPr>
          <a:xfrm>
            <a:off x="446534" y="628650"/>
            <a:ext cx="3475915" cy="3678303"/>
          </a:xfrm>
        </p:spPr>
        <p:txBody>
          <a:bodyPr>
            <a:normAutofit/>
          </a:bodyPr>
          <a:lstStyle/>
          <a:p>
            <a:pPr marL="0" indent="0">
              <a:buNone/>
            </a:pPr>
            <a:r>
              <a:rPr lang="en-US" dirty="0">
                <a:solidFill>
                  <a:schemeClr val="tx1"/>
                </a:solidFill>
              </a:rPr>
              <a:t>4. Retirement; Pension fund</a:t>
            </a:r>
          </a:p>
          <a:p>
            <a:pPr marL="0" indent="0">
              <a:buNone/>
            </a:pPr>
            <a:r>
              <a:rPr lang="en-US" dirty="0">
                <a:solidFill>
                  <a:schemeClr val="tx1"/>
                </a:solidFill>
              </a:rPr>
              <a:t>5. Contracts</a:t>
            </a:r>
          </a:p>
          <a:p>
            <a:pPr marL="0" indent="0">
              <a:buNone/>
            </a:pPr>
            <a:r>
              <a:rPr lang="en-US" dirty="0">
                <a:solidFill>
                  <a:schemeClr val="tx1"/>
                </a:solidFill>
              </a:rPr>
              <a:t>6. Employment: tax and benefits at workplace</a:t>
            </a:r>
          </a:p>
          <a:p>
            <a:endParaRPr lang="th-TH" dirty="0">
              <a:solidFill>
                <a:schemeClr val="tx1"/>
              </a:solidFill>
            </a:endParaRPr>
          </a:p>
        </p:txBody>
      </p:sp>
      <p:pic>
        <p:nvPicPr>
          <p:cNvPr id="5" name="Picture 4">
            <a:extLst>
              <a:ext uri="{FF2B5EF4-FFF2-40B4-BE49-F238E27FC236}">
                <a16:creationId xmlns:a16="http://schemas.microsoft.com/office/drawing/2014/main" id="{394565A0-B269-4310-8296-12DB44BDF725}"/>
              </a:ext>
            </a:extLst>
          </p:cNvPr>
          <p:cNvPicPr>
            <a:picLocks noChangeAspect="1"/>
          </p:cNvPicPr>
          <p:nvPr/>
        </p:nvPicPr>
        <p:blipFill rotWithShape="1">
          <a:blip r:embed="rId2"/>
          <a:srcRect t="3779" r="-1" b="25669"/>
          <a:stretch/>
        </p:blipFill>
        <p:spPr>
          <a:xfrm>
            <a:off x="4241818" y="628650"/>
            <a:ext cx="7503638" cy="3520440"/>
          </a:xfrm>
          <a:prstGeom prst="rect">
            <a:avLst/>
          </a:prstGeom>
        </p:spPr>
      </p:pic>
      <p:pic>
        <p:nvPicPr>
          <p:cNvPr id="4" name="Picture 3">
            <a:extLst>
              <a:ext uri="{FF2B5EF4-FFF2-40B4-BE49-F238E27FC236}">
                <a16:creationId xmlns:a16="http://schemas.microsoft.com/office/drawing/2014/main" id="{74A7D9DE-C239-49D9-935B-DEA1AFA91E08}"/>
              </a:ext>
            </a:extLst>
          </p:cNvPr>
          <p:cNvPicPr>
            <a:picLocks noChangeAspect="1"/>
          </p:cNvPicPr>
          <p:nvPr/>
        </p:nvPicPr>
        <p:blipFill rotWithShape="1">
          <a:blip r:embed="rId3"/>
          <a:srcRect t="10798" r="2" b="5671"/>
          <a:stretch/>
        </p:blipFill>
        <p:spPr>
          <a:xfrm>
            <a:off x="4245215" y="4233673"/>
            <a:ext cx="3699935" cy="2140276"/>
          </a:xfrm>
          <a:prstGeom prst="rect">
            <a:avLst/>
          </a:prstGeom>
        </p:spPr>
      </p:pic>
      <p:pic>
        <p:nvPicPr>
          <p:cNvPr id="6" name="Picture 5">
            <a:extLst>
              <a:ext uri="{FF2B5EF4-FFF2-40B4-BE49-F238E27FC236}">
                <a16:creationId xmlns:a16="http://schemas.microsoft.com/office/drawing/2014/main" id="{28B183F9-8A5B-4A11-8014-FD24AE92E4C2}"/>
              </a:ext>
            </a:extLst>
          </p:cNvPr>
          <p:cNvPicPr>
            <a:picLocks noChangeAspect="1"/>
          </p:cNvPicPr>
          <p:nvPr/>
        </p:nvPicPr>
        <p:blipFill rotWithShape="1">
          <a:blip r:embed="rId4"/>
          <a:srcRect t="1822" r="-3" b="1770"/>
          <a:stretch/>
        </p:blipFill>
        <p:spPr>
          <a:xfrm>
            <a:off x="8045237" y="4233672"/>
            <a:ext cx="3700115" cy="2140276"/>
          </a:xfrm>
          <a:prstGeom prst="rect">
            <a:avLst/>
          </a:prstGeom>
        </p:spPr>
      </p:pic>
    </p:spTree>
    <p:extLst>
      <p:ext uri="{BB962C8B-B14F-4D97-AF65-F5344CB8AC3E}">
        <p14:creationId xmlns:p14="http://schemas.microsoft.com/office/powerpoint/2010/main" val="3315809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31BEE40-9750-4035-BFC7-0228EE7FE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1BA96-36D8-4989-AE5C-7769647F1F71}"/>
              </a:ext>
            </a:extLst>
          </p:cNvPr>
          <p:cNvSpPr>
            <a:spLocks noGrp="1"/>
          </p:cNvSpPr>
          <p:nvPr>
            <p:ph type="title"/>
          </p:nvPr>
        </p:nvSpPr>
        <p:spPr>
          <a:xfrm>
            <a:off x="4382724" y="702156"/>
            <a:ext cx="7225075" cy="1013800"/>
          </a:xfrm>
          <a:solidFill>
            <a:schemeClr val="accent3">
              <a:lumMod val="20000"/>
              <a:lumOff val="80000"/>
            </a:schemeClr>
          </a:solidFill>
          <a:ln>
            <a:solidFill>
              <a:schemeClr val="accent1"/>
            </a:solidFill>
          </a:ln>
        </p:spPr>
        <p:txBody>
          <a:bodyPr anchor="ctr">
            <a:normAutofit/>
          </a:bodyPr>
          <a:lstStyle/>
          <a:p>
            <a:pPr algn="ctr"/>
            <a:r>
              <a:rPr lang="en-US" b="1" dirty="0">
                <a:solidFill>
                  <a:schemeClr val="accent1"/>
                </a:solidFill>
              </a:rPr>
              <a:t>Test yourself</a:t>
            </a:r>
            <a:endParaRPr lang="th-TH" b="1" dirty="0">
              <a:solidFill>
                <a:schemeClr val="accent1"/>
              </a:solidFill>
            </a:endParaRPr>
          </a:p>
        </p:txBody>
      </p:sp>
      <p:grpSp>
        <p:nvGrpSpPr>
          <p:cNvPr id="22" name="Group 21">
            <a:extLst>
              <a:ext uri="{FF2B5EF4-FFF2-40B4-BE49-F238E27FC236}">
                <a16:creationId xmlns:a16="http://schemas.microsoft.com/office/drawing/2014/main" id="{689DE470-D3F7-4C9B-B30A-CDD6B6F9B1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3" name="Rectangle 22">
              <a:extLst>
                <a:ext uri="{FF2B5EF4-FFF2-40B4-BE49-F238E27FC236}">
                  <a16:creationId xmlns:a16="http://schemas.microsoft.com/office/drawing/2014/main" id="{A17E2015-EDB0-4A2D-84A8-190C239D2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5490EA47-76B1-4320-98DD-75C74897F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0573D2A-278F-49E4-AF44-39C48C319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descr="A close up of a tomato&#10;&#10;Description automatically generated">
            <a:extLst>
              <a:ext uri="{FF2B5EF4-FFF2-40B4-BE49-F238E27FC236}">
                <a16:creationId xmlns:a16="http://schemas.microsoft.com/office/drawing/2014/main" id="{44C073A3-3626-4B5A-AE6B-A2E31191F764}"/>
              </a:ext>
            </a:extLst>
          </p:cNvPr>
          <p:cNvPicPr>
            <a:picLocks noChangeAspect="1"/>
          </p:cNvPicPr>
          <p:nvPr/>
        </p:nvPicPr>
        <p:blipFill rotWithShape="1">
          <a:blip r:embed="rId2"/>
          <a:srcRect t="7166" r="-2" b="16446"/>
          <a:stretch/>
        </p:blipFill>
        <p:spPr>
          <a:xfrm>
            <a:off x="446534" y="641102"/>
            <a:ext cx="3702877" cy="2828500"/>
          </a:xfrm>
          <a:prstGeom prst="rect">
            <a:avLst/>
          </a:prstGeom>
        </p:spPr>
      </p:pic>
      <p:pic>
        <p:nvPicPr>
          <p:cNvPr id="5" name="Picture 4" descr="A box full of fruit&#10;&#10;Description automatically generated">
            <a:extLst>
              <a:ext uri="{FF2B5EF4-FFF2-40B4-BE49-F238E27FC236}">
                <a16:creationId xmlns:a16="http://schemas.microsoft.com/office/drawing/2014/main" id="{36F53DBA-5E72-4641-B386-C80B728258E2}"/>
              </a:ext>
            </a:extLst>
          </p:cNvPr>
          <p:cNvPicPr>
            <a:picLocks noChangeAspect="1"/>
          </p:cNvPicPr>
          <p:nvPr/>
        </p:nvPicPr>
        <p:blipFill rotWithShape="1">
          <a:blip r:embed="rId3"/>
          <a:srcRect t="3310" r="-2" b="20302"/>
          <a:stretch/>
        </p:blipFill>
        <p:spPr>
          <a:xfrm>
            <a:off x="446534" y="3562063"/>
            <a:ext cx="3702877" cy="2828501"/>
          </a:xfrm>
          <a:prstGeom prst="rect">
            <a:avLst/>
          </a:prstGeom>
        </p:spPr>
      </p:pic>
      <p:sp>
        <p:nvSpPr>
          <p:cNvPr id="3" name="Content Placeholder 2">
            <a:extLst>
              <a:ext uri="{FF2B5EF4-FFF2-40B4-BE49-F238E27FC236}">
                <a16:creationId xmlns:a16="http://schemas.microsoft.com/office/drawing/2014/main" id="{3A0A6505-5EA0-4860-BE94-FB137BAE39F3}"/>
              </a:ext>
            </a:extLst>
          </p:cNvPr>
          <p:cNvSpPr>
            <a:spLocks noGrp="1"/>
          </p:cNvSpPr>
          <p:nvPr>
            <p:ph idx="1"/>
          </p:nvPr>
        </p:nvSpPr>
        <p:spPr>
          <a:xfrm>
            <a:off x="4382726" y="1896532"/>
            <a:ext cx="7225074" cy="4613449"/>
          </a:xfrm>
        </p:spPr>
        <p:txBody>
          <a:bodyPr>
            <a:normAutofit/>
          </a:bodyPr>
          <a:lstStyle/>
          <a:p>
            <a:pPr marL="0" indent="0">
              <a:buNone/>
            </a:pPr>
            <a:r>
              <a:rPr lang="en-US" sz="3600" b="1" dirty="0">
                <a:solidFill>
                  <a:schemeClr val="tx1"/>
                </a:solidFill>
              </a:rPr>
              <a:t>Question 1 – At the market</a:t>
            </a:r>
          </a:p>
          <a:p>
            <a:r>
              <a:rPr lang="en-US" sz="3200" dirty="0"/>
              <a:t>You can buy tomatoes by the kilogram or by the box</a:t>
            </a:r>
          </a:p>
          <a:p>
            <a:r>
              <a:rPr lang="en-US" sz="3200" dirty="0"/>
              <a:t>Which choice you will choose? 12 bath per kg</a:t>
            </a:r>
          </a:p>
          <a:p>
            <a:pPr marL="0" indent="0">
              <a:buNone/>
            </a:pPr>
            <a:r>
              <a:rPr lang="en-US" sz="3200" dirty="0"/>
              <a:t>or 40 bath for a 5 kg box?</a:t>
            </a:r>
          </a:p>
          <a:p>
            <a:r>
              <a:rPr lang="en-US" sz="3200" dirty="0"/>
              <a:t>Give a reason to support your answer…</a:t>
            </a:r>
          </a:p>
          <a:p>
            <a:endParaRPr lang="en-US" sz="3200" dirty="0"/>
          </a:p>
          <a:p>
            <a:pPr marL="0" indent="0">
              <a:buNone/>
            </a:pPr>
            <a:endParaRPr lang="th-TH" sz="3200" dirty="0"/>
          </a:p>
        </p:txBody>
      </p:sp>
    </p:spTree>
    <p:extLst>
      <p:ext uri="{BB962C8B-B14F-4D97-AF65-F5344CB8AC3E}">
        <p14:creationId xmlns:p14="http://schemas.microsoft.com/office/powerpoint/2010/main" val="3376241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2F1C83-430A-486C-B740-90AA0B9B7934}"/>
              </a:ext>
            </a:extLst>
          </p:cNvPr>
          <p:cNvSpPr>
            <a:spLocks noGrp="1"/>
          </p:cNvSpPr>
          <p:nvPr>
            <p:ph idx="4294967295"/>
          </p:nvPr>
        </p:nvSpPr>
        <p:spPr>
          <a:xfrm>
            <a:off x="409432" y="789153"/>
            <a:ext cx="11029950" cy="4341813"/>
          </a:xfrm>
        </p:spPr>
        <p:txBody>
          <a:bodyPr anchor="t">
            <a:normAutofit/>
          </a:bodyPr>
          <a:lstStyle/>
          <a:p>
            <a:pPr marL="0" indent="0">
              <a:buNone/>
            </a:pPr>
            <a:r>
              <a:rPr lang="en-US" sz="4400" dirty="0">
                <a:solidFill>
                  <a:schemeClr val="tx1"/>
                </a:solidFill>
              </a:rPr>
              <a:t>Question 2 - Spending choices</a:t>
            </a:r>
          </a:p>
          <a:p>
            <a:pPr marL="0" indent="0">
              <a:buNone/>
            </a:pPr>
            <a:r>
              <a:rPr lang="en-US" sz="3600" dirty="0"/>
              <a:t>Claire and her friends are renting a house.  They have all been working for two months. They do not have any savings.  They are paid monthly and have just received their wages. They have made this “To do” list.</a:t>
            </a:r>
          </a:p>
          <a:p>
            <a:pPr marL="0" indent="0">
              <a:buNone/>
            </a:pPr>
            <a:r>
              <a:rPr lang="en-US" sz="2400" dirty="0"/>
              <a:t>	</a:t>
            </a:r>
            <a:endParaRPr lang="th-TH" sz="2400" dirty="0"/>
          </a:p>
        </p:txBody>
      </p:sp>
      <p:sp>
        <p:nvSpPr>
          <p:cNvPr id="4" name="Rectangle 3">
            <a:extLst>
              <a:ext uri="{FF2B5EF4-FFF2-40B4-BE49-F238E27FC236}">
                <a16:creationId xmlns:a16="http://schemas.microsoft.com/office/drawing/2014/main" id="{5F5B99A6-43FC-4D17-8729-37104FA205CC}"/>
              </a:ext>
            </a:extLst>
          </p:cNvPr>
          <p:cNvSpPr/>
          <p:nvPr/>
        </p:nvSpPr>
        <p:spPr>
          <a:xfrm>
            <a:off x="3598459" y="4285396"/>
            <a:ext cx="4995081" cy="2088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t>To do </a:t>
            </a:r>
          </a:p>
          <a:p>
            <a:pPr marL="514350" indent="-514350" algn="ctr">
              <a:buAutoNum type="arabicPeriod"/>
            </a:pPr>
            <a:r>
              <a:rPr lang="en-US" sz="3200" dirty="0"/>
              <a:t>Get cable TV </a:t>
            </a:r>
          </a:p>
          <a:p>
            <a:pPr marL="514350" indent="-514350" algn="ctr">
              <a:buAutoNum type="arabicPeriod"/>
            </a:pPr>
            <a:r>
              <a:rPr lang="en-US" sz="3200" dirty="0"/>
              <a:t>Pay the rent </a:t>
            </a:r>
          </a:p>
          <a:p>
            <a:pPr marL="514350" indent="-514350" algn="ctr">
              <a:buAutoNum type="arabicPeriod"/>
            </a:pPr>
            <a:r>
              <a:rPr lang="en-US" sz="3200" dirty="0"/>
              <a:t>Buy outdoor furniture</a:t>
            </a:r>
            <a:endParaRPr lang="th-TH" sz="3200" dirty="0"/>
          </a:p>
          <a:p>
            <a:pPr algn="ctr"/>
            <a:endParaRPr lang="th-TH" sz="3200" dirty="0"/>
          </a:p>
        </p:txBody>
      </p:sp>
    </p:spTree>
    <p:extLst>
      <p:ext uri="{BB962C8B-B14F-4D97-AF65-F5344CB8AC3E}">
        <p14:creationId xmlns:p14="http://schemas.microsoft.com/office/powerpoint/2010/main" val="2647258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0">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CFC4A58-C36B-4076-B58B-C1036FA815F5}"/>
              </a:ext>
            </a:extLst>
          </p:cNvPr>
          <p:cNvSpPr>
            <a:spLocks noGrp="1"/>
          </p:cNvSpPr>
          <p:nvPr>
            <p:ph idx="1"/>
          </p:nvPr>
        </p:nvSpPr>
        <p:spPr>
          <a:xfrm>
            <a:off x="542818" y="853257"/>
            <a:ext cx="3568661" cy="5138109"/>
          </a:xfrm>
        </p:spPr>
        <p:txBody>
          <a:bodyPr>
            <a:normAutofit/>
          </a:bodyPr>
          <a:lstStyle/>
          <a:p>
            <a:r>
              <a:rPr lang="en-US" sz="3200" dirty="0"/>
              <a:t>Which of the tasks on the list are likely to need prompt attention from Claire and her friends? Circle “Yes” or “No” for each task.</a:t>
            </a:r>
          </a:p>
          <a:p>
            <a:endParaRPr lang="th-TH" sz="3200" dirty="0"/>
          </a:p>
        </p:txBody>
      </p:sp>
      <p:graphicFrame>
        <p:nvGraphicFramePr>
          <p:cNvPr id="4" name="Table 3">
            <a:extLst>
              <a:ext uri="{FF2B5EF4-FFF2-40B4-BE49-F238E27FC236}">
                <a16:creationId xmlns:a16="http://schemas.microsoft.com/office/drawing/2014/main" id="{D18CF006-8E72-483B-8C06-C1783070EDA1}"/>
              </a:ext>
            </a:extLst>
          </p:cNvPr>
          <p:cNvGraphicFramePr>
            <a:graphicFrameLocks noGrp="1"/>
          </p:cNvGraphicFramePr>
          <p:nvPr>
            <p:extLst>
              <p:ext uri="{D42A27DB-BD31-4B8C-83A1-F6EECF244321}">
                <p14:modId xmlns:p14="http://schemas.microsoft.com/office/powerpoint/2010/main" val="3589630887"/>
              </p:ext>
            </p:extLst>
          </p:nvPr>
        </p:nvGraphicFramePr>
        <p:xfrm>
          <a:off x="4517410" y="1473958"/>
          <a:ext cx="7328848" cy="3476546"/>
        </p:xfrm>
        <a:graphic>
          <a:graphicData uri="http://schemas.openxmlformats.org/drawingml/2006/table">
            <a:tbl>
              <a:tblPr firstRow="1" bandRow="1">
                <a:tableStyleId>{5C22544A-7EE6-4342-B048-85BDC9FD1C3A}</a:tableStyleId>
              </a:tblPr>
              <a:tblGrid>
                <a:gridCol w="2592410">
                  <a:extLst>
                    <a:ext uri="{9D8B030D-6E8A-4147-A177-3AD203B41FA5}">
                      <a16:colId xmlns:a16="http://schemas.microsoft.com/office/drawing/2014/main" val="542537022"/>
                    </a:ext>
                  </a:extLst>
                </a:gridCol>
                <a:gridCol w="4736438">
                  <a:extLst>
                    <a:ext uri="{9D8B030D-6E8A-4147-A177-3AD203B41FA5}">
                      <a16:colId xmlns:a16="http://schemas.microsoft.com/office/drawing/2014/main" val="3553896375"/>
                    </a:ext>
                  </a:extLst>
                </a:gridCol>
              </a:tblGrid>
              <a:tr h="1110563">
                <a:tc>
                  <a:txBody>
                    <a:bodyPr/>
                    <a:lstStyle/>
                    <a:p>
                      <a:pPr algn="ctr"/>
                      <a:r>
                        <a:rPr lang="en-US" sz="2900"/>
                        <a:t>Task</a:t>
                      </a:r>
                      <a:endParaRPr lang="th-TH" sz="2900"/>
                    </a:p>
                  </a:txBody>
                  <a:tcPr marL="95937" marR="95937" marT="47969" marB="47969" anchor="ctr"/>
                </a:tc>
                <a:tc>
                  <a:txBody>
                    <a:bodyPr/>
                    <a:lstStyle/>
                    <a:p>
                      <a:pPr algn="ctr"/>
                      <a:r>
                        <a:rPr lang="en-US" sz="2900"/>
                        <a:t>Is the task likely to need prompt attention?</a:t>
                      </a:r>
                      <a:endParaRPr lang="th-TH" sz="2900"/>
                    </a:p>
                  </a:txBody>
                  <a:tcPr marL="95937" marR="95937" marT="47969" marB="47969" anchor="ctr"/>
                </a:tc>
                <a:extLst>
                  <a:ext uri="{0D108BD9-81ED-4DB2-BD59-A6C34878D82A}">
                    <a16:rowId xmlns:a16="http://schemas.microsoft.com/office/drawing/2014/main" val="3156427064"/>
                  </a:ext>
                </a:extLst>
              </a:tr>
              <a:tr h="627710">
                <a:tc>
                  <a:txBody>
                    <a:bodyPr/>
                    <a:lstStyle/>
                    <a:p>
                      <a:pPr algn="ctr"/>
                      <a:r>
                        <a:rPr lang="en-US" sz="2900"/>
                        <a:t>Get cable TV</a:t>
                      </a:r>
                      <a:endParaRPr lang="th-TH" sz="2900"/>
                    </a:p>
                  </a:txBody>
                  <a:tcPr marL="95937" marR="95937" marT="47969" marB="47969" anchor="ctr"/>
                </a:tc>
                <a:tc>
                  <a:txBody>
                    <a:bodyPr/>
                    <a:lstStyle/>
                    <a:p>
                      <a:pPr algn="ctr"/>
                      <a:r>
                        <a:rPr lang="en-US" sz="2900"/>
                        <a:t>Yes / No</a:t>
                      </a:r>
                      <a:endParaRPr lang="th-TH" sz="2900"/>
                    </a:p>
                  </a:txBody>
                  <a:tcPr marL="95937" marR="95937" marT="47969" marB="47969" anchor="ctr"/>
                </a:tc>
                <a:extLst>
                  <a:ext uri="{0D108BD9-81ED-4DB2-BD59-A6C34878D82A}">
                    <a16:rowId xmlns:a16="http://schemas.microsoft.com/office/drawing/2014/main" val="888646353"/>
                  </a:ext>
                </a:extLst>
              </a:tr>
              <a:tr h="627710">
                <a:tc>
                  <a:txBody>
                    <a:bodyPr/>
                    <a:lstStyle/>
                    <a:p>
                      <a:pPr algn="ctr"/>
                      <a:r>
                        <a:rPr lang="en-US" sz="2900"/>
                        <a:t>Pay the rent</a:t>
                      </a:r>
                      <a:endParaRPr lang="th-TH" sz="2900"/>
                    </a:p>
                  </a:txBody>
                  <a:tcPr marL="95937" marR="95937" marT="47969" marB="47969"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900"/>
                        <a:t>Yes / No</a:t>
                      </a:r>
                      <a:endParaRPr lang="th-TH" sz="2900"/>
                    </a:p>
                  </a:txBody>
                  <a:tcPr marL="95937" marR="95937" marT="47969" marB="47969" anchor="ctr"/>
                </a:tc>
                <a:extLst>
                  <a:ext uri="{0D108BD9-81ED-4DB2-BD59-A6C34878D82A}">
                    <a16:rowId xmlns:a16="http://schemas.microsoft.com/office/drawing/2014/main" val="1311333096"/>
                  </a:ext>
                </a:extLst>
              </a:tr>
              <a:tr h="1110563">
                <a:tc>
                  <a:txBody>
                    <a:bodyPr/>
                    <a:lstStyle/>
                    <a:p>
                      <a:pPr algn="ctr"/>
                      <a:r>
                        <a:rPr lang="en-US" sz="2900" dirty="0"/>
                        <a:t>Buy outdoor furniture</a:t>
                      </a:r>
                      <a:endParaRPr lang="th-TH" sz="2900" dirty="0"/>
                    </a:p>
                  </a:txBody>
                  <a:tcPr marL="95937" marR="95937" marT="47969" marB="47969"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900" dirty="0"/>
                        <a:t>Yes / No</a:t>
                      </a:r>
                      <a:endParaRPr lang="th-TH" sz="2900" dirty="0"/>
                    </a:p>
                  </a:txBody>
                  <a:tcPr marL="95937" marR="95937" marT="47969" marB="47969" anchor="ctr"/>
                </a:tc>
                <a:extLst>
                  <a:ext uri="{0D108BD9-81ED-4DB2-BD59-A6C34878D82A}">
                    <a16:rowId xmlns:a16="http://schemas.microsoft.com/office/drawing/2014/main" val="2696442042"/>
                  </a:ext>
                </a:extLst>
              </a:tr>
            </a:tbl>
          </a:graphicData>
        </a:graphic>
      </p:graphicFrame>
    </p:spTree>
    <p:extLst>
      <p:ext uri="{BB962C8B-B14F-4D97-AF65-F5344CB8AC3E}">
        <p14:creationId xmlns:p14="http://schemas.microsoft.com/office/powerpoint/2010/main" val="931624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3571EF-E38D-4F33-B5B8-ECED0BC8A029}"/>
              </a:ext>
            </a:extLst>
          </p:cNvPr>
          <p:cNvSpPr>
            <a:spLocks noGrp="1"/>
          </p:cNvSpPr>
          <p:nvPr>
            <p:ph type="title"/>
          </p:nvPr>
        </p:nvSpPr>
        <p:spPr>
          <a:xfrm>
            <a:off x="581192" y="702156"/>
            <a:ext cx="11029616" cy="1013800"/>
          </a:xfrm>
        </p:spPr>
        <p:txBody>
          <a:bodyPr>
            <a:normAutofit/>
          </a:bodyPr>
          <a:lstStyle/>
          <a:p>
            <a:endParaRPr lang="th-TH">
              <a:solidFill>
                <a:srgbClr val="FFFFFF"/>
              </a:solidFill>
            </a:endParaRPr>
          </a:p>
        </p:txBody>
      </p:sp>
      <p:sp>
        <p:nvSpPr>
          <p:cNvPr id="3" name="Content Placeholder 2">
            <a:extLst>
              <a:ext uri="{FF2B5EF4-FFF2-40B4-BE49-F238E27FC236}">
                <a16:creationId xmlns:a16="http://schemas.microsoft.com/office/drawing/2014/main" id="{A3A37701-F91F-4F62-82A5-A1C9DD642470}"/>
              </a:ext>
            </a:extLst>
          </p:cNvPr>
          <p:cNvSpPr>
            <a:spLocks noGrp="1"/>
          </p:cNvSpPr>
          <p:nvPr>
            <p:ph idx="1"/>
          </p:nvPr>
        </p:nvSpPr>
        <p:spPr>
          <a:xfrm>
            <a:off x="581192" y="2180496"/>
            <a:ext cx="7225075" cy="4302191"/>
          </a:xfrm>
        </p:spPr>
        <p:txBody>
          <a:bodyPr>
            <a:normAutofit lnSpcReduction="10000"/>
          </a:bodyPr>
          <a:lstStyle/>
          <a:p>
            <a:pPr marL="0" indent="0">
              <a:lnSpc>
                <a:spcPct val="90000"/>
              </a:lnSpc>
              <a:buNone/>
            </a:pPr>
            <a:r>
              <a:rPr lang="en-US" b="1" dirty="0">
                <a:solidFill>
                  <a:schemeClr val="tx1"/>
                </a:solidFill>
              </a:rPr>
              <a:t>Question 3 – Travel Money</a:t>
            </a:r>
          </a:p>
          <a:p>
            <a:pPr marL="0" indent="0">
              <a:lnSpc>
                <a:spcPct val="90000"/>
              </a:lnSpc>
              <a:buNone/>
            </a:pPr>
            <a:r>
              <a:rPr lang="en-US" dirty="0"/>
              <a:t>Natasha works in a restaurant 3 evenings each week. She works for 4 hours each evening and she earns 10 zeds per hour. Natasha also earns 80 zeds each week in tips. Natasha saves exactly half of the total amount of money she earns each week.</a:t>
            </a:r>
          </a:p>
          <a:p>
            <a:pPr>
              <a:lnSpc>
                <a:spcPct val="90000"/>
              </a:lnSpc>
            </a:pPr>
            <a:r>
              <a:rPr lang="en-US" dirty="0"/>
              <a:t>Natasha wants to save 600 zeds for a holiday. </a:t>
            </a:r>
          </a:p>
          <a:p>
            <a:pPr>
              <a:lnSpc>
                <a:spcPct val="90000"/>
              </a:lnSpc>
            </a:pPr>
            <a:r>
              <a:rPr lang="en-US" dirty="0"/>
              <a:t>How many weeks will it take Natasha to save 600 zeds?</a:t>
            </a:r>
            <a:endParaRPr lang="th-TH" dirty="0"/>
          </a:p>
        </p:txBody>
      </p:sp>
      <p:pic>
        <p:nvPicPr>
          <p:cNvPr id="4" name="Picture 3">
            <a:extLst>
              <a:ext uri="{FF2B5EF4-FFF2-40B4-BE49-F238E27FC236}">
                <a16:creationId xmlns:a16="http://schemas.microsoft.com/office/drawing/2014/main" id="{E9616CBF-F89A-4F7A-8D37-E72F469BEDB3}"/>
              </a:ext>
            </a:extLst>
          </p:cNvPr>
          <p:cNvPicPr>
            <a:picLocks noChangeAspect="1"/>
          </p:cNvPicPr>
          <p:nvPr/>
        </p:nvPicPr>
        <p:blipFill rotWithShape="1">
          <a:blip r:embed="rId3"/>
          <a:srcRect l="26680" r="18944" b="-2"/>
          <a:stretch/>
        </p:blipFill>
        <p:spPr>
          <a:xfrm>
            <a:off x="8051799" y="1871133"/>
            <a:ext cx="3683001" cy="4504267"/>
          </a:xfrm>
          <a:prstGeom prst="rect">
            <a:avLst/>
          </a:prstGeom>
        </p:spPr>
      </p:pic>
    </p:spTree>
    <p:extLst>
      <p:ext uri="{BB962C8B-B14F-4D97-AF65-F5344CB8AC3E}">
        <p14:creationId xmlns:p14="http://schemas.microsoft.com/office/powerpoint/2010/main" val="3407324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6A6A0936-E86E-4B43-A3F9-E10027F43755}"/>
              </a:ext>
            </a:extLst>
          </p:cNvPr>
          <p:cNvPicPr>
            <a:picLocks noChangeAspect="1"/>
          </p:cNvPicPr>
          <p:nvPr/>
        </p:nvPicPr>
        <p:blipFill>
          <a:blip r:embed="rId3"/>
          <a:stretch>
            <a:fillRect/>
          </a:stretch>
        </p:blipFill>
        <p:spPr>
          <a:xfrm>
            <a:off x="910114" y="1922847"/>
            <a:ext cx="4674492" cy="2994892"/>
          </a:xfrm>
          <a:prstGeom prst="rect">
            <a:avLst/>
          </a:prstGeom>
        </p:spPr>
      </p:pic>
      <p:sp>
        <p:nvSpPr>
          <p:cNvPr id="3" name="Content Placeholder 2">
            <a:extLst>
              <a:ext uri="{FF2B5EF4-FFF2-40B4-BE49-F238E27FC236}">
                <a16:creationId xmlns:a16="http://schemas.microsoft.com/office/drawing/2014/main" id="{81DB35D8-837F-4C13-BF2F-8F718ED82D6E}"/>
              </a:ext>
            </a:extLst>
          </p:cNvPr>
          <p:cNvSpPr>
            <a:spLocks noGrp="1"/>
          </p:cNvSpPr>
          <p:nvPr>
            <p:ph idx="1"/>
          </p:nvPr>
        </p:nvSpPr>
        <p:spPr>
          <a:xfrm>
            <a:off x="6515987" y="614407"/>
            <a:ext cx="4947221" cy="5694953"/>
          </a:xfrm>
        </p:spPr>
        <p:txBody>
          <a:bodyPr>
            <a:normAutofit fontScale="92500" lnSpcReduction="20000"/>
          </a:bodyPr>
          <a:lstStyle/>
          <a:p>
            <a:pPr marL="0" indent="0">
              <a:buNone/>
            </a:pPr>
            <a:r>
              <a:rPr lang="en-US" sz="3500" dirty="0">
                <a:solidFill>
                  <a:schemeClr val="tx1"/>
                </a:solidFill>
              </a:rPr>
              <a:t>Question 4 – New Bank Card</a:t>
            </a:r>
          </a:p>
          <a:p>
            <a:pPr marL="0" indent="0">
              <a:buNone/>
            </a:pPr>
            <a:r>
              <a:rPr lang="en-US" dirty="0"/>
              <a:t>Lisa lives in </a:t>
            </a:r>
            <a:r>
              <a:rPr lang="en-US" dirty="0" err="1"/>
              <a:t>Zedland</a:t>
            </a:r>
            <a:r>
              <a:rPr lang="en-US" dirty="0"/>
              <a:t>. She receives this new bank card.</a:t>
            </a:r>
          </a:p>
          <a:p>
            <a:pPr marL="0" indent="0">
              <a:buNone/>
            </a:pPr>
            <a:r>
              <a:rPr lang="en-US" dirty="0"/>
              <a:t>The following day, Lisa receives the Personal Identification Number (PIN) for the bank card. What should Lisa do with the PIN? </a:t>
            </a:r>
          </a:p>
          <a:p>
            <a:pPr marL="514350" indent="-514350">
              <a:buAutoNum type="alphaUcPeriod"/>
            </a:pPr>
            <a:r>
              <a:rPr lang="en-US" dirty="0"/>
              <a:t>Write the PIN on notepaper and keep this in her wallet. </a:t>
            </a:r>
          </a:p>
          <a:p>
            <a:pPr marL="514350" indent="-514350">
              <a:buAutoNum type="alphaUcPeriod"/>
            </a:pPr>
            <a:r>
              <a:rPr lang="en-US" dirty="0"/>
              <a:t>Tell the PIN to her friends. </a:t>
            </a:r>
          </a:p>
          <a:p>
            <a:pPr marL="514350" indent="-514350">
              <a:buAutoNum type="alphaUcPeriod"/>
            </a:pPr>
            <a:r>
              <a:rPr lang="en-US" dirty="0"/>
              <a:t>Write the PIN on the back of the card. </a:t>
            </a:r>
          </a:p>
          <a:p>
            <a:pPr marL="514350" indent="-514350">
              <a:buAutoNum type="alphaUcPeriod"/>
            </a:pPr>
            <a:r>
              <a:rPr lang="en-US" dirty="0" err="1"/>
              <a:t>Memorise</a:t>
            </a:r>
            <a:r>
              <a:rPr lang="en-US" dirty="0"/>
              <a:t> the PIN.</a:t>
            </a:r>
            <a:endParaRPr lang="th-TH" dirty="0"/>
          </a:p>
        </p:txBody>
      </p:sp>
    </p:spTree>
    <p:extLst>
      <p:ext uri="{BB962C8B-B14F-4D97-AF65-F5344CB8AC3E}">
        <p14:creationId xmlns:p14="http://schemas.microsoft.com/office/powerpoint/2010/main" val="261315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48A1B2-8164-4D8E-8062-77FF80D228BC}"/>
              </a:ext>
            </a:extLst>
          </p:cNvPr>
          <p:cNvSpPr>
            <a:spLocks noGrp="1"/>
          </p:cNvSpPr>
          <p:nvPr>
            <p:ph type="title"/>
          </p:nvPr>
        </p:nvSpPr>
        <p:spPr/>
        <p:txBody>
          <a:bodyPr/>
          <a:lstStyle/>
          <a:p>
            <a:r>
              <a:rPr lang="en-US" dirty="0"/>
              <a:t>An overview of Financial Literacy</a:t>
            </a:r>
            <a:endParaRPr lang="th-TH" dirty="0"/>
          </a:p>
        </p:txBody>
      </p:sp>
      <p:sp>
        <p:nvSpPr>
          <p:cNvPr id="7" name="Content Placeholder 6">
            <a:extLst>
              <a:ext uri="{FF2B5EF4-FFF2-40B4-BE49-F238E27FC236}">
                <a16:creationId xmlns:a16="http://schemas.microsoft.com/office/drawing/2014/main" id="{0B7CB484-F50B-48FC-9E2B-66513D4E69A2}"/>
              </a:ext>
            </a:extLst>
          </p:cNvPr>
          <p:cNvSpPr>
            <a:spLocks noGrp="1"/>
          </p:cNvSpPr>
          <p:nvPr>
            <p:ph idx="1"/>
          </p:nvPr>
        </p:nvSpPr>
        <p:spPr>
          <a:xfrm>
            <a:off x="581192" y="2168631"/>
            <a:ext cx="11029615" cy="3678303"/>
          </a:xfrm>
        </p:spPr>
        <p:txBody>
          <a:bodyPr anchor="t"/>
          <a:lstStyle/>
          <a:p>
            <a:r>
              <a:rPr lang="en-US" dirty="0"/>
              <a:t>Financial literacy is the ability to understand how money works: how someone makes, manages and invests it, and also expends it (especially when one donates to charity) to help others.</a:t>
            </a:r>
            <a:endParaRPr lang="th-TH" dirty="0"/>
          </a:p>
        </p:txBody>
      </p:sp>
      <p:pic>
        <p:nvPicPr>
          <p:cNvPr id="9" name="Graphic 8" descr="Money">
            <a:extLst>
              <a:ext uri="{FF2B5EF4-FFF2-40B4-BE49-F238E27FC236}">
                <a16:creationId xmlns:a16="http://schemas.microsoft.com/office/drawing/2014/main" id="{4125B884-3C89-470D-B70B-1AF82105A5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52924" y="3846867"/>
            <a:ext cx="1788738" cy="1788738"/>
          </a:xfrm>
          <a:prstGeom prst="rect">
            <a:avLst/>
          </a:prstGeom>
        </p:spPr>
      </p:pic>
      <p:pic>
        <p:nvPicPr>
          <p:cNvPr id="11" name="Graphic 10" descr="Hummingbird">
            <a:extLst>
              <a:ext uri="{FF2B5EF4-FFF2-40B4-BE49-F238E27FC236}">
                <a16:creationId xmlns:a16="http://schemas.microsoft.com/office/drawing/2014/main" id="{D59C2AC5-9DD7-4C39-BBE0-391FB6FFA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0531" y="4568393"/>
            <a:ext cx="914400" cy="914400"/>
          </a:xfrm>
          <a:prstGeom prst="rect">
            <a:avLst/>
          </a:prstGeom>
        </p:spPr>
      </p:pic>
      <p:pic>
        <p:nvPicPr>
          <p:cNvPr id="12" name="Graphic 11" descr="Hummingbird">
            <a:extLst>
              <a:ext uri="{FF2B5EF4-FFF2-40B4-BE49-F238E27FC236}">
                <a16:creationId xmlns:a16="http://schemas.microsoft.com/office/drawing/2014/main" id="{42CCE580-6393-45A0-9915-37325780F6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314662" y="3550583"/>
            <a:ext cx="914400" cy="914400"/>
          </a:xfrm>
          <a:prstGeom prst="rect">
            <a:avLst/>
          </a:prstGeom>
        </p:spPr>
      </p:pic>
      <p:pic>
        <p:nvPicPr>
          <p:cNvPr id="14" name="Graphic 13" descr="Bar graph with upward trend">
            <a:extLst>
              <a:ext uri="{FF2B5EF4-FFF2-40B4-BE49-F238E27FC236}">
                <a16:creationId xmlns:a16="http://schemas.microsoft.com/office/drawing/2014/main" id="{7C61B5D2-F275-40B1-9807-D0DBFE8F42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7278" y="5586203"/>
            <a:ext cx="914400" cy="914400"/>
          </a:xfrm>
          <a:prstGeom prst="rect">
            <a:avLst/>
          </a:prstGeom>
        </p:spPr>
      </p:pic>
      <p:pic>
        <p:nvPicPr>
          <p:cNvPr id="16" name="Graphic 15" descr="Bitcoin">
            <a:extLst>
              <a:ext uri="{FF2B5EF4-FFF2-40B4-BE49-F238E27FC236}">
                <a16:creationId xmlns:a16="http://schemas.microsoft.com/office/drawing/2014/main" id="{9190FFF2-5C3A-423E-BE70-71E76F8CA8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38524" y="4414993"/>
            <a:ext cx="914400" cy="914400"/>
          </a:xfrm>
          <a:prstGeom prst="rect">
            <a:avLst/>
          </a:prstGeom>
        </p:spPr>
      </p:pic>
      <p:pic>
        <p:nvPicPr>
          <p:cNvPr id="18" name="Graphic 17" descr="Coins">
            <a:extLst>
              <a:ext uri="{FF2B5EF4-FFF2-40B4-BE49-F238E27FC236}">
                <a16:creationId xmlns:a16="http://schemas.microsoft.com/office/drawing/2014/main" id="{8736BE40-E7A9-4C2A-971A-A8853A5CB5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67255" y="5531230"/>
            <a:ext cx="914400" cy="914400"/>
          </a:xfrm>
          <a:prstGeom prst="rect">
            <a:avLst/>
          </a:prstGeom>
        </p:spPr>
      </p:pic>
      <p:pic>
        <p:nvPicPr>
          <p:cNvPr id="19" name="Graphic 18" descr="Coins">
            <a:extLst>
              <a:ext uri="{FF2B5EF4-FFF2-40B4-BE49-F238E27FC236}">
                <a16:creationId xmlns:a16="http://schemas.microsoft.com/office/drawing/2014/main" id="{6D091A89-63D1-4D14-B43B-2736D51339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52855" y="5476376"/>
            <a:ext cx="914400" cy="914400"/>
          </a:xfrm>
          <a:prstGeom prst="rect">
            <a:avLst/>
          </a:prstGeom>
        </p:spPr>
      </p:pic>
      <p:cxnSp>
        <p:nvCxnSpPr>
          <p:cNvPr id="3" name="Straight Arrow Connector 2">
            <a:extLst>
              <a:ext uri="{FF2B5EF4-FFF2-40B4-BE49-F238E27FC236}">
                <a16:creationId xmlns:a16="http://schemas.microsoft.com/office/drawing/2014/main" id="{D1DF7163-DBA5-439B-B095-177BC7AF0667}"/>
              </a:ext>
            </a:extLst>
          </p:cNvPr>
          <p:cNvCxnSpPr/>
          <p:nvPr/>
        </p:nvCxnSpPr>
        <p:spPr>
          <a:xfrm flipH="1">
            <a:off x="5841662" y="4080681"/>
            <a:ext cx="728869" cy="384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465F504-7EC2-4AEC-B9C8-2106D7B5A092}"/>
              </a:ext>
            </a:extLst>
          </p:cNvPr>
          <p:cNvCxnSpPr>
            <a:endCxn id="11" idx="1"/>
          </p:cNvCxnSpPr>
          <p:nvPr/>
        </p:nvCxnSpPr>
        <p:spPr>
          <a:xfrm>
            <a:off x="5877339" y="4940490"/>
            <a:ext cx="693192" cy="85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0C7D96-BA25-44A2-92CA-F0C2F2552A85}"/>
              </a:ext>
            </a:extLst>
          </p:cNvPr>
          <p:cNvCxnSpPr>
            <a:endCxn id="14" idx="1"/>
          </p:cNvCxnSpPr>
          <p:nvPr/>
        </p:nvCxnSpPr>
        <p:spPr>
          <a:xfrm>
            <a:off x="5841662" y="5846934"/>
            <a:ext cx="715616" cy="196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18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E10456-23F6-472E-9DAE-EC7194A6353C}"/>
              </a:ext>
            </a:extLst>
          </p:cNvPr>
          <p:cNvPicPr>
            <a:picLocks noChangeAspect="1"/>
          </p:cNvPicPr>
          <p:nvPr/>
        </p:nvPicPr>
        <p:blipFill rotWithShape="1">
          <a:blip r:embed="rId2"/>
          <a:srcRect t="2700" r="2062"/>
          <a:stretch/>
        </p:blipFill>
        <p:spPr>
          <a:xfrm>
            <a:off x="956602" y="636706"/>
            <a:ext cx="5723397" cy="6221293"/>
          </a:xfrm>
          <a:prstGeom prst="rect">
            <a:avLst/>
          </a:prstGeom>
        </p:spPr>
      </p:pic>
      <p:sp>
        <p:nvSpPr>
          <p:cNvPr id="20" name="Rectangle 19">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FE31275-772F-4AA4-84EF-6EFA33C6548E}"/>
              </a:ext>
            </a:extLst>
          </p:cNvPr>
          <p:cNvSpPr>
            <a:spLocks noGrp="1"/>
          </p:cNvSpPr>
          <p:nvPr>
            <p:ph type="title"/>
          </p:nvPr>
        </p:nvSpPr>
        <p:spPr>
          <a:xfrm>
            <a:off x="8296275" y="1419225"/>
            <a:ext cx="3081576" cy="2085869"/>
          </a:xfrm>
        </p:spPr>
        <p:txBody>
          <a:bodyPr vert="horz" lIns="91440" tIns="45720" rIns="91440" bIns="45720" rtlCol="0" anchor="b">
            <a:normAutofit fontScale="90000"/>
          </a:bodyPr>
          <a:lstStyle/>
          <a:p>
            <a:r>
              <a:rPr lang="en-US" sz="3600" dirty="0">
                <a:solidFill>
                  <a:srgbClr val="FFFFFF"/>
                </a:solidFill>
              </a:rPr>
              <a:t>Financial Literacy Framework of OECD</a:t>
            </a:r>
          </a:p>
        </p:txBody>
      </p:sp>
    </p:spTree>
    <p:extLst>
      <p:ext uri="{BB962C8B-B14F-4D97-AF65-F5344CB8AC3E}">
        <p14:creationId xmlns:p14="http://schemas.microsoft.com/office/powerpoint/2010/main" val="4160100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95AFD-6999-40FC-8297-4A3CDF127482}"/>
              </a:ext>
            </a:extLst>
          </p:cNvPr>
          <p:cNvSpPr>
            <a:spLocks noGrp="1"/>
          </p:cNvSpPr>
          <p:nvPr>
            <p:ph type="title"/>
          </p:nvPr>
        </p:nvSpPr>
        <p:spPr>
          <a:xfrm>
            <a:off x="575894" y="729658"/>
            <a:ext cx="11029616" cy="676171"/>
          </a:xfrm>
        </p:spPr>
        <p:txBody>
          <a:bodyPr/>
          <a:lstStyle/>
          <a:p>
            <a:r>
              <a:rPr lang="en-US" dirty="0"/>
              <a:t>Thailand Financial literacy rate</a:t>
            </a:r>
            <a:endParaRPr lang="th-TH" dirty="0"/>
          </a:p>
        </p:txBody>
      </p:sp>
      <p:pic>
        <p:nvPicPr>
          <p:cNvPr id="4" name="Picture 3">
            <a:extLst>
              <a:ext uri="{FF2B5EF4-FFF2-40B4-BE49-F238E27FC236}">
                <a16:creationId xmlns:a16="http://schemas.microsoft.com/office/drawing/2014/main" id="{05FEC853-8D48-408E-89EF-5E452BE87CB8}"/>
              </a:ext>
            </a:extLst>
          </p:cNvPr>
          <p:cNvPicPr>
            <a:picLocks noChangeAspect="1"/>
          </p:cNvPicPr>
          <p:nvPr/>
        </p:nvPicPr>
        <p:blipFill>
          <a:blip r:embed="rId2"/>
          <a:stretch>
            <a:fillRect/>
          </a:stretch>
        </p:blipFill>
        <p:spPr>
          <a:xfrm>
            <a:off x="575894" y="1405829"/>
            <a:ext cx="4980844" cy="5452171"/>
          </a:xfrm>
          <a:prstGeom prst="rect">
            <a:avLst/>
          </a:prstGeom>
        </p:spPr>
      </p:pic>
      <p:sp>
        <p:nvSpPr>
          <p:cNvPr id="5" name="TextBox 4">
            <a:extLst>
              <a:ext uri="{FF2B5EF4-FFF2-40B4-BE49-F238E27FC236}">
                <a16:creationId xmlns:a16="http://schemas.microsoft.com/office/drawing/2014/main" id="{45DBEE5D-915C-4E21-A8A0-F762D9B98F1A}"/>
              </a:ext>
            </a:extLst>
          </p:cNvPr>
          <p:cNvSpPr txBox="1"/>
          <p:nvPr/>
        </p:nvSpPr>
        <p:spPr>
          <a:xfrm>
            <a:off x="6096000" y="2082018"/>
            <a:ext cx="5520106" cy="3370153"/>
          </a:xfrm>
          <a:prstGeom prst="rect">
            <a:avLst/>
          </a:prstGeom>
          <a:noFill/>
        </p:spPr>
        <p:txBody>
          <a:bodyPr wrap="square" rtlCol="0">
            <a:spAutoFit/>
          </a:bodyPr>
          <a:lstStyle/>
          <a:p>
            <a:pPr>
              <a:lnSpc>
                <a:spcPct val="150000"/>
              </a:lnSpc>
            </a:pPr>
            <a:r>
              <a:rPr lang="en-US" sz="2400" dirty="0"/>
              <a:t>Data from </a:t>
            </a:r>
            <a:r>
              <a:rPr lang="en-US" sz="2400" dirty="0" err="1"/>
              <a:t>Organisation</a:t>
            </a:r>
            <a:r>
              <a:rPr lang="en-US" sz="2400" dirty="0"/>
              <a:t> for Economic Co-operation and Development (OECD) shows that in year 2014-2015 Thailand has been ranked 17, scores 12.8 out of 21 scores, from 30 countries about financial literacy rate.  Average score is around 13.2.</a:t>
            </a:r>
            <a:endParaRPr lang="th-TH" sz="2400" dirty="0"/>
          </a:p>
        </p:txBody>
      </p:sp>
    </p:spTree>
    <p:extLst>
      <p:ext uri="{BB962C8B-B14F-4D97-AF65-F5344CB8AC3E}">
        <p14:creationId xmlns:p14="http://schemas.microsoft.com/office/powerpoint/2010/main" val="3332273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BDE533-C69C-48E3-BDE3-2B5821F9C39B}"/>
              </a:ext>
            </a:extLst>
          </p:cNvPr>
          <p:cNvSpPr>
            <a:spLocks noGrp="1"/>
          </p:cNvSpPr>
          <p:nvPr>
            <p:ph type="title"/>
          </p:nvPr>
        </p:nvSpPr>
        <p:spPr/>
        <p:txBody>
          <a:bodyPr>
            <a:noAutofit/>
          </a:bodyPr>
          <a:lstStyle/>
          <a:p>
            <a:r>
              <a:rPr lang="en-US" sz="3600" dirty="0"/>
              <a:t>Thailand Financial literacy rate (Cont.)</a:t>
            </a:r>
            <a:endParaRPr lang="th-TH" sz="3600" dirty="0"/>
          </a:p>
        </p:txBody>
      </p:sp>
      <p:sp>
        <p:nvSpPr>
          <p:cNvPr id="4" name="Content Placeholder 3">
            <a:extLst>
              <a:ext uri="{FF2B5EF4-FFF2-40B4-BE49-F238E27FC236}">
                <a16:creationId xmlns:a16="http://schemas.microsoft.com/office/drawing/2014/main" id="{5CD92179-2DC5-4B4F-A5B3-E8B06679B011}"/>
              </a:ext>
            </a:extLst>
          </p:cNvPr>
          <p:cNvSpPr>
            <a:spLocks noGrp="1"/>
          </p:cNvSpPr>
          <p:nvPr>
            <p:ph sz="half" idx="1"/>
          </p:nvPr>
        </p:nvSpPr>
        <p:spPr/>
        <p:txBody>
          <a:bodyPr anchor="t">
            <a:normAutofit/>
          </a:bodyPr>
          <a:lstStyle/>
          <a:p>
            <a:r>
              <a:rPr lang="en-US" sz="2400" dirty="0"/>
              <a:t>Average rate of Thailand financial literacy is 61.0</a:t>
            </a:r>
          </a:p>
          <a:p>
            <a:r>
              <a:rPr lang="en-US" sz="2400" dirty="0"/>
              <a:t>There are three categories:</a:t>
            </a:r>
          </a:p>
          <a:p>
            <a:pPr marL="324000" lvl="1" indent="0">
              <a:buNone/>
            </a:pPr>
            <a:r>
              <a:rPr lang="en-US" sz="2400" dirty="0"/>
              <a:t>Overall financial skills (21 scores)</a:t>
            </a:r>
          </a:p>
          <a:p>
            <a:pPr marL="838350" lvl="1" indent="-514350">
              <a:buFont typeface="+mj-lt"/>
              <a:buAutoNum type="arabicPeriod"/>
            </a:pPr>
            <a:r>
              <a:rPr lang="en-US" sz="2400" dirty="0"/>
              <a:t>Knowledge (7 scores)</a:t>
            </a:r>
          </a:p>
          <a:p>
            <a:pPr marL="838350" lvl="1" indent="-514350">
              <a:buFont typeface="+mj-lt"/>
              <a:buAutoNum type="arabicPeriod"/>
            </a:pPr>
            <a:r>
              <a:rPr lang="en-US" sz="2400" dirty="0"/>
              <a:t>Behavior (9 scores)</a:t>
            </a:r>
          </a:p>
          <a:p>
            <a:pPr marL="838350" lvl="1" indent="-514350">
              <a:buFont typeface="+mj-lt"/>
              <a:buAutoNum type="arabicPeriod"/>
            </a:pPr>
            <a:r>
              <a:rPr lang="en-US" sz="2400" dirty="0"/>
              <a:t>Attitude (5 scores)</a:t>
            </a:r>
            <a:endParaRPr lang="th-TH" sz="2400" dirty="0"/>
          </a:p>
        </p:txBody>
      </p:sp>
      <p:graphicFrame>
        <p:nvGraphicFramePr>
          <p:cNvPr id="8" name="Content Placeholder 7">
            <a:extLst>
              <a:ext uri="{FF2B5EF4-FFF2-40B4-BE49-F238E27FC236}">
                <a16:creationId xmlns:a16="http://schemas.microsoft.com/office/drawing/2014/main" id="{B6B359FA-FF7E-4809-8BB8-644A8937DDB6}"/>
              </a:ext>
            </a:extLst>
          </p:cNvPr>
          <p:cNvGraphicFramePr>
            <a:graphicFrameLocks noGrp="1"/>
          </p:cNvGraphicFramePr>
          <p:nvPr>
            <p:ph sz="half" idx="2"/>
            <p:extLst>
              <p:ext uri="{D42A27DB-BD31-4B8C-83A1-F6EECF244321}">
                <p14:modId xmlns:p14="http://schemas.microsoft.com/office/powerpoint/2010/main" val="427678179"/>
              </p:ext>
            </p:extLst>
          </p:nvPr>
        </p:nvGraphicFramePr>
        <p:xfrm>
          <a:off x="6188419" y="2227263"/>
          <a:ext cx="5422556" cy="423979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CE0E7DB0-13E0-48D0-BACC-62097579E96D}"/>
              </a:ext>
            </a:extLst>
          </p:cNvPr>
          <p:cNvSpPr txBox="1"/>
          <p:nvPr/>
        </p:nvSpPr>
        <p:spPr>
          <a:xfrm>
            <a:off x="581025" y="5861050"/>
            <a:ext cx="5422389" cy="646331"/>
          </a:xfrm>
          <a:prstGeom prst="rect">
            <a:avLst/>
          </a:prstGeom>
          <a:noFill/>
        </p:spPr>
        <p:txBody>
          <a:bodyPr wrap="square" rtlCol="0">
            <a:spAutoFit/>
          </a:bodyPr>
          <a:lstStyle/>
          <a:p>
            <a:r>
              <a:rPr lang="en-US" dirty="0"/>
              <a:t>Among this rate, Thais age 10-19 has the lowest rate of financial skills </a:t>
            </a:r>
            <a:endParaRPr lang="th-TH" dirty="0"/>
          </a:p>
        </p:txBody>
      </p:sp>
    </p:spTree>
    <p:extLst>
      <p:ext uri="{BB962C8B-B14F-4D97-AF65-F5344CB8AC3E}">
        <p14:creationId xmlns:p14="http://schemas.microsoft.com/office/powerpoint/2010/main" val="2178997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15662F-8C83-4803-A8FB-45860F2D52A6}"/>
              </a:ext>
            </a:extLst>
          </p:cNvPr>
          <p:cNvSpPr>
            <a:spLocks noGrp="1"/>
          </p:cNvSpPr>
          <p:nvPr>
            <p:ph type="title"/>
          </p:nvPr>
        </p:nvSpPr>
        <p:spPr/>
        <p:txBody>
          <a:bodyPr>
            <a:noAutofit/>
          </a:bodyPr>
          <a:lstStyle/>
          <a:p>
            <a:r>
              <a:rPr lang="en-US" sz="3600" dirty="0"/>
              <a:t>Thailand Financial literacy rate (Cont.)</a:t>
            </a:r>
            <a:endParaRPr lang="th-TH" sz="3600" dirty="0"/>
          </a:p>
        </p:txBody>
      </p:sp>
      <p:graphicFrame>
        <p:nvGraphicFramePr>
          <p:cNvPr id="7" name="Content Placeholder 6">
            <a:extLst>
              <a:ext uri="{FF2B5EF4-FFF2-40B4-BE49-F238E27FC236}">
                <a16:creationId xmlns:a16="http://schemas.microsoft.com/office/drawing/2014/main" id="{A24FD37B-1750-48BA-85A3-3B2B1765D124}"/>
              </a:ext>
            </a:extLst>
          </p:cNvPr>
          <p:cNvGraphicFramePr>
            <a:graphicFrameLocks noGrp="1"/>
          </p:cNvGraphicFramePr>
          <p:nvPr>
            <p:ph idx="1"/>
            <p:extLst>
              <p:ext uri="{D42A27DB-BD31-4B8C-83A1-F6EECF244321}">
                <p14:modId xmlns:p14="http://schemas.microsoft.com/office/powerpoint/2010/main" val="3479862383"/>
              </p:ext>
            </p:extLst>
          </p:nvPr>
        </p:nvGraphicFramePr>
        <p:xfrm>
          <a:off x="381000" y="2506980"/>
          <a:ext cx="11363242" cy="3017520"/>
        </p:xfrm>
        <a:graphic>
          <a:graphicData uri="http://schemas.openxmlformats.org/drawingml/2006/table">
            <a:tbl>
              <a:tblPr firstRow="1" bandRow="1">
                <a:tableStyleId>{5C22544A-7EE6-4342-B048-85BDC9FD1C3A}</a:tableStyleId>
              </a:tblPr>
              <a:tblGrid>
                <a:gridCol w="3420520">
                  <a:extLst>
                    <a:ext uri="{9D8B030D-6E8A-4147-A177-3AD203B41FA5}">
                      <a16:colId xmlns:a16="http://schemas.microsoft.com/office/drawing/2014/main" val="3386682186"/>
                    </a:ext>
                  </a:extLst>
                </a:gridCol>
                <a:gridCol w="2558204">
                  <a:extLst>
                    <a:ext uri="{9D8B030D-6E8A-4147-A177-3AD203B41FA5}">
                      <a16:colId xmlns:a16="http://schemas.microsoft.com/office/drawing/2014/main" val="1830935657"/>
                    </a:ext>
                  </a:extLst>
                </a:gridCol>
                <a:gridCol w="2682761">
                  <a:extLst>
                    <a:ext uri="{9D8B030D-6E8A-4147-A177-3AD203B41FA5}">
                      <a16:colId xmlns:a16="http://schemas.microsoft.com/office/drawing/2014/main" val="1539575340"/>
                    </a:ext>
                  </a:extLst>
                </a:gridCol>
                <a:gridCol w="2701757">
                  <a:extLst>
                    <a:ext uri="{9D8B030D-6E8A-4147-A177-3AD203B41FA5}">
                      <a16:colId xmlns:a16="http://schemas.microsoft.com/office/drawing/2014/main" val="2792835579"/>
                    </a:ext>
                  </a:extLst>
                </a:gridCol>
              </a:tblGrid>
              <a:tr h="370840">
                <a:tc>
                  <a:txBody>
                    <a:bodyPr/>
                    <a:lstStyle/>
                    <a:p>
                      <a:pPr algn="ctr"/>
                      <a:r>
                        <a:rPr lang="en-US" sz="2800" dirty="0"/>
                        <a:t>Criteria</a:t>
                      </a:r>
                      <a:endParaRPr lang="th-TH" sz="2800" dirty="0"/>
                    </a:p>
                  </a:txBody>
                  <a:tcPr/>
                </a:tc>
                <a:tc>
                  <a:txBody>
                    <a:bodyPr/>
                    <a:lstStyle/>
                    <a:p>
                      <a:pPr algn="ctr"/>
                      <a:r>
                        <a:rPr lang="en-US" sz="2800" dirty="0"/>
                        <a:t>Lowest score (year 2016)</a:t>
                      </a:r>
                      <a:endParaRPr lang="th-TH" sz="2800" dirty="0"/>
                    </a:p>
                  </a:txBody>
                  <a:tcPr/>
                </a:tc>
                <a:tc>
                  <a:txBody>
                    <a:bodyPr/>
                    <a:lstStyle/>
                    <a:p>
                      <a:pPr algn="ctr"/>
                      <a:r>
                        <a:rPr lang="en-US" sz="2800" dirty="0"/>
                        <a:t>Average score</a:t>
                      </a:r>
                      <a:endParaRPr lang="th-TH" sz="2800" dirty="0"/>
                    </a:p>
                  </a:txBody>
                  <a:tcPr/>
                </a:tc>
                <a:tc>
                  <a:txBody>
                    <a:bodyPr/>
                    <a:lstStyle/>
                    <a:p>
                      <a:pPr algn="ctr"/>
                      <a:r>
                        <a:rPr lang="en-US" sz="2800" dirty="0"/>
                        <a:t>Highest score</a:t>
                      </a:r>
                    </a:p>
                    <a:p>
                      <a:pPr algn="ctr"/>
                      <a:r>
                        <a:rPr lang="en-US" sz="2800" dirty="0"/>
                        <a:t>(Year 2016)</a:t>
                      </a:r>
                      <a:endParaRPr lang="th-TH" sz="2800" dirty="0"/>
                    </a:p>
                  </a:txBody>
                  <a:tcPr/>
                </a:tc>
                <a:extLst>
                  <a:ext uri="{0D108BD9-81ED-4DB2-BD59-A6C34878D82A}">
                    <a16:rowId xmlns:a16="http://schemas.microsoft.com/office/drawing/2014/main" val="991428423"/>
                  </a:ext>
                </a:extLst>
              </a:tr>
              <a:tr h="370840">
                <a:tc>
                  <a:txBody>
                    <a:bodyPr/>
                    <a:lstStyle/>
                    <a:p>
                      <a:r>
                        <a:rPr lang="en-US" sz="2800" dirty="0"/>
                        <a:t>Overall (21 scores)</a:t>
                      </a:r>
                      <a:endParaRPr lang="th-TH" sz="2800" dirty="0"/>
                    </a:p>
                  </a:txBody>
                  <a:tcPr/>
                </a:tc>
                <a:tc>
                  <a:txBody>
                    <a:bodyPr/>
                    <a:lstStyle/>
                    <a:p>
                      <a:pPr algn="ctr"/>
                      <a:r>
                        <a:rPr lang="en-US" sz="2800" dirty="0"/>
                        <a:t>2.7</a:t>
                      </a:r>
                      <a:endParaRPr lang="th-TH" sz="2800" dirty="0"/>
                    </a:p>
                  </a:txBody>
                  <a:tcPr/>
                </a:tc>
                <a:tc>
                  <a:txBody>
                    <a:bodyPr/>
                    <a:lstStyle/>
                    <a:p>
                      <a:pPr algn="ctr"/>
                      <a:r>
                        <a:rPr lang="en-US" sz="2800" dirty="0"/>
                        <a:t>12.8</a:t>
                      </a:r>
                      <a:endParaRPr lang="th-TH" sz="2800" dirty="0"/>
                    </a:p>
                  </a:txBody>
                  <a:tcPr/>
                </a:tc>
                <a:tc>
                  <a:txBody>
                    <a:bodyPr/>
                    <a:lstStyle/>
                    <a:p>
                      <a:pPr algn="ctr"/>
                      <a:r>
                        <a:rPr lang="en-US" sz="2800" dirty="0"/>
                        <a:t>21.0</a:t>
                      </a:r>
                      <a:endParaRPr lang="th-TH" sz="2800" dirty="0"/>
                    </a:p>
                  </a:txBody>
                  <a:tcPr/>
                </a:tc>
                <a:extLst>
                  <a:ext uri="{0D108BD9-81ED-4DB2-BD59-A6C34878D82A}">
                    <a16:rowId xmlns:a16="http://schemas.microsoft.com/office/drawing/2014/main" val="3536410763"/>
                  </a:ext>
                </a:extLst>
              </a:tr>
              <a:tr h="370840">
                <a:tc>
                  <a:txBody>
                    <a:bodyPr/>
                    <a:lstStyle/>
                    <a:p>
                      <a:r>
                        <a:rPr lang="en-US" sz="2800" dirty="0"/>
                        <a:t>Knowledge (7 scores)</a:t>
                      </a:r>
                      <a:endParaRPr lang="th-TH" sz="2800" dirty="0"/>
                    </a:p>
                  </a:txBody>
                  <a:tcPr/>
                </a:tc>
                <a:tc>
                  <a:txBody>
                    <a:bodyPr/>
                    <a:lstStyle/>
                    <a:p>
                      <a:pPr algn="ctr"/>
                      <a:r>
                        <a:rPr lang="en-US" sz="2800" dirty="0"/>
                        <a:t>0.0</a:t>
                      </a:r>
                      <a:endParaRPr lang="th-TH" sz="2800" dirty="0"/>
                    </a:p>
                  </a:txBody>
                  <a:tcPr/>
                </a:tc>
                <a:tc>
                  <a:txBody>
                    <a:bodyPr/>
                    <a:lstStyle/>
                    <a:p>
                      <a:pPr algn="ctr"/>
                      <a:r>
                        <a:rPr lang="en-US" sz="2800" dirty="0"/>
                        <a:t>3.4</a:t>
                      </a:r>
                      <a:endParaRPr lang="th-TH" sz="2800" dirty="0"/>
                    </a:p>
                  </a:txBody>
                  <a:tcPr/>
                </a:tc>
                <a:tc>
                  <a:txBody>
                    <a:bodyPr/>
                    <a:lstStyle/>
                    <a:p>
                      <a:pPr algn="ctr"/>
                      <a:r>
                        <a:rPr lang="en-US" sz="2800" dirty="0"/>
                        <a:t>7.0</a:t>
                      </a:r>
                      <a:endParaRPr lang="th-TH" sz="2800" dirty="0"/>
                    </a:p>
                  </a:txBody>
                  <a:tcPr/>
                </a:tc>
                <a:extLst>
                  <a:ext uri="{0D108BD9-81ED-4DB2-BD59-A6C34878D82A}">
                    <a16:rowId xmlns:a16="http://schemas.microsoft.com/office/drawing/2014/main" val="1777778993"/>
                  </a:ext>
                </a:extLst>
              </a:tr>
              <a:tr h="370840">
                <a:tc>
                  <a:txBody>
                    <a:bodyPr/>
                    <a:lstStyle/>
                    <a:p>
                      <a:r>
                        <a:rPr lang="en-US" sz="2800" dirty="0"/>
                        <a:t>Behavior (9 scores)</a:t>
                      </a:r>
                      <a:endParaRPr lang="th-TH" sz="28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t>0.0</a:t>
                      </a:r>
                      <a:endParaRPr lang="th-TH" sz="2800" dirty="0"/>
                    </a:p>
                  </a:txBody>
                  <a:tcPr/>
                </a:tc>
                <a:tc>
                  <a:txBody>
                    <a:bodyPr/>
                    <a:lstStyle/>
                    <a:p>
                      <a:pPr algn="ctr"/>
                      <a:r>
                        <a:rPr lang="en-US" sz="2800" dirty="0"/>
                        <a:t>5.6</a:t>
                      </a:r>
                      <a:endParaRPr lang="th-TH" sz="2800" dirty="0"/>
                    </a:p>
                  </a:txBody>
                  <a:tcPr/>
                </a:tc>
                <a:tc>
                  <a:txBody>
                    <a:bodyPr/>
                    <a:lstStyle/>
                    <a:p>
                      <a:pPr algn="ctr"/>
                      <a:r>
                        <a:rPr lang="en-US" sz="2800" dirty="0"/>
                        <a:t>9.0</a:t>
                      </a:r>
                      <a:endParaRPr lang="th-TH" sz="2800" dirty="0"/>
                    </a:p>
                  </a:txBody>
                  <a:tcPr/>
                </a:tc>
                <a:extLst>
                  <a:ext uri="{0D108BD9-81ED-4DB2-BD59-A6C34878D82A}">
                    <a16:rowId xmlns:a16="http://schemas.microsoft.com/office/drawing/2014/main" val="1790825915"/>
                  </a:ext>
                </a:extLst>
              </a:tr>
              <a:tr h="370840">
                <a:tc>
                  <a:txBody>
                    <a:bodyPr/>
                    <a:lstStyle/>
                    <a:p>
                      <a:r>
                        <a:rPr lang="en-US" sz="2800" dirty="0"/>
                        <a:t>Attitude (5 scores)</a:t>
                      </a:r>
                      <a:endParaRPr lang="th-TH" sz="28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t>1.0</a:t>
                      </a:r>
                      <a:endParaRPr lang="th-TH" sz="2800" dirty="0"/>
                    </a:p>
                  </a:txBody>
                  <a:tcPr/>
                </a:tc>
                <a:tc>
                  <a:txBody>
                    <a:bodyPr/>
                    <a:lstStyle/>
                    <a:p>
                      <a:pPr algn="ctr"/>
                      <a:r>
                        <a:rPr lang="en-US" sz="2800" dirty="0"/>
                        <a:t>3.8</a:t>
                      </a:r>
                      <a:endParaRPr lang="th-TH" sz="2800" dirty="0"/>
                    </a:p>
                  </a:txBody>
                  <a:tcPr/>
                </a:tc>
                <a:tc>
                  <a:txBody>
                    <a:bodyPr/>
                    <a:lstStyle/>
                    <a:p>
                      <a:pPr algn="ctr"/>
                      <a:r>
                        <a:rPr lang="en-US" sz="2800" dirty="0"/>
                        <a:t>5.0</a:t>
                      </a:r>
                      <a:endParaRPr lang="th-TH" sz="2800" dirty="0"/>
                    </a:p>
                  </a:txBody>
                  <a:tcPr/>
                </a:tc>
                <a:extLst>
                  <a:ext uri="{0D108BD9-81ED-4DB2-BD59-A6C34878D82A}">
                    <a16:rowId xmlns:a16="http://schemas.microsoft.com/office/drawing/2014/main" val="2981620739"/>
                  </a:ext>
                </a:extLst>
              </a:tr>
            </a:tbl>
          </a:graphicData>
        </a:graphic>
      </p:graphicFrame>
      <p:sp>
        <p:nvSpPr>
          <p:cNvPr id="2" name="TextBox 1">
            <a:extLst>
              <a:ext uri="{FF2B5EF4-FFF2-40B4-BE49-F238E27FC236}">
                <a16:creationId xmlns:a16="http://schemas.microsoft.com/office/drawing/2014/main" id="{C7CC9981-A721-4F06-BD3D-1AAD4905439F}"/>
              </a:ext>
            </a:extLst>
          </p:cNvPr>
          <p:cNvSpPr txBox="1"/>
          <p:nvPr/>
        </p:nvSpPr>
        <p:spPr>
          <a:xfrm>
            <a:off x="381000" y="5715000"/>
            <a:ext cx="4028908" cy="369332"/>
          </a:xfrm>
          <a:prstGeom prst="rect">
            <a:avLst/>
          </a:prstGeom>
          <a:noFill/>
        </p:spPr>
        <p:txBody>
          <a:bodyPr wrap="square" rtlCol="0">
            <a:spAutoFit/>
          </a:bodyPr>
          <a:lstStyle/>
          <a:p>
            <a:r>
              <a:rPr lang="en-US" b="1" dirty="0"/>
              <a:t>Source: </a:t>
            </a:r>
            <a:r>
              <a:rPr lang="en-US" dirty="0"/>
              <a:t>National Statistical Office, 2019</a:t>
            </a:r>
            <a:endParaRPr lang="th-TH" dirty="0"/>
          </a:p>
        </p:txBody>
      </p:sp>
    </p:spTree>
    <p:extLst>
      <p:ext uri="{BB962C8B-B14F-4D97-AF65-F5344CB8AC3E}">
        <p14:creationId xmlns:p14="http://schemas.microsoft.com/office/powerpoint/2010/main" val="1967424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EC107445-3C82-41ED-86E8-AF3C196F1369}"/>
              </a:ext>
            </a:extLst>
          </p:cNvPr>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dirty="0">
                <a:solidFill>
                  <a:schemeClr val="tx1"/>
                </a:solidFill>
              </a:rPr>
              <a:t>Overall Financial Skill</a:t>
            </a:r>
          </a:p>
        </p:txBody>
      </p:sp>
      <p:sp>
        <p:nvSpPr>
          <p:cNvPr id="22" name="Rectangle 2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C906EE54-14A4-4F7E-9984-B4CB55A54613}"/>
              </a:ext>
            </a:extLst>
          </p:cNvPr>
          <p:cNvPicPr>
            <a:picLocks noChangeAspect="1"/>
          </p:cNvPicPr>
          <p:nvPr/>
        </p:nvPicPr>
        <p:blipFill>
          <a:blip r:embed="rId2"/>
          <a:stretch>
            <a:fillRect/>
          </a:stretch>
        </p:blipFill>
        <p:spPr>
          <a:xfrm>
            <a:off x="1514597" y="217918"/>
            <a:ext cx="3927197" cy="6587191"/>
          </a:xfrm>
          <a:prstGeom prst="rect">
            <a:avLst/>
          </a:prstGeom>
        </p:spPr>
      </p:pic>
    </p:spTree>
    <p:extLst>
      <p:ext uri="{BB962C8B-B14F-4D97-AF65-F5344CB8AC3E}">
        <p14:creationId xmlns:p14="http://schemas.microsoft.com/office/powerpoint/2010/main" val="322464848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5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56">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58">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C8B13C0-F115-4D31-844C-37F021CF45A5}"/>
              </a:ext>
            </a:extLst>
          </p:cNvPr>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a:solidFill>
                  <a:schemeClr val="tx1"/>
                </a:solidFill>
              </a:rPr>
              <a:t>Knowledge</a:t>
            </a:r>
          </a:p>
        </p:txBody>
      </p:sp>
      <p:sp>
        <p:nvSpPr>
          <p:cNvPr id="63" name="Rectangle 6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7DE617F7-A6FE-4654-961F-AB7B23ED2A17}"/>
              </a:ext>
            </a:extLst>
          </p:cNvPr>
          <p:cNvPicPr>
            <a:picLocks noChangeAspect="1"/>
          </p:cNvPicPr>
          <p:nvPr/>
        </p:nvPicPr>
        <p:blipFill>
          <a:blip r:embed="rId2"/>
          <a:stretch>
            <a:fillRect/>
          </a:stretch>
        </p:blipFill>
        <p:spPr>
          <a:xfrm>
            <a:off x="2140584" y="232168"/>
            <a:ext cx="3703320" cy="6342922"/>
          </a:xfrm>
          <a:prstGeom prst="rect">
            <a:avLst/>
          </a:prstGeom>
        </p:spPr>
      </p:pic>
    </p:spTree>
    <p:extLst>
      <p:ext uri="{BB962C8B-B14F-4D97-AF65-F5344CB8AC3E}">
        <p14:creationId xmlns:p14="http://schemas.microsoft.com/office/powerpoint/2010/main" val="204920321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948E2AE-E2DB-40FD-84C9-62E0568C7519}"/>
              </a:ext>
            </a:extLst>
          </p:cNvPr>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dirty="0">
                <a:solidFill>
                  <a:schemeClr val="tx1"/>
                </a:solidFill>
              </a:rPr>
              <a:t>Behavior</a:t>
            </a:r>
          </a:p>
        </p:txBody>
      </p:sp>
      <p:sp>
        <p:nvSpPr>
          <p:cNvPr id="20" name="Rectangle 19">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F4CDFA56-4230-41D1-B9E8-AFB5E97D0142}"/>
              </a:ext>
            </a:extLst>
          </p:cNvPr>
          <p:cNvPicPr>
            <a:picLocks noChangeAspect="1"/>
          </p:cNvPicPr>
          <p:nvPr/>
        </p:nvPicPr>
        <p:blipFill>
          <a:blip r:embed="rId2"/>
          <a:stretch>
            <a:fillRect/>
          </a:stretch>
        </p:blipFill>
        <p:spPr>
          <a:xfrm>
            <a:off x="1249802" y="124692"/>
            <a:ext cx="3862527" cy="6553972"/>
          </a:xfrm>
          <a:prstGeom prst="rect">
            <a:avLst/>
          </a:prstGeom>
        </p:spPr>
      </p:pic>
    </p:spTree>
    <p:extLst>
      <p:ext uri="{BB962C8B-B14F-4D97-AF65-F5344CB8AC3E}">
        <p14:creationId xmlns:p14="http://schemas.microsoft.com/office/powerpoint/2010/main" val="163467321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798</Words>
  <Application>Microsoft Office PowerPoint</Application>
  <PresentationFormat>Widescreen</PresentationFormat>
  <Paragraphs>93</Paragraphs>
  <Slides>19</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Gill Sans MT</vt:lpstr>
      <vt:lpstr>Times New Roman</vt:lpstr>
      <vt:lpstr>Wingdings 2</vt:lpstr>
      <vt:lpstr>Dividend</vt:lpstr>
      <vt:lpstr>Introduction to Financial Literacy</vt:lpstr>
      <vt:lpstr>An overview of Financial Literacy</vt:lpstr>
      <vt:lpstr>Financial Literacy Framework of OECD</vt:lpstr>
      <vt:lpstr>Thailand Financial literacy rate</vt:lpstr>
      <vt:lpstr>Thailand Financial literacy rate (Cont.)</vt:lpstr>
      <vt:lpstr>Thailand Financial literacy rate (Cont.)</vt:lpstr>
      <vt:lpstr>Overall Financial Skill</vt:lpstr>
      <vt:lpstr>Knowledge</vt:lpstr>
      <vt:lpstr>Behavior</vt:lpstr>
      <vt:lpstr>attitude</vt:lpstr>
      <vt:lpstr>Problem in Thailand</vt:lpstr>
      <vt:lpstr>Financial Literacy Principles</vt:lpstr>
      <vt:lpstr>PowerPoint Presentation</vt:lpstr>
      <vt:lpstr>PowerPoint Presentation</vt:lpstr>
      <vt:lpstr>Test yourself</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Financial Literacy</dc:title>
  <dc:creator>HP</dc:creator>
  <cp:lastModifiedBy>HP</cp:lastModifiedBy>
  <cp:revision>2</cp:revision>
  <dcterms:created xsi:type="dcterms:W3CDTF">2019-08-19T09:12:19Z</dcterms:created>
  <dcterms:modified xsi:type="dcterms:W3CDTF">2019-08-19T09:13:52Z</dcterms:modified>
</cp:coreProperties>
</file>