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9" r:id="rId18"/>
    <p:sldId id="280" r:id="rId19"/>
    <p:sldId id="297" r:id="rId20"/>
    <p:sldId id="298" r:id="rId21"/>
    <p:sldId id="299" r:id="rId22"/>
    <p:sldId id="300" r:id="rId23"/>
    <p:sldId id="286" r:id="rId24"/>
    <p:sldId id="287" r:id="rId25"/>
    <p:sldId id="293" r:id="rId26"/>
    <p:sldId id="295" r:id="rId27"/>
    <p:sldId id="294" r:id="rId28"/>
    <p:sldId id="296" r:id="rId29"/>
  </p:sldIdLst>
  <p:sldSz cx="9144000" cy="6858000" type="screen4x3"/>
  <p:notesSz cx="6796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D4723"/>
    <a:srgbClr val="36E329"/>
    <a:srgbClr val="29E33F"/>
    <a:srgbClr val="993300"/>
    <a:srgbClr val="006600"/>
    <a:srgbClr val="00FF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2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71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544" y="0"/>
            <a:ext cx="2944971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0EC97-2A0F-4D34-8332-51EC1B035A04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609" y="4715153"/>
            <a:ext cx="54368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4971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544" y="9428583"/>
            <a:ext cx="2944971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81516F-17C4-4203-AA34-9F824C4EAD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3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1516F-17C4-4203-AA34-9F824C4EAD8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8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CEAD-701B-440C-A4B9-BD95C8FF2977}" type="datetime1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98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C154-5FD0-469E-A768-78EB0023436D}" type="datetime1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4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E2EE-E072-4152-BA7D-7297E6E7AA22}" type="datetime1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9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1125-D362-4DF1-818E-CFB4CF2CC3A8}" type="datetime1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67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A68-353E-4EE6-B4A7-3D18422A34CD}" type="datetime1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47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DBE4-726C-4D60-B1F1-9CED11F83587}" type="datetime1">
              <a:rPr lang="en-US" smtClean="0"/>
              <a:pPr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5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43E3-B3F5-4C92-9461-74D3B5BBECD4}" type="datetime1">
              <a:rPr lang="en-US" smtClean="0"/>
              <a:pPr/>
              <a:t>1/17/2018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69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3C9EA-FB28-4697-881A-AFDDB2A8FF03}" type="datetime1">
              <a:rPr lang="en-US" smtClean="0"/>
              <a:pPr/>
              <a:t>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50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75E8-484A-4EF0-83D5-58402ACBCED4}" type="datetime1">
              <a:rPr lang="en-US" smtClean="0"/>
              <a:pPr/>
              <a:t>1/17/2018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89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D06E7-4812-4830-AF06-1AE220333A26}" type="datetime1">
              <a:rPr lang="en-US" smtClean="0"/>
              <a:pPr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64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9C1AF-6A3F-43EC-B9A9-DC3ED3BD5177}" type="datetime1">
              <a:rPr lang="en-US" smtClean="0"/>
              <a:pPr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54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CC37B-1F73-4342-A6BE-79D6882066DF}" type="datetime1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C33B8-0456-48DF-BDF5-0B28B325C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5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562600"/>
            <a:ext cx="6400800" cy="762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1 : General Marketing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8166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238990"/>
            <a:ext cx="8229600" cy="1143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2.6 Places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8472"/>
          </a:xfrm>
        </p:spPr>
        <p:txBody>
          <a:bodyPr>
            <a:normAutofit/>
          </a:bodyPr>
          <a:lstStyle/>
          <a:p>
            <a:r>
              <a:rPr lang="en-US" dirty="0" smtClean="0"/>
              <a:t>Cities, provinces, regions and whole nations compete to attract tourists, residents, factories and company headquarters.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134729"/>
            <a:ext cx="4191000" cy="311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34729"/>
            <a:ext cx="4107086" cy="311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42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238990"/>
            <a:ext cx="8229600" cy="1143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2.7 Properties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8472"/>
          </a:xfrm>
        </p:spPr>
        <p:txBody>
          <a:bodyPr>
            <a:normAutofit/>
          </a:bodyPr>
          <a:lstStyle/>
          <a:p>
            <a:r>
              <a:rPr lang="en-US" dirty="0" smtClean="0"/>
              <a:t>Properties are intangible rights of ownership to either real property (real estate) and financial property (stocks and bonds).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07561"/>
            <a:ext cx="3443679" cy="344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3207561"/>
            <a:ext cx="4810125" cy="187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846493"/>
            <a:ext cx="48101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33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238990"/>
            <a:ext cx="8229600" cy="1143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2.8 Organizations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8472"/>
          </a:xfrm>
        </p:spPr>
        <p:txBody>
          <a:bodyPr>
            <a:normAutofit/>
          </a:bodyPr>
          <a:lstStyle/>
          <a:p>
            <a:r>
              <a:rPr lang="en-US" dirty="0" smtClean="0"/>
              <a:t>Organization work to build a strong, favorable and unique image in the mind of their targeted publics.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365" y="2590800"/>
            <a:ext cx="2510194" cy="123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429000"/>
            <a:ext cx="406923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29001"/>
            <a:ext cx="38862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827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238990"/>
            <a:ext cx="8229600" cy="1143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2.9 Information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8472"/>
          </a:xfrm>
        </p:spPr>
        <p:txBody>
          <a:bodyPr>
            <a:normAutofit/>
          </a:bodyPr>
          <a:lstStyle/>
          <a:p>
            <a:r>
              <a:rPr lang="en-US" dirty="0" smtClean="0"/>
              <a:t>The production, packaging and distribution of information are major industries.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19400"/>
            <a:ext cx="36195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4419600" cy="364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101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238990"/>
            <a:ext cx="8229600" cy="1143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2.10 Ideas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8472"/>
          </a:xfrm>
        </p:spPr>
        <p:txBody>
          <a:bodyPr>
            <a:normAutofit/>
          </a:bodyPr>
          <a:lstStyle/>
          <a:p>
            <a:r>
              <a:rPr lang="en-US" dirty="0" smtClean="0"/>
              <a:t>Every market offering includes a basic idea.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51834"/>
            <a:ext cx="4428243" cy="30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16248" y="5671342"/>
            <a:ext cx="4490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“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In the factory we make cosmetics;</a:t>
            </a:r>
          </a:p>
          <a:p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In the drugstore we sell hope</a:t>
            </a:r>
            <a:r>
              <a:rPr lang="en-US" i="1" dirty="0" smtClean="0"/>
              <a:t>” </a:t>
            </a:r>
            <a:r>
              <a:rPr lang="en-US" dirty="0" smtClean="0"/>
              <a:t>Charles </a:t>
            </a:r>
            <a:r>
              <a:rPr lang="en-US" dirty="0" err="1" smtClean="0"/>
              <a:t>Revson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51834"/>
            <a:ext cx="3442673" cy="344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530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304800"/>
            <a:ext cx="8229600" cy="1143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Who Markets?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5098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“Marketers”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smtClean="0"/>
              <a:t>and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Prospects”</a:t>
            </a:r>
          </a:p>
          <a:p>
            <a:pPr marL="457200" lvl="1" indent="0">
              <a:buNone/>
            </a:pPr>
            <a:r>
              <a:rPr lang="en-US" sz="3600" dirty="0" smtClean="0"/>
              <a:t>A</a:t>
            </a:r>
            <a:r>
              <a:rPr lang="en-US" sz="3600" b="1" dirty="0" smtClean="0">
                <a:solidFill>
                  <a:srgbClr val="00B050"/>
                </a:solidFill>
              </a:rPr>
              <a:t> marketer</a:t>
            </a:r>
            <a:r>
              <a:rPr lang="en-US" sz="3600" dirty="0" smtClean="0"/>
              <a:t> is someone who seeks a response – attention, a purchase, a vote, a donation– from another party called </a:t>
            </a:r>
            <a:r>
              <a:rPr lang="en-US" sz="3600" b="1" dirty="0" smtClean="0">
                <a:solidFill>
                  <a:srgbClr val="FF0000"/>
                </a:solidFill>
              </a:rPr>
              <a:t>prospect</a:t>
            </a:r>
            <a:r>
              <a:rPr lang="en-US" sz="3600" dirty="0" smtClean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7244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24400"/>
            <a:ext cx="3124200" cy="20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152400"/>
            <a:ext cx="8229600" cy="1447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Marketers &amp; </a:t>
            </a:r>
            <a:br>
              <a:rPr lang="en-US" sz="5400" b="1" dirty="0" smtClean="0">
                <a:solidFill>
                  <a:schemeClr val="bg1"/>
                </a:solidFill>
              </a:rPr>
            </a:br>
            <a:r>
              <a:rPr lang="en-US" sz="5400" b="1" dirty="0" smtClean="0">
                <a:solidFill>
                  <a:schemeClr val="bg1"/>
                </a:solidFill>
              </a:rPr>
              <a:t>Demand Management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8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00B050"/>
                </a:solidFill>
              </a:rPr>
              <a:t>Marketers</a:t>
            </a:r>
            <a:r>
              <a:rPr lang="en-US" sz="4000" dirty="0" smtClean="0"/>
              <a:t> are skilled at stimulating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demand</a:t>
            </a:r>
            <a:r>
              <a:rPr lang="en-US" dirty="0" smtClean="0"/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449778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173413"/>
            <a:ext cx="3663950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860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304800"/>
            <a:ext cx="8229600" cy="11430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Needs, wants and demands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458200" cy="46482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/>
              <a:t>are the basic human requirements such as for air, food, water, clothing, and shelter.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 smtClean="0"/>
              <a:t>Humans also have strong needs for education and entertainment.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 smtClean="0"/>
              <a:t>These needs become </a:t>
            </a: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smtClean="0"/>
              <a:t>when they are directed to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 objects </a:t>
            </a:r>
            <a:r>
              <a:rPr lang="en-US" sz="3600" dirty="0" smtClean="0"/>
              <a:t>that might satisfy the need.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94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304800"/>
            <a:ext cx="8229600" cy="11430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Needs, wants and demands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6482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Demands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/>
              <a:t>are </a:t>
            </a:r>
            <a:r>
              <a:rPr lang="en-US" sz="3600" b="1" i="1" dirty="0" smtClean="0">
                <a:solidFill>
                  <a:schemeClr val="accent6">
                    <a:lumMod val="50000"/>
                  </a:schemeClr>
                </a:solidFill>
              </a:rPr>
              <a:t>wants</a:t>
            </a:r>
            <a:r>
              <a:rPr lang="en-US" sz="3600" dirty="0" smtClean="0"/>
              <a:t> for specific products with ability to buy.</a:t>
            </a:r>
          </a:p>
          <a:p>
            <a:pPr marL="0" indent="0" algn="ctr">
              <a:buNone/>
            </a:pPr>
            <a:r>
              <a:rPr lang="en-US" sz="3600" i="1" dirty="0" smtClean="0"/>
              <a:t>E.g., many people want a Rolls Royce car; only a few are able to buy.</a:t>
            </a:r>
          </a:p>
          <a:p>
            <a:pPr marL="0" indent="0">
              <a:buNone/>
            </a:pPr>
            <a:endParaRPr lang="en-US" sz="36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00B050"/>
                </a:solidFill>
              </a:rPr>
              <a:t>Marketers</a:t>
            </a:r>
            <a:r>
              <a:rPr lang="en-US" sz="3600" dirty="0" smtClean="0"/>
              <a:t> do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sz="3600" dirty="0" smtClean="0"/>
              <a:t> create need!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36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rgbClr val="00B050"/>
                </a:solidFill>
              </a:rPr>
              <a:t>Marketers</a:t>
            </a:r>
            <a:r>
              <a:rPr lang="en-US" sz="3600" dirty="0" smtClean="0"/>
              <a:t>, along with other societal factors, influence </a:t>
            </a:r>
            <a:r>
              <a:rPr lang="en-US" sz="3600" b="1" i="1" dirty="0" smtClean="0">
                <a:solidFill>
                  <a:schemeClr val="accent6">
                    <a:lumMod val="50000"/>
                  </a:schemeClr>
                </a:solidFill>
              </a:rPr>
              <a:t>wants</a:t>
            </a:r>
            <a:r>
              <a:rPr lang="en-US" sz="3600" dirty="0" smtClean="0"/>
              <a:t>.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57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304800"/>
            <a:ext cx="8229600" cy="11430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</a:t>
            </a:r>
            <a:r>
              <a:rPr lang="en-US" sz="5400" b="1" dirty="0" smtClean="0">
                <a:solidFill>
                  <a:schemeClr val="bg1"/>
                </a:solidFill>
              </a:rPr>
              <a:t>             </a:t>
            </a:r>
            <a:r>
              <a:rPr lang="en-US" sz="5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Wants</a:t>
            </a:r>
            <a:endParaRPr lang="en-US" sz="5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Left-Right Arrow 6"/>
          <p:cNvSpPr/>
          <p:nvPr/>
        </p:nvSpPr>
        <p:spPr>
          <a:xfrm>
            <a:off x="3963924" y="569259"/>
            <a:ext cx="1216152" cy="484632"/>
          </a:xfrm>
          <a:prstGeom prst="left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62200"/>
            <a:ext cx="4211544" cy="311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70338"/>
            <a:ext cx="3733800" cy="320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267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304800"/>
            <a:ext cx="8229600" cy="1143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The Scope of Marketing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To prepare to be a marketer, you need to understand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dirty="0" smtClean="0"/>
              <a:t>what marketing is,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dirty="0" smtClean="0"/>
              <a:t>how it works,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dirty="0" smtClean="0"/>
              <a:t>who does it, and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dirty="0" smtClean="0"/>
              <a:t>what is marketed.</a:t>
            </a:r>
            <a:endParaRPr lang="en-US" sz="3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92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304800"/>
            <a:ext cx="8229600" cy="11430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</a:t>
            </a:r>
            <a:r>
              <a:rPr lang="en-US" sz="5400" b="1" dirty="0" smtClean="0">
                <a:solidFill>
                  <a:schemeClr val="bg1"/>
                </a:solidFill>
              </a:rPr>
              <a:t>             </a:t>
            </a:r>
            <a:r>
              <a:rPr lang="en-US" sz="5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Wants</a:t>
            </a:r>
            <a:endParaRPr lang="en-US" sz="5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Left-Right Arrow 6"/>
          <p:cNvSpPr/>
          <p:nvPr/>
        </p:nvSpPr>
        <p:spPr>
          <a:xfrm>
            <a:off x="3963924" y="569259"/>
            <a:ext cx="1216152" cy="484632"/>
          </a:xfrm>
          <a:prstGeom prst="left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894" y="1676400"/>
            <a:ext cx="454508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447801"/>
            <a:ext cx="4133850" cy="49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475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304800"/>
            <a:ext cx="8229600" cy="11430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</a:t>
            </a:r>
            <a:r>
              <a:rPr lang="en-US" sz="5400" b="1" dirty="0" smtClean="0">
                <a:solidFill>
                  <a:schemeClr val="bg1"/>
                </a:solidFill>
              </a:rPr>
              <a:t>             </a:t>
            </a:r>
            <a:r>
              <a:rPr lang="en-US" sz="5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Wants</a:t>
            </a:r>
            <a:endParaRPr lang="en-US" sz="5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Left-Right Arrow 6"/>
          <p:cNvSpPr/>
          <p:nvPr/>
        </p:nvSpPr>
        <p:spPr>
          <a:xfrm>
            <a:off x="3963924" y="569259"/>
            <a:ext cx="1216152" cy="484632"/>
          </a:xfrm>
          <a:prstGeom prst="left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" name="Content Placeholder 7" descr="https://www.customink.com/mms/images/catalog/styles/297300/catalog_detail_image_large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4876799" cy="4678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77" y="1600200"/>
            <a:ext cx="3506724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290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304800"/>
            <a:ext cx="8229600" cy="11430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</a:t>
            </a:r>
            <a:r>
              <a:rPr lang="en-US" sz="5400" b="1" dirty="0" smtClean="0">
                <a:solidFill>
                  <a:schemeClr val="bg1"/>
                </a:solidFill>
              </a:rPr>
              <a:t>             </a:t>
            </a:r>
            <a:r>
              <a:rPr lang="en-US" sz="5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Wants</a:t>
            </a:r>
            <a:endParaRPr lang="en-US" sz="5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Left-Right Arrow 6"/>
          <p:cNvSpPr/>
          <p:nvPr/>
        </p:nvSpPr>
        <p:spPr>
          <a:xfrm>
            <a:off x="3963924" y="569259"/>
            <a:ext cx="1216152" cy="484632"/>
          </a:xfrm>
          <a:prstGeom prst="left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" name="Content Placeholder 7" descr="http://home-develop.com/upload/news/gimg_20032014104726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4129617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4100559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240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152400"/>
            <a:ext cx="8229600" cy="1447800"/>
          </a:xfrm>
          <a:prstGeom prst="roundRec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040"/>
            <a:ext cx="8229600" cy="1356519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Value and Satisfaction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4648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Buyer chooses offerings he or she perceives to deliver the most value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</a:rPr>
              <a:t>Satisfaction</a:t>
            </a:r>
            <a:r>
              <a:rPr lang="en-US" dirty="0" smtClean="0"/>
              <a:t> reflects a person’s judgment of a product’s perceived </a:t>
            </a:r>
            <a:r>
              <a:rPr lang="en-US" b="1" dirty="0" smtClean="0">
                <a:solidFill>
                  <a:srgbClr val="002060"/>
                </a:solidFill>
              </a:rPr>
              <a:t>performance</a:t>
            </a:r>
            <a:r>
              <a:rPr lang="en-US" dirty="0" smtClean="0"/>
              <a:t> in relationship to </a:t>
            </a:r>
            <a:r>
              <a:rPr lang="en-US" b="1" dirty="0" smtClean="0">
                <a:solidFill>
                  <a:srgbClr val="006600"/>
                </a:solidFill>
              </a:rPr>
              <a:t>expectations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20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152400"/>
            <a:ext cx="8229600" cy="1447800"/>
          </a:xfrm>
          <a:prstGeom prst="roundRec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040"/>
            <a:ext cx="8229600" cy="1356519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Value and Satisfaction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648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00CCFF"/>
                </a:solidFill>
              </a:rPr>
              <a:t>Satisfaction</a:t>
            </a:r>
            <a:r>
              <a:rPr lang="en-US" dirty="0" smtClean="0"/>
              <a:t> reflects a person’s judgment of a product’s perceived </a:t>
            </a:r>
            <a:r>
              <a:rPr lang="en-US" b="1" dirty="0" smtClean="0">
                <a:solidFill>
                  <a:srgbClr val="002060"/>
                </a:solidFill>
              </a:rPr>
              <a:t>performance</a:t>
            </a:r>
            <a:r>
              <a:rPr lang="en-US" dirty="0" smtClean="0"/>
              <a:t> in relationship to </a:t>
            </a:r>
            <a:r>
              <a:rPr lang="en-US" b="1" dirty="0" smtClean="0">
                <a:solidFill>
                  <a:srgbClr val="006600"/>
                </a:solidFill>
              </a:rPr>
              <a:t>expectations</a:t>
            </a:r>
            <a:r>
              <a:rPr lang="en-US" dirty="0" smtClean="0"/>
              <a:t>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If </a:t>
            </a:r>
            <a:r>
              <a:rPr lang="en-US" b="1" dirty="0" smtClean="0">
                <a:solidFill>
                  <a:srgbClr val="006600"/>
                </a:solidFill>
              </a:rPr>
              <a:t>expectations</a:t>
            </a:r>
            <a:r>
              <a:rPr lang="en-US" dirty="0" smtClean="0"/>
              <a:t> &gt;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performance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 customer </a:t>
            </a:r>
            <a:r>
              <a:rPr lang="en-US" dirty="0" smtClean="0">
                <a:solidFill>
                  <a:srgbClr val="FF00FF"/>
                </a:solidFill>
                <a:sym typeface="Wingdings" panose="05000000000000000000" pitchFamily="2" charset="2"/>
              </a:rPr>
              <a:t>delights</a:t>
            </a:r>
            <a:r>
              <a:rPr lang="en-US" dirty="0" smtClean="0">
                <a:sym typeface="Wingdings" panose="05000000000000000000" pitchFamily="2" charset="2"/>
              </a:rPr>
              <a:t> 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>
                <a:sym typeface="Wingdings" panose="05000000000000000000" pitchFamily="2" charset="2"/>
              </a:rPr>
              <a:t>If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performance</a:t>
            </a:r>
            <a:r>
              <a:rPr lang="en-US" b="1" dirty="0" smtClean="0"/>
              <a:t> </a:t>
            </a:r>
            <a:r>
              <a:rPr lang="en-US" dirty="0"/>
              <a:t>=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6600"/>
                </a:solidFill>
              </a:rPr>
              <a:t>expectations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dirty="0" smtClean="0"/>
              <a:t> customer feels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satisfied</a:t>
            </a:r>
            <a:r>
              <a:rPr lang="en-US" dirty="0" smtClean="0"/>
              <a:t>.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If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performance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smtClean="0"/>
              <a:t>&gt; </a:t>
            </a:r>
            <a:r>
              <a:rPr lang="en-US" b="1" dirty="0" smtClean="0">
                <a:solidFill>
                  <a:srgbClr val="006600"/>
                </a:solidFill>
              </a:rPr>
              <a:t>expectations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 customer is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disappointed.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48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228600"/>
            <a:ext cx="8229600" cy="1291936"/>
          </a:xfrm>
          <a:prstGeom prst="roundRect">
            <a:avLst/>
          </a:prstGeom>
          <a:solidFill>
            <a:srgbClr val="FD47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2455"/>
            <a:ext cx="8229600" cy="1356519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Competition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76400"/>
            <a:ext cx="7924800" cy="4648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i="1" dirty="0" smtClean="0">
                <a:solidFill>
                  <a:srgbClr val="FD4723"/>
                </a:solidFill>
              </a:rPr>
              <a:t>Competition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/>
              <a:t>includes all the </a:t>
            </a:r>
            <a:r>
              <a:rPr lang="en-US" b="1" dirty="0" smtClean="0">
                <a:solidFill>
                  <a:srgbClr val="00B050"/>
                </a:solidFill>
              </a:rPr>
              <a:t>actual rival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potential rival </a:t>
            </a:r>
            <a:r>
              <a:rPr lang="en-US" dirty="0" smtClean="0"/>
              <a:t>offerings and substitutes a buyer might consider. 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29" y="3318300"/>
            <a:ext cx="4730771" cy="326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49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511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228600"/>
            <a:ext cx="8229600" cy="12919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1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00B050"/>
                </a:solidFill>
              </a:rPr>
              <a:t>Actual </a:t>
            </a:r>
            <a:r>
              <a:rPr lang="en-US" sz="6000" b="1" dirty="0" smtClean="0">
                <a:solidFill>
                  <a:srgbClr val="00B050"/>
                </a:solidFill>
              </a:rPr>
              <a:t>Rival</a:t>
            </a:r>
            <a:r>
              <a:rPr lang="en-US" sz="6000" dirty="0" smtClean="0"/>
              <a:t> VS </a:t>
            </a:r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</a:rPr>
              <a:t>Potential Rival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295400"/>
            <a:ext cx="3581389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295400"/>
            <a:ext cx="398417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3797570"/>
            <a:ext cx="3962401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67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 Activity</a:t>
            </a:r>
            <a:endParaRPr lang="th-TH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Give one example of each; “</a:t>
            </a: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need, want and demand.”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2. See product list and identify your competition; </a:t>
            </a:r>
            <a:r>
              <a:rPr lang="en-US" b="1" dirty="0" smtClean="0">
                <a:solidFill>
                  <a:srgbClr val="FF0000"/>
                </a:solidFill>
              </a:rPr>
              <a:t>Actual Rival </a:t>
            </a:r>
            <a:r>
              <a:rPr lang="en-US" b="1" dirty="0" smtClean="0"/>
              <a:t>and </a:t>
            </a:r>
            <a:r>
              <a:rPr lang="en-US" b="1" dirty="0" smtClean="0">
                <a:solidFill>
                  <a:srgbClr val="0070C0"/>
                </a:solidFill>
              </a:rPr>
              <a:t>Potential Rival</a:t>
            </a:r>
          </a:p>
          <a:p>
            <a:pPr marL="0" indent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 smtClean="0"/>
              <a:t>3. Imagine your product or service you really want to own, and think of </a:t>
            </a:r>
            <a:r>
              <a:rPr lang="en-US" b="1" dirty="0">
                <a:solidFill>
                  <a:srgbClr val="FF0000"/>
                </a:solidFill>
              </a:rPr>
              <a:t>Actual Rival </a:t>
            </a:r>
            <a:r>
              <a:rPr lang="en-US" b="1" dirty="0"/>
              <a:t>and </a:t>
            </a:r>
            <a:r>
              <a:rPr lang="en-US" b="1" dirty="0">
                <a:solidFill>
                  <a:srgbClr val="0070C0"/>
                </a:solidFill>
              </a:rPr>
              <a:t>Potential Rival</a:t>
            </a:r>
            <a:endParaRPr lang="en-US" b="1" dirty="0" smtClean="0">
              <a:solidFill>
                <a:srgbClr val="0070C0"/>
              </a:solidFill>
            </a:endParaRPr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36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304800"/>
            <a:ext cx="8229600" cy="1143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1. What Is Marketing?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i="1" dirty="0" smtClean="0"/>
              <a:t>Marketing is the activity, </a:t>
            </a:r>
          </a:p>
          <a:p>
            <a:pPr marL="0" indent="0" algn="ctr">
              <a:buNone/>
            </a:pPr>
            <a:r>
              <a:rPr lang="en-US" sz="3600" b="1" i="1" dirty="0" smtClean="0"/>
              <a:t>set of institutions and processes for </a:t>
            </a:r>
          </a:p>
          <a:p>
            <a:pPr marL="0" indent="0" algn="ctr">
              <a:buNone/>
            </a:pPr>
            <a:r>
              <a:rPr lang="en-US" sz="3600" b="1" i="1" dirty="0" smtClean="0">
                <a:solidFill>
                  <a:srgbClr val="C00000"/>
                </a:solidFill>
              </a:rPr>
              <a:t>creating</a:t>
            </a:r>
            <a:r>
              <a:rPr lang="en-US" sz="3600" b="1" i="1" dirty="0" smtClean="0"/>
              <a:t>, </a:t>
            </a:r>
            <a:r>
              <a:rPr lang="en-US" sz="3600" b="1" i="1" dirty="0" smtClean="0">
                <a:solidFill>
                  <a:srgbClr val="0070C0"/>
                </a:solidFill>
              </a:rPr>
              <a:t>communicating</a:t>
            </a:r>
            <a:r>
              <a:rPr lang="en-US" sz="3600" b="1" i="1" dirty="0" smtClean="0"/>
              <a:t>, </a:t>
            </a:r>
          </a:p>
          <a:p>
            <a:pPr marL="0" indent="0" algn="ctr">
              <a:buNone/>
            </a:pPr>
            <a:r>
              <a:rPr lang="en-US" sz="3600" b="1" i="1" dirty="0" smtClean="0">
                <a:solidFill>
                  <a:srgbClr val="FF00FF"/>
                </a:solidFill>
              </a:rPr>
              <a:t>delivering</a:t>
            </a:r>
            <a:r>
              <a:rPr lang="en-US" sz="3600" b="1" i="1" dirty="0" smtClean="0"/>
              <a:t> and </a:t>
            </a:r>
            <a:r>
              <a:rPr lang="en-US" sz="3600" b="1" i="1" dirty="0" smtClean="0">
                <a:solidFill>
                  <a:schemeClr val="accent3">
                    <a:lumMod val="75000"/>
                  </a:schemeClr>
                </a:solidFill>
              </a:rPr>
              <a:t>exchanging</a:t>
            </a:r>
            <a:r>
              <a:rPr lang="en-US" sz="3600" b="1" i="1" dirty="0" smtClean="0"/>
              <a:t> </a:t>
            </a:r>
          </a:p>
          <a:p>
            <a:pPr marL="0" indent="0" algn="ctr">
              <a:buNone/>
            </a:pPr>
            <a:r>
              <a:rPr lang="en-US" sz="3600" b="1" i="1" dirty="0" smtClean="0"/>
              <a:t>offerings that  have value for customers, clients, partners, and society at large. </a:t>
            </a:r>
          </a:p>
          <a:p>
            <a:pPr marL="0" indent="0">
              <a:buNone/>
            </a:pPr>
            <a:r>
              <a:rPr lang="en-US" sz="3600" i="1" dirty="0" smtClean="0"/>
              <a:t>(American Marketing Association: AMA)</a:t>
            </a:r>
            <a:endParaRPr lang="en-US" sz="32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38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238990"/>
            <a:ext cx="8229600" cy="1143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2. What Is Marketed?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50984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Marketers market 10 main types of entities: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Goods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Services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Events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Experiences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Persons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Places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Properties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Organizations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Information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Ideas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356500"/>
            <a:ext cx="5426075" cy="396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34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2600325"/>
            <a:ext cx="35433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57200" y="238990"/>
            <a:ext cx="8229600" cy="1143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2.1 Goods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8472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Physical goods </a:t>
            </a:r>
            <a:r>
              <a:rPr lang="en-US" dirty="0" smtClean="0"/>
              <a:t>constitute the bulk of most countries’ production and marketing efforts.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432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36" y="4544291"/>
            <a:ext cx="314892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6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733800"/>
            <a:ext cx="3236191" cy="242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57200" y="238990"/>
            <a:ext cx="8229600" cy="1143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2.2 Services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8472"/>
          </a:xfrm>
        </p:spPr>
        <p:txBody>
          <a:bodyPr>
            <a:normAutofit/>
          </a:bodyPr>
          <a:lstStyle/>
          <a:p>
            <a:r>
              <a:rPr lang="en-US" dirty="0" smtClean="0"/>
              <a:t>A growing proportion of their activities focuses on the production of services.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41520"/>
            <a:ext cx="3803073" cy="228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042" y="2952655"/>
            <a:ext cx="3182859" cy="212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0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238990"/>
            <a:ext cx="8229600" cy="1143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2.3 Events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8472"/>
          </a:xfrm>
        </p:spPr>
        <p:txBody>
          <a:bodyPr>
            <a:normAutofit/>
          </a:bodyPr>
          <a:lstStyle/>
          <a:p>
            <a:r>
              <a:rPr lang="en-US" dirty="0" smtClean="0"/>
              <a:t>Activities focuses on the production of MICE or Business Event.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76" y="3810000"/>
            <a:ext cx="3733800" cy="271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681347"/>
            <a:ext cx="189653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134" y="2209800"/>
            <a:ext cx="3589097" cy="200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133" y="4316413"/>
            <a:ext cx="3589097" cy="221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936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238990"/>
            <a:ext cx="8229600" cy="1143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2.4 Experiences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8472"/>
          </a:xfrm>
        </p:spPr>
        <p:txBody>
          <a:bodyPr>
            <a:normAutofit/>
          </a:bodyPr>
          <a:lstStyle/>
          <a:p>
            <a:r>
              <a:rPr lang="en-US" dirty="0" smtClean="0"/>
              <a:t>Activities focuses on the production of memorable experiences or entertainment.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667001"/>
            <a:ext cx="3429000" cy="17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1"/>
            <a:ext cx="4711782" cy="38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610100"/>
            <a:ext cx="34290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03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238990"/>
            <a:ext cx="8229600" cy="1143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2.5 Persons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8472"/>
          </a:xfrm>
        </p:spPr>
        <p:txBody>
          <a:bodyPr>
            <a:normAutofit/>
          </a:bodyPr>
          <a:lstStyle/>
          <a:p>
            <a:r>
              <a:rPr lang="en-US" dirty="0" smtClean="0"/>
              <a:t>Artists, musicians, CEOs, physicians, and other professionals all get help from celebrity marketers.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00400"/>
            <a:ext cx="2311733" cy="164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33B8-0456-48DF-BDF5-0B28B325C5D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246" y="2722021"/>
            <a:ext cx="3831179" cy="383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208021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78" y="5029199"/>
            <a:ext cx="1658937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016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681</Words>
  <Application>Microsoft Office PowerPoint</Application>
  <PresentationFormat>On-screen Show (4:3)</PresentationFormat>
  <Paragraphs>142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The Scope of Marketing</vt:lpstr>
      <vt:lpstr>1. What Is Marketing?</vt:lpstr>
      <vt:lpstr>2. What Is Marketed?</vt:lpstr>
      <vt:lpstr>2.1 Goods</vt:lpstr>
      <vt:lpstr>2.2 Services</vt:lpstr>
      <vt:lpstr>2.3 Events</vt:lpstr>
      <vt:lpstr>2.4 Experiences</vt:lpstr>
      <vt:lpstr>2.5 Persons</vt:lpstr>
      <vt:lpstr>2.6 Places</vt:lpstr>
      <vt:lpstr>2.7 Properties</vt:lpstr>
      <vt:lpstr>2.8 Organizations</vt:lpstr>
      <vt:lpstr>2.9 Information</vt:lpstr>
      <vt:lpstr>2.10 Ideas</vt:lpstr>
      <vt:lpstr>Who Markets?</vt:lpstr>
      <vt:lpstr>Marketers &amp;  Demand Management</vt:lpstr>
      <vt:lpstr>Needs, wants and demands</vt:lpstr>
      <vt:lpstr>Needs, wants and demands</vt:lpstr>
      <vt:lpstr>Needs             Wants</vt:lpstr>
      <vt:lpstr>Needs             Wants</vt:lpstr>
      <vt:lpstr>Needs             Wants</vt:lpstr>
      <vt:lpstr>Needs             Wants</vt:lpstr>
      <vt:lpstr>Value and Satisfaction</vt:lpstr>
      <vt:lpstr>Value and Satisfaction</vt:lpstr>
      <vt:lpstr>Competition</vt:lpstr>
      <vt:lpstr>PowerPoint Presentation</vt:lpstr>
      <vt:lpstr>Actual Rival VS Potential Rival</vt:lpstr>
      <vt:lpstr>Class Activity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Siriwan</dc:creator>
  <cp:lastModifiedBy>Notep</cp:lastModifiedBy>
  <cp:revision>118</cp:revision>
  <dcterms:created xsi:type="dcterms:W3CDTF">2014-01-21T15:49:20Z</dcterms:created>
  <dcterms:modified xsi:type="dcterms:W3CDTF">2018-01-17T13:10:58Z</dcterms:modified>
</cp:coreProperties>
</file>