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3"/>
  </p:notesMasterIdLst>
  <p:sldIdLst>
    <p:sldId id="256" r:id="rId2"/>
    <p:sldId id="257" r:id="rId3"/>
    <p:sldId id="258" r:id="rId4"/>
    <p:sldId id="260" r:id="rId5"/>
    <p:sldId id="261" r:id="rId6"/>
    <p:sldId id="324" r:id="rId7"/>
    <p:sldId id="262" r:id="rId8"/>
    <p:sldId id="263" r:id="rId9"/>
    <p:sldId id="325" r:id="rId10"/>
    <p:sldId id="326" r:id="rId11"/>
    <p:sldId id="264" r:id="rId12"/>
    <p:sldId id="265" r:id="rId13"/>
    <p:sldId id="327" r:id="rId14"/>
    <p:sldId id="266" r:id="rId15"/>
    <p:sldId id="267" r:id="rId16"/>
    <p:sldId id="328" r:id="rId17"/>
    <p:sldId id="268" r:id="rId18"/>
    <p:sldId id="269" r:id="rId19"/>
    <p:sldId id="329" r:id="rId20"/>
    <p:sldId id="314" r:id="rId21"/>
    <p:sldId id="315" r:id="rId22"/>
    <p:sldId id="271" r:id="rId23"/>
    <p:sldId id="330" r:id="rId24"/>
    <p:sldId id="272" r:id="rId25"/>
    <p:sldId id="273" r:id="rId26"/>
    <p:sldId id="275" r:id="rId27"/>
    <p:sldId id="331" r:id="rId28"/>
    <p:sldId id="332" r:id="rId29"/>
    <p:sldId id="276" r:id="rId30"/>
    <p:sldId id="333" r:id="rId31"/>
    <p:sldId id="277" r:id="rId32"/>
    <p:sldId id="334" r:id="rId33"/>
    <p:sldId id="335" r:id="rId34"/>
    <p:sldId id="278" r:id="rId35"/>
    <p:sldId id="336" r:id="rId36"/>
    <p:sldId id="279" r:id="rId37"/>
    <p:sldId id="337" r:id="rId38"/>
    <p:sldId id="338" r:id="rId39"/>
    <p:sldId id="280" r:id="rId40"/>
    <p:sldId id="281" r:id="rId41"/>
    <p:sldId id="339" r:id="rId42"/>
    <p:sldId id="316" r:id="rId43"/>
    <p:sldId id="317" r:id="rId44"/>
    <p:sldId id="340" r:id="rId45"/>
    <p:sldId id="318" r:id="rId46"/>
    <p:sldId id="319" r:id="rId47"/>
    <p:sldId id="320" r:id="rId48"/>
    <p:sldId id="321" r:id="rId49"/>
    <p:sldId id="322" r:id="rId50"/>
    <p:sldId id="323" r:id="rId51"/>
    <p:sldId id="341" r:id="rId52"/>
  </p:sldIdLst>
  <p:sldSz cx="9144000" cy="6858000" type="screen4x3"/>
  <p:notesSz cx="6796088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037F2-6B1D-4861-9071-106D401B931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FF48DF2-F795-4E75-8E15-CE33FDBFB5B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1.</a:t>
          </a:r>
        </a:p>
        <a:p>
          <a:r>
            <a:rPr lang="en-US" sz="2000" b="1" dirty="0" smtClean="0"/>
            <a:t>Planning stage</a:t>
          </a:r>
          <a:endParaRPr lang="th-TH" sz="2000" b="1" dirty="0"/>
        </a:p>
      </dgm:t>
    </dgm:pt>
    <dgm:pt modelId="{2182A8C0-3BDE-45AD-8C6B-5F3E549D9B13}" type="parTrans" cxnId="{ED750047-DDDF-439B-9EEF-4FD897C76054}">
      <dgm:prSet/>
      <dgm:spPr/>
      <dgm:t>
        <a:bodyPr/>
        <a:lstStyle/>
        <a:p>
          <a:endParaRPr lang="th-TH"/>
        </a:p>
      </dgm:t>
    </dgm:pt>
    <dgm:pt modelId="{A0706C93-7852-4EED-83DF-64706C25D6F9}" type="sibTrans" cxnId="{ED750047-DDDF-439B-9EEF-4FD897C76054}">
      <dgm:prSet/>
      <dgm:spPr/>
      <dgm:t>
        <a:bodyPr/>
        <a:lstStyle/>
        <a:p>
          <a:endParaRPr lang="th-TH"/>
        </a:p>
      </dgm:t>
    </dgm:pt>
    <dgm:pt modelId="{ED9C42E9-FF6A-41B2-A6E8-CBA92A36A29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2.</a:t>
          </a:r>
        </a:p>
        <a:p>
          <a:r>
            <a:rPr lang="en-US" sz="2000" b="1" dirty="0" smtClean="0"/>
            <a:t>Construction stage</a:t>
          </a:r>
          <a:endParaRPr lang="th-TH" sz="2000" b="1" dirty="0"/>
        </a:p>
      </dgm:t>
    </dgm:pt>
    <dgm:pt modelId="{CED7BA45-A549-4770-BB1D-9481A815E5CC}" type="parTrans" cxnId="{94839363-C571-45CC-A0CE-BBB99D22F938}">
      <dgm:prSet/>
      <dgm:spPr/>
      <dgm:t>
        <a:bodyPr/>
        <a:lstStyle/>
        <a:p>
          <a:endParaRPr lang="th-TH"/>
        </a:p>
      </dgm:t>
    </dgm:pt>
    <dgm:pt modelId="{2DA08A32-01FE-4E41-B13B-5087316B062C}" type="sibTrans" cxnId="{94839363-C571-45CC-A0CE-BBB99D22F938}">
      <dgm:prSet/>
      <dgm:spPr/>
      <dgm:t>
        <a:bodyPr/>
        <a:lstStyle/>
        <a:p>
          <a:endParaRPr lang="th-TH"/>
        </a:p>
      </dgm:t>
    </dgm:pt>
    <dgm:pt modelId="{62444E13-8508-4635-9684-794DACE3CA44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3.</a:t>
          </a:r>
        </a:p>
        <a:p>
          <a:r>
            <a:rPr lang="en-US" sz="2000" b="1" dirty="0" smtClean="0"/>
            <a:t>Operational stage</a:t>
          </a:r>
          <a:endParaRPr lang="th-TH" sz="2000" b="1" dirty="0"/>
        </a:p>
      </dgm:t>
    </dgm:pt>
    <dgm:pt modelId="{6C3B1904-33EC-41C9-A33C-976F9474A115}" type="parTrans" cxnId="{698D8A51-B298-40C7-966C-F1FAC0239CE1}">
      <dgm:prSet/>
      <dgm:spPr/>
      <dgm:t>
        <a:bodyPr/>
        <a:lstStyle/>
        <a:p>
          <a:endParaRPr lang="th-TH"/>
        </a:p>
      </dgm:t>
    </dgm:pt>
    <dgm:pt modelId="{9EDAF640-B05E-4319-B71B-B14F144F5821}" type="sibTrans" cxnId="{698D8A51-B298-40C7-966C-F1FAC0239CE1}">
      <dgm:prSet/>
      <dgm:spPr/>
      <dgm:t>
        <a:bodyPr/>
        <a:lstStyle/>
        <a:p>
          <a:endParaRPr lang="th-TH"/>
        </a:p>
      </dgm:t>
    </dgm:pt>
    <dgm:pt modelId="{F95B4B71-A198-4623-B706-7CC8395D459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4.</a:t>
          </a:r>
        </a:p>
        <a:p>
          <a:r>
            <a:rPr lang="en-US" sz="2000" b="1" dirty="0" smtClean="0"/>
            <a:t>Closure stage</a:t>
          </a:r>
          <a:endParaRPr lang="th-TH" sz="2000" b="1" dirty="0"/>
        </a:p>
      </dgm:t>
    </dgm:pt>
    <dgm:pt modelId="{84138F57-B774-43D2-B4FA-3CD71624EF0C}" type="parTrans" cxnId="{80714896-8388-4C1F-BB8E-A0D9DD60042B}">
      <dgm:prSet/>
      <dgm:spPr/>
      <dgm:t>
        <a:bodyPr/>
        <a:lstStyle/>
        <a:p>
          <a:endParaRPr lang="th-TH"/>
        </a:p>
      </dgm:t>
    </dgm:pt>
    <dgm:pt modelId="{31DFD432-E2F4-4E8D-9462-9CEC41C3F636}" type="sibTrans" cxnId="{80714896-8388-4C1F-BB8E-A0D9DD60042B}">
      <dgm:prSet/>
      <dgm:spPr/>
      <dgm:t>
        <a:bodyPr/>
        <a:lstStyle/>
        <a:p>
          <a:endParaRPr lang="th-TH"/>
        </a:p>
      </dgm:t>
    </dgm:pt>
    <dgm:pt modelId="{4DF8010A-EAD3-4D2E-B0A8-686F60287DF8}" type="pres">
      <dgm:prSet presAssocID="{362037F2-6B1D-4861-9071-106D401B931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A25BDB1-4C04-4565-9610-B3EB36ECB375}" type="pres">
      <dgm:prSet presAssocID="{AFF48DF2-F795-4E75-8E15-CE33FDBFB5BF}" presName="node" presStyleLbl="node1" presStyleIdx="0" presStyleCnt="4" custScaleX="14106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57F5F3-F0B8-4A74-A3A4-A42452B9C673}" type="pres">
      <dgm:prSet presAssocID="{A0706C93-7852-4EED-83DF-64706C25D6F9}" presName="sibTrans" presStyleLbl="sibTrans2D1" presStyleIdx="0" presStyleCnt="4"/>
      <dgm:spPr/>
      <dgm:t>
        <a:bodyPr/>
        <a:lstStyle/>
        <a:p>
          <a:endParaRPr lang="th-TH"/>
        </a:p>
      </dgm:t>
    </dgm:pt>
    <dgm:pt modelId="{4A14294D-6751-4457-B08F-45A19C602CB3}" type="pres">
      <dgm:prSet presAssocID="{A0706C93-7852-4EED-83DF-64706C25D6F9}" presName="connectorText" presStyleLbl="sibTrans2D1" presStyleIdx="0" presStyleCnt="4"/>
      <dgm:spPr/>
      <dgm:t>
        <a:bodyPr/>
        <a:lstStyle/>
        <a:p>
          <a:endParaRPr lang="th-TH"/>
        </a:p>
      </dgm:t>
    </dgm:pt>
    <dgm:pt modelId="{B86ED325-F4F7-426E-A343-B2166FFD96B5}" type="pres">
      <dgm:prSet presAssocID="{ED9C42E9-FF6A-41B2-A6E8-CBA92A36A292}" presName="node" presStyleLbl="node1" presStyleIdx="1" presStyleCnt="4" custScaleX="147864" custScaleY="11279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0F4154E-ECFD-4CB9-8808-8B6A28454E33}" type="pres">
      <dgm:prSet presAssocID="{2DA08A32-01FE-4E41-B13B-5087316B062C}" presName="sibTrans" presStyleLbl="sibTrans2D1" presStyleIdx="1" presStyleCnt="4"/>
      <dgm:spPr/>
      <dgm:t>
        <a:bodyPr/>
        <a:lstStyle/>
        <a:p>
          <a:endParaRPr lang="th-TH"/>
        </a:p>
      </dgm:t>
    </dgm:pt>
    <dgm:pt modelId="{B7133451-7FB8-4DDA-8552-86D68AB30882}" type="pres">
      <dgm:prSet presAssocID="{2DA08A32-01FE-4E41-B13B-5087316B062C}" presName="connectorText" presStyleLbl="sibTrans2D1" presStyleIdx="1" presStyleCnt="4"/>
      <dgm:spPr/>
      <dgm:t>
        <a:bodyPr/>
        <a:lstStyle/>
        <a:p>
          <a:endParaRPr lang="th-TH"/>
        </a:p>
      </dgm:t>
    </dgm:pt>
    <dgm:pt modelId="{58718530-9B6D-4BD0-A643-28FC18855577}" type="pres">
      <dgm:prSet presAssocID="{62444E13-8508-4635-9684-794DACE3CA44}" presName="node" presStyleLbl="node1" presStyleIdx="2" presStyleCnt="4" custScaleX="1497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BA8C5D-8307-467A-885A-D6E04028EF84}" type="pres">
      <dgm:prSet presAssocID="{9EDAF640-B05E-4319-B71B-B14F144F5821}" presName="sibTrans" presStyleLbl="sibTrans2D1" presStyleIdx="2" presStyleCnt="4"/>
      <dgm:spPr/>
      <dgm:t>
        <a:bodyPr/>
        <a:lstStyle/>
        <a:p>
          <a:endParaRPr lang="th-TH"/>
        </a:p>
      </dgm:t>
    </dgm:pt>
    <dgm:pt modelId="{ABF197E7-14FA-45C0-A348-1D5AF5DEE49C}" type="pres">
      <dgm:prSet presAssocID="{9EDAF640-B05E-4319-B71B-B14F144F5821}" presName="connectorText" presStyleLbl="sibTrans2D1" presStyleIdx="2" presStyleCnt="4"/>
      <dgm:spPr/>
      <dgm:t>
        <a:bodyPr/>
        <a:lstStyle/>
        <a:p>
          <a:endParaRPr lang="th-TH"/>
        </a:p>
      </dgm:t>
    </dgm:pt>
    <dgm:pt modelId="{60F00647-E6D3-4E7F-84F9-E80D18353541}" type="pres">
      <dgm:prSet presAssocID="{F95B4B71-A198-4623-B706-7CC8395D459D}" presName="node" presStyleLbl="node1" presStyleIdx="3" presStyleCnt="4" custScaleX="1586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E3C7657-6BC4-4B3E-9816-F9E40AA9D4B7}" type="pres">
      <dgm:prSet presAssocID="{31DFD432-E2F4-4E8D-9462-9CEC41C3F636}" presName="sibTrans" presStyleLbl="sibTrans2D1" presStyleIdx="3" presStyleCnt="4"/>
      <dgm:spPr/>
      <dgm:t>
        <a:bodyPr/>
        <a:lstStyle/>
        <a:p>
          <a:endParaRPr lang="th-TH"/>
        </a:p>
      </dgm:t>
    </dgm:pt>
    <dgm:pt modelId="{61FB2703-5BCE-45E2-9851-B3A848B33759}" type="pres">
      <dgm:prSet presAssocID="{31DFD432-E2F4-4E8D-9462-9CEC41C3F636}" presName="connectorText" presStyleLbl="sibTrans2D1" presStyleIdx="3" presStyleCnt="4"/>
      <dgm:spPr/>
      <dgm:t>
        <a:bodyPr/>
        <a:lstStyle/>
        <a:p>
          <a:endParaRPr lang="th-TH"/>
        </a:p>
      </dgm:t>
    </dgm:pt>
  </dgm:ptLst>
  <dgm:cxnLst>
    <dgm:cxn modelId="{FDE3A607-595B-49EE-B503-2880CEED8B08}" type="presOf" srcId="{2DA08A32-01FE-4E41-B13B-5087316B062C}" destId="{B7133451-7FB8-4DDA-8552-86D68AB30882}" srcOrd="1" destOrd="0" presId="urn:microsoft.com/office/officeart/2005/8/layout/cycle2"/>
    <dgm:cxn modelId="{3E6CB98B-8CB4-4E68-8D3B-FDE6345D0443}" type="presOf" srcId="{ED9C42E9-FF6A-41B2-A6E8-CBA92A36A292}" destId="{B86ED325-F4F7-426E-A343-B2166FFD96B5}" srcOrd="0" destOrd="0" presId="urn:microsoft.com/office/officeart/2005/8/layout/cycle2"/>
    <dgm:cxn modelId="{325A3F1E-F7A9-4D55-B8A5-89C43B262746}" type="presOf" srcId="{31DFD432-E2F4-4E8D-9462-9CEC41C3F636}" destId="{6E3C7657-6BC4-4B3E-9816-F9E40AA9D4B7}" srcOrd="0" destOrd="0" presId="urn:microsoft.com/office/officeart/2005/8/layout/cycle2"/>
    <dgm:cxn modelId="{36797FCD-9F4E-4108-9340-52943C45445F}" type="presOf" srcId="{62444E13-8508-4635-9684-794DACE3CA44}" destId="{58718530-9B6D-4BD0-A643-28FC18855577}" srcOrd="0" destOrd="0" presId="urn:microsoft.com/office/officeart/2005/8/layout/cycle2"/>
    <dgm:cxn modelId="{3DF86C09-BA17-48D4-B854-F582472F52D9}" type="presOf" srcId="{F95B4B71-A198-4623-B706-7CC8395D459D}" destId="{60F00647-E6D3-4E7F-84F9-E80D18353541}" srcOrd="0" destOrd="0" presId="urn:microsoft.com/office/officeart/2005/8/layout/cycle2"/>
    <dgm:cxn modelId="{2569A32B-2991-45E7-A0A5-A7B77A75F739}" type="presOf" srcId="{9EDAF640-B05E-4319-B71B-B14F144F5821}" destId="{ABF197E7-14FA-45C0-A348-1D5AF5DEE49C}" srcOrd="1" destOrd="0" presId="urn:microsoft.com/office/officeart/2005/8/layout/cycle2"/>
    <dgm:cxn modelId="{698D8A51-B298-40C7-966C-F1FAC0239CE1}" srcId="{362037F2-6B1D-4861-9071-106D401B9318}" destId="{62444E13-8508-4635-9684-794DACE3CA44}" srcOrd="2" destOrd="0" parTransId="{6C3B1904-33EC-41C9-A33C-976F9474A115}" sibTransId="{9EDAF640-B05E-4319-B71B-B14F144F5821}"/>
    <dgm:cxn modelId="{997E6242-722B-4BB1-BFB0-4ECF67815540}" type="presOf" srcId="{9EDAF640-B05E-4319-B71B-B14F144F5821}" destId="{72BA8C5D-8307-467A-885A-D6E04028EF84}" srcOrd="0" destOrd="0" presId="urn:microsoft.com/office/officeart/2005/8/layout/cycle2"/>
    <dgm:cxn modelId="{94839363-C571-45CC-A0CE-BBB99D22F938}" srcId="{362037F2-6B1D-4861-9071-106D401B9318}" destId="{ED9C42E9-FF6A-41B2-A6E8-CBA92A36A292}" srcOrd="1" destOrd="0" parTransId="{CED7BA45-A549-4770-BB1D-9481A815E5CC}" sibTransId="{2DA08A32-01FE-4E41-B13B-5087316B062C}"/>
    <dgm:cxn modelId="{3A392B62-B0A5-4ED3-B0E7-7FBCE53B1189}" type="presOf" srcId="{2DA08A32-01FE-4E41-B13B-5087316B062C}" destId="{F0F4154E-ECFD-4CB9-8808-8B6A28454E33}" srcOrd="0" destOrd="0" presId="urn:microsoft.com/office/officeart/2005/8/layout/cycle2"/>
    <dgm:cxn modelId="{ED750047-DDDF-439B-9EEF-4FD897C76054}" srcId="{362037F2-6B1D-4861-9071-106D401B9318}" destId="{AFF48DF2-F795-4E75-8E15-CE33FDBFB5BF}" srcOrd="0" destOrd="0" parTransId="{2182A8C0-3BDE-45AD-8C6B-5F3E549D9B13}" sibTransId="{A0706C93-7852-4EED-83DF-64706C25D6F9}"/>
    <dgm:cxn modelId="{CC1A4CFA-758C-40D4-989C-7914370A9407}" type="presOf" srcId="{31DFD432-E2F4-4E8D-9462-9CEC41C3F636}" destId="{61FB2703-5BCE-45E2-9851-B3A848B33759}" srcOrd="1" destOrd="0" presId="urn:microsoft.com/office/officeart/2005/8/layout/cycle2"/>
    <dgm:cxn modelId="{C05FEC8F-EEA3-4878-B49C-F60D81BC269F}" type="presOf" srcId="{AFF48DF2-F795-4E75-8E15-CE33FDBFB5BF}" destId="{AA25BDB1-4C04-4565-9610-B3EB36ECB375}" srcOrd="0" destOrd="0" presId="urn:microsoft.com/office/officeart/2005/8/layout/cycle2"/>
    <dgm:cxn modelId="{2974EAED-2E97-46C5-8ABC-B616FDAA5AD9}" type="presOf" srcId="{362037F2-6B1D-4861-9071-106D401B9318}" destId="{4DF8010A-EAD3-4D2E-B0A8-686F60287DF8}" srcOrd="0" destOrd="0" presId="urn:microsoft.com/office/officeart/2005/8/layout/cycle2"/>
    <dgm:cxn modelId="{80714896-8388-4C1F-BB8E-A0D9DD60042B}" srcId="{362037F2-6B1D-4861-9071-106D401B9318}" destId="{F95B4B71-A198-4623-B706-7CC8395D459D}" srcOrd="3" destOrd="0" parTransId="{84138F57-B774-43D2-B4FA-3CD71624EF0C}" sibTransId="{31DFD432-E2F4-4E8D-9462-9CEC41C3F636}"/>
    <dgm:cxn modelId="{DF3577E5-BC62-4DF2-8441-5A093F38806E}" type="presOf" srcId="{A0706C93-7852-4EED-83DF-64706C25D6F9}" destId="{4A14294D-6751-4457-B08F-45A19C602CB3}" srcOrd="1" destOrd="0" presId="urn:microsoft.com/office/officeart/2005/8/layout/cycle2"/>
    <dgm:cxn modelId="{97CE65A2-F578-45A1-A120-1466BD9B909F}" type="presOf" srcId="{A0706C93-7852-4EED-83DF-64706C25D6F9}" destId="{1357F5F3-F0B8-4A74-A3A4-A42452B9C673}" srcOrd="0" destOrd="0" presId="urn:microsoft.com/office/officeart/2005/8/layout/cycle2"/>
    <dgm:cxn modelId="{520267A3-B67F-4C64-A6AB-647E2CFB7274}" type="presParOf" srcId="{4DF8010A-EAD3-4D2E-B0A8-686F60287DF8}" destId="{AA25BDB1-4C04-4565-9610-B3EB36ECB375}" srcOrd="0" destOrd="0" presId="urn:microsoft.com/office/officeart/2005/8/layout/cycle2"/>
    <dgm:cxn modelId="{81431F7D-FE5B-49ED-85B7-DC60E1E9FD88}" type="presParOf" srcId="{4DF8010A-EAD3-4D2E-B0A8-686F60287DF8}" destId="{1357F5F3-F0B8-4A74-A3A4-A42452B9C673}" srcOrd="1" destOrd="0" presId="urn:microsoft.com/office/officeart/2005/8/layout/cycle2"/>
    <dgm:cxn modelId="{E4E25462-DC33-4843-9FBB-22EF222F5740}" type="presParOf" srcId="{1357F5F3-F0B8-4A74-A3A4-A42452B9C673}" destId="{4A14294D-6751-4457-B08F-45A19C602CB3}" srcOrd="0" destOrd="0" presId="urn:microsoft.com/office/officeart/2005/8/layout/cycle2"/>
    <dgm:cxn modelId="{BC89E3DE-268D-4C87-8B13-DA6E93584706}" type="presParOf" srcId="{4DF8010A-EAD3-4D2E-B0A8-686F60287DF8}" destId="{B86ED325-F4F7-426E-A343-B2166FFD96B5}" srcOrd="2" destOrd="0" presId="urn:microsoft.com/office/officeart/2005/8/layout/cycle2"/>
    <dgm:cxn modelId="{372AC4EB-BC83-4B3A-B4C9-E8ACC01F0DD3}" type="presParOf" srcId="{4DF8010A-EAD3-4D2E-B0A8-686F60287DF8}" destId="{F0F4154E-ECFD-4CB9-8808-8B6A28454E33}" srcOrd="3" destOrd="0" presId="urn:microsoft.com/office/officeart/2005/8/layout/cycle2"/>
    <dgm:cxn modelId="{BCD06C15-E207-4C78-AF40-5D2A9D298B90}" type="presParOf" srcId="{F0F4154E-ECFD-4CB9-8808-8B6A28454E33}" destId="{B7133451-7FB8-4DDA-8552-86D68AB30882}" srcOrd="0" destOrd="0" presId="urn:microsoft.com/office/officeart/2005/8/layout/cycle2"/>
    <dgm:cxn modelId="{D56FF4B1-E9BB-496D-847B-89A034305EBD}" type="presParOf" srcId="{4DF8010A-EAD3-4D2E-B0A8-686F60287DF8}" destId="{58718530-9B6D-4BD0-A643-28FC18855577}" srcOrd="4" destOrd="0" presId="urn:microsoft.com/office/officeart/2005/8/layout/cycle2"/>
    <dgm:cxn modelId="{090B784E-A28D-4E94-BE2C-4121B2FF55D9}" type="presParOf" srcId="{4DF8010A-EAD3-4D2E-B0A8-686F60287DF8}" destId="{72BA8C5D-8307-467A-885A-D6E04028EF84}" srcOrd="5" destOrd="0" presId="urn:microsoft.com/office/officeart/2005/8/layout/cycle2"/>
    <dgm:cxn modelId="{6F38EBE8-1DA5-4031-961B-9CA6CB13FACE}" type="presParOf" srcId="{72BA8C5D-8307-467A-885A-D6E04028EF84}" destId="{ABF197E7-14FA-45C0-A348-1D5AF5DEE49C}" srcOrd="0" destOrd="0" presId="urn:microsoft.com/office/officeart/2005/8/layout/cycle2"/>
    <dgm:cxn modelId="{AD9B726D-886E-4FEE-8BB3-9511E82D5AD1}" type="presParOf" srcId="{4DF8010A-EAD3-4D2E-B0A8-686F60287DF8}" destId="{60F00647-E6D3-4E7F-84F9-E80D18353541}" srcOrd="6" destOrd="0" presId="urn:microsoft.com/office/officeart/2005/8/layout/cycle2"/>
    <dgm:cxn modelId="{A76D956C-82AB-4FE5-A4CD-A6436537EBD8}" type="presParOf" srcId="{4DF8010A-EAD3-4D2E-B0A8-686F60287DF8}" destId="{6E3C7657-6BC4-4B3E-9816-F9E40AA9D4B7}" srcOrd="7" destOrd="0" presId="urn:microsoft.com/office/officeart/2005/8/layout/cycle2"/>
    <dgm:cxn modelId="{94A9689A-7181-411E-B9C4-B57888A43C5E}" type="presParOf" srcId="{6E3C7657-6BC4-4B3E-9816-F9E40AA9D4B7}" destId="{61FB2703-5BCE-45E2-9851-B3A848B3375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5BDB1-4C04-4565-9610-B3EB36ECB375}">
      <dsp:nvSpPr>
        <dsp:cNvPr id="0" name=""/>
        <dsp:cNvSpPr/>
      </dsp:nvSpPr>
      <dsp:spPr>
        <a:xfrm>
          <a:off x="3086441" y="1203"/>
          <a:ext cx="2341462" cy="1659893"/>
        </a:xfrm>
        <a:prstGeom prst="ellipse">
          <a:avLst/>
        </a:prstGeom>
        <a:solidFill>
          <a:schemeClr val="accent5">
            <a:tint val="45000"/>
          </a:schemeClr>
        </a:soli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1.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Planning stage</a:t>
          </a:r>
          <a:endParaRPr lang="th-TH" sz="2000" b="1" kern="1200" dirty="0"/>
        </a:p>
      </dsp:txBody>
      <dsp:txXfrm>
        <a:off x="3086441" y="1203"/>
        <a:ext cx="2341462" cy="1659893"/>
      </dsp:txXfrm>
    </dsp:sp>
    <dsp:sp modelId="{1357F5F3-F0B8-4A74-A3A4-A42452B9C673}">
      <dsp:nvSpPr>
        <dsp:cNvPr id="0" name=""/>
        <dsp:cNvSpPr/>
      </dsp:nvSpPr>
      <dsp:spPr>
        <a:xfrm rot="2700000">
          <a:off x="4971699" y="1392908"/>
          <a:ext cx="254676" cy="5602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kern="1200"/>
        </a:p>
      </dsp:txBody>
      <dsp:txXfrm rot="2700000">
        <a:off x="4971699" y="1392908"/>
        <a:ext cx="254676" cy="560214"/>
      </dsp:txXfrm>
    </dsp:sp>
    <dsp:sp modelId="{B86ED325-F4F7-426E-A343-B2166FFD96B5}">
      <dsp:nvSpPr>
        <dsp:cNvPr id="0" name=""/>
        <dsp:cNvSpPr/>
      </dsp:nvSpPr>
      <dsp:spPr>
        <a:xfrm>
          <a:off x="4791118" y="1656182"/>
          <a:ext cx="2454384" cy="1872210"/>
        </a:xfrm>
        <a:prstGeom prst="ellipse">
          <a:avLst/>
        </a:prstGeom>
        <a:solidFill>
          <a:schemeClr val="accent2">
            <a:tint val="45000"/>
          </a:schemeClr>
        </a:solidFill>
        <a:ln w="9525" cap="flat" cmpd="sng" algn="ctr">
          <a:solidFill>
            <a:schemeClr val="accent2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2.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Construction stage</a:t>
          </a:r>
          <a:endParaRPr lang="th-TH" sz="2000" b="1" kern="1200" dirty="0"/>
        </a:p>
      </dsp:txBody>
      <dsp:txXfrm>
        <a:off x="4791118" y="1656182"/>
        <a:ext cx="2454384" cy="1872210"/>
      </dsp:txXfrm>
    </dsp:sp>
    <dsp:sp modelId="{F0F4154E-ECFD-4CB9-8808-8B6A28454E33}">
      <dsp:nvSpPr>
        <dsp:cNvPr id="0" name=""/>
        <dsp:cNvSpPr/>
      </dsp:nvSpPr>
      <dsp:spPr>
        <a:xfrm rot="8100000">
          <a:off x="4993167" y="3214900"/>
          <a:ext cx="244848" cy="5602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kern="1200"/>
        </a:p>
      </dsp:txBody>
      <dsp:txXfrm rot="8100000">
        <a:off x="4993167" y="3214900"/>
        <a:ext cx="244848" cy="560214"/>
      </dsp:txXfrm>
    </dsp:sp>
    <dsp:sp modelId="{58718530-9B6D-4BD0-A643-28FC18855577}">
      <dsp:nvSpPr>
        <dsp:cNvPr id="0" name=""/>
        <dsp:cNvSpPr/>
      </dsp:nvSpPr>
      <dsp:spPr>
        <a:xfrm>
          <a:off x="3014435" y="3523479"/>
          <a:ext cx="2485474" cy="1659893"/>
        </a:xfrm>
        <a:prstGeom prst="ellipse">
          <a:avLst/>
        </a:prstGeom>
        <a:solidFill>
          <a:schemeClr val="dk1">
            <a:tint val="45000"/>
          </a:schemeClr>
        </a:solidFill>
        <a:ln w="9525" cap="flat" cmpd="sng" algn="ctr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3.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Operational stage</a:t>
          </a:r>
          <a:endParaRPr lang="th-TH" sz="2000" b="1" kern="1200" dirty="0"/>
        </a:p>
      </dsp:txBody>
      <dsp:txXfrm>
        <a:off x="3014435" y="3523479"/>
        <a:ext cx="2485474" cy="1659893"/>
      </dsp:txXfrm>
    </dsp:sp>
    <dsp:sp modelId="{72BA8C5D-8307-467A-885A-D6E04028EF84}">
      <dsp:nvSpPr>
        <dsp:cNvPr id="0" name=""/>
        <dsp:cNvSpPr/>
      </dsp:nvSpPr>
      <dsp:spPr>
        <a:xfrm rot="13500000">
          <a:off x="3249855" y="3204237"/>
          <a:ext cx="276472" cy="5602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kern="1200"/>
        </a:p>
      </dsp:txBody>
      <dsp:txXfrm rot="13500000">
        <a:off x="3249855" y="3204237"/>
        <a:ext cx="276472" cy="560214"/>
      </dsp:txXfrm>
    </dsp:sp>
    <dsp:sp modelId="{60F00647-E6D3-4E7F-84F9-E80D18353541}">
      <dsp:nvSpPr>
        <dsp:cNvPr id="0" name=""/>
        <dsp:cNvSpPr/>
      </dsp:nvSpPr>
      <dsp:spPr>
        <a:xfrm>
          <a:off x="1179432" y="1762341"/>
          <a:ext cx="2633205" cy="1659893"/>
        </a:xfrm>
        <a:prstGeom prst="ellipse">
          <a:avLst/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4.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Closure stage</a:t>
          </a:r>
          <a:endParaRPr lang="th-TH" sz="2000" b="1" kern="1200" dirty="0"/>
        </a:p>
      </dsp:txBody>
      <dsp:txXfrm>
        <a:off x="1179432" y="1762341"/>
        <a:ext cx="2633205" cy="1659893"/>
      </dsp:txXfrm>
    </dsp:sp>
    <dsp:sp modelId="{6E3C7657-6BC4-4B3E-9816-F9E40AA9D4B7}">
      <dsp:nvSpPr>
        <dsp:cNvPr id="0" name=""/>
        <dsp:cNvSpPr/>
      </dsp:nvSpPr>
      <dsp:spPr>
        <a:xfrm rot="18900000">
          <a:off x="3240235" y="1424830"/>
          <a:ext cx="286301" cy="5602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kern="1200"/>
        </a:p>
      </dsp:txBody>
      <dsp:txXfrm rot="18900000">
        <a:off x="3240235" y="1424830"/>
        <a:ext cx="286301" cy="560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71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544" y="0"/>
            <a:ext cx="2944971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234E7-624B-43A1-A00F-43EC38E44CD2}" type="datetimeFigureOut">
              <a:rPr lang="th-TH" smtClean="0"/>
              <a:pPr/>
              <a:t>30/01/61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9" y="4715153"/>
            <a:ext cx="54368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4971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544" y="9428583"/>
            <a:ext cx="2944971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E8A37-8306-437F-B10E-6A6EA391B4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8834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5C6F887-0F4C-4284-8BA9-1D6AFBA4E1AC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F94-92A0-465B-AE92-87C4B6E6CD72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B5AC2-3B39-4CCA-BF19-4218A1F81A74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73B4-49DB-4770-B594-46383A9FAA60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12135-7D8C-49FD-9643-5911F2C4B1DC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C1D7-F097-41B8-95C8-3CC15C04F1CE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5301-AD55-4ECC-97FF-5E02B7188190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83DE-AA46-44D4-BDEB-01A8BA3E8433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27BF-B1E2-4251-801C-F9D8F1AC2946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3656-A2D1-421E-AA62-284E1D94A794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CF9F-B97C-4BE8-9711-18F42C833FEC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E477D6F-8137-4417-97F5-8D9976D9EF26}" type="datetime1">
              <a:rPr lang="th-TH" smtClean="0"/>
              <a:pPr/>
              <a:t>30/01/61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B0776B8-21B7-4621-8306-EACAE95FD765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420888"/>
            <a:ext cx="3439035" cy="198974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 and Resort Development </a:t>
            </a:r>
            <a:b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Biodiversity</a:t>
            </a:r>
            <a:endParaRPr lang="th-T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4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4563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3429000"/>
            <a:ext cx="3456384" cy="2387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16632"/>
            <a:ext cx="3240360" cy="19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835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0" y="0"/>
            <a:ext cx="91346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55429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22413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At the construction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stage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cont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th-T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136904" cy="45617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Inadequate </a:t>
            </a:r>
            <a:r>
              <a:rPr lang="en-US" sz="3200" dirty="0"/>
              <a:t>storage facilities for construction </a:t>
            </a:r>
            <a:r>
              <a:rPr lang="en-US" sz="3200" dirty="0" smtClean="0"/>
              <a:t>materials</a:t>
            </a:r>
            <a:endParaRPr lang="en-US" sz="3200" dirty="0"/>
          </a:p>
          <a:p>
            <a:r>
              <a:rPr lang="en-US" sz="3200" dirty="0"/>
              <a:t>W</a:t>
            </a:r>
            <a:r>
              <a:rPr lang="en-US" sz="3200" dirty="0" smtClean="0"/>
              <a:t>aste</a:t>
            </a:r>
            <a:endParaRPr lang="en-US" sz="3200" dirty="0"/>
          </a:p>
          <a:p>
            <a:r>
              <a:rPr lang="en-US" sz="3200" dirty="0" smtClean="0"/>
              <a:t>Other </a:t>
            </a:r>
            <a:r>
              <a:rPr lang="en-US" sz="3200" dirty="0"/>
              <a:t>types of damage, </a:t>
            </a:r>
            <a:r>
              <a:rPr lang="en-US" sz="3200" i="1" dirty="0"/>
              <a:t>such as surface soil erosion or compaction caused by construction activities or disruption of natural water flows and drainage patterns</a:t>
            </a:r>
            <a:r>
              <a:rPr lang="en-US" sz="3200" dirty="0"/>
              <a:t>. </a:t>
            </a:r>
            <a:endParaRPr lang="th-TH" sz="3200" dirty="0"/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11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1248087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152128"/>
          </a:xfrm>
        </p:spPr>
        <p:txBody>
          <a:bodyPr>
            <a:normAutofit/>
          </a:bodyPr>
          <a:lstStyle/>
          <a:p>
            <a:r>
              <a:rPr lang="en-US" b="1" dirty="0" smtClean="0"/>
              <a:t>3. In </a:t>
            </a:r>
            <a:r>
              <a:rPr lang="en-US" b="1" dirty="0"/>
              <a:t>the operational </a:t>
            </a:r>
            <a:r>
              <a:rPr lang="en-US" b="1" dirty="0" smtClean="0"/>
              <a:t>stage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136904" cy="477775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Energy</a:t>
            </a:r>
            <a:r>
              <a:rPr lang="en-US" sz="3200" dirty="0"/>
              <a:t>, water, food and other resources that are consumed in running the </a:t>
            </a:r>
            <a:r>
              <a:rPr lang="en-US" sz="3200" dirty="0" smtClean="0"/>
              <a:t>hotel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olid </a:t>
            </a:r>
            <a:r>
              <a:rPr lang="en-US" sz="3200" dirty="0"/>
              <a:t>and liquid wastes </a:t>
            </a:r>
            <a:endParaRPr lang="en-US" sz="3200" dirty="0" smtClean="0"/>
          </a:p>
          <a:p>
            <a:r>
              <a:rPr lang="en-US" sz="3200" dirty="0"/>
              <a:t>I</a:t>
            </a:r>
            <a:r>
              <a:rPr lang="en-US" sz="3200" dirty="0" smtClean="0"/>
              <a:t>ts </a:t>
            </a:r>
            <a:r>
              <a:rPr lang="en-US" sz="3200" dirty="0"/>
              <a:t>grounds are managed and by the direct impacts of its guests. </a:t>
            </a:r>
            <a:endParaRPr lang="en-US" sz="3200" dirty="0" smtClean="0"/>
          </a:p>
          <a:p>
            <a:r>
              <a:rPr lang="en-US" sz="3200" dirty="0"/>
              <a:t>R</a:t>
            </a:r>
            <a:r>
              <a:rPr lang="en-US" sz="3200" dirty="0" smtClean="0"/>
              <a:t>egular </a:t>
            </a:r>
            <a:r>
              <a:rPr lang="en-US" sz="3200" dirty="0"/>
              <a:t>renovation and replacement of furniture, appliances and facilities can </a:t>
            </a:r>
            <a:r>
              <a:rPr lang="en-US" sz="3200" dirty="0" smtClean="0"/>
              <a:t>increased </a:t>
            </a:r>
            <a:r>
              <a:rPr lang="en-US" sz="3200" dirty="0"/>
              <a:t>waste generation. 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12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144206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320" y="0"/>
            <a:ext cx="91573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5843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8280920" cy="5785868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How can hotel reduce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its adverse impacts on biodiversity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r>
              <a:rPr lang="en-US" sz="3200" dirty="0" smtClean="0"/>
              <a:t>Using </a:t>
            </a:r>
            <a:r>
              <a:rPr lang="en-US" sz="3200" dirty="0"/>
              <a:t>energy and water more </a:t>
            </a:r>
            <a:r>
              <a:rPr lang="en-US" sz="3200" dirty="0" smtClean="0"/>
              <a:t>efficiently</a:t>
            </a:r>
          </a:p>
          <a:p>
            <a:r>
              <a:rPr lang="en-US" sz="3200" dirty="0"/>
              <a:t>U</a:t>
            </a:r>
            <a:r>
              <a:rPr lang="en-US" sz="3200" dirty="0" smtClean="0"/>
              <a:t>sing </a:t>
            </a:r>
            <a:r>
              <a:rPr lang="en-US" sz="3200" dirty="0"/>
              <a:t>organic and sustainably produced </a:t>
            </a:r>
            <a:r>
              <a:rPr lang="en-US" sz="3200" dirty="0" smtClean="0"/>
              <a:t>food</a:t>
            </a:r>
          </a:p>
          <a:p>
            <a:r>
              <a:rPr lang="en-US" sz="3200" dirty="0"/>
              <a:t>R</a:t>
            </a:r>
            <a:r>
              <a:rPr lang="en-US" sz="3200" dirty="0" smtClean="0"/>
              <a:t>educing</a:t>
            </a:r>
            <a:r>
              <a:rPr lang="en-US" sz="3200" dirty="0"/>
              <a:t>, treating and disposing of </a:t>
            </a:r>
            <a:r>
              <a:rPr lang="en-US" sz="3200" dirty="0" smtClean="0"/>
              <a:t>waste</a:t>
            </a:r>
          </a:p>
          <a:p>
            <a:r>
              <a:rPr lang="en-US" sz="3200" dirty="0"/>
              <a:t>M</a:t>
            </a:r>
            <a:r>
              <a:rPr lang="en-US" sz="3200" dirty="0" smtClean="0"/>
              <a:t>aking </a:t>
            </a:r>
            <a:r>
              <a:rPr lang="en-US" sz="3200" dirty="0"/>
              <a:t>sustainable purchasing </a:t>
            </a:r>
            <a:r>
              <a:rPr lang="en-US" sz="3200" dirty="0" smtClean="0"/>
              <a:t>decisions</a:t>
            </a:r>
          </a:p>
          <a:p>
            <a:r>
              <a:rPr lang="en-US" sz="3200" dirty="0" smtClean="0"/>
              <a:t>Managing </a:t>
            </a:r>
            <a:r>
              <a:rPr lang="en-US" sz="3200" dirty="0"/>
              <a:t>gardens with natural-style plantings </a:t>
            </a:r>
            <a:r>
              <a:rPr lang="en-US" sz="3200" dirty="0" smtClean="0"/>
              <a:t> </a:t>
            </a:r>
          </a:p>
          <a:p>
            <a:r>
              <a:rPr lang="en-US" sz="3200" dirty="0"/>
              <a:t>H</a:t>
            </a:r>
            <a:r>
              <a:rPr lang="en-US" sz="3200" dirty="0" smtClean="0"/>
              <a:t>otel’s </a:t>
            </a:r>
            <a:r>
              <a:rPr lang="en-US" sz="3200" dirty="0"/>
              <a:t>relationship with host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communities</a:t>
            </a:r>
            <a:r>
              <a:rPr lang="en-US" sz="3200" dirty="0"/>
              <a:t> not only affects the sustainable operations of the hotel but also the use of environmental resources by communities themselves. </a:t>
            </a:r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23476" y="6484700"/>
            <a:ext cx="3502152" cy="365125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14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4130166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720080"/>
          </a:xfrm>
        </p:spPr>
        <p:txBody>
          <a:bodyPr>
            <a:normAutofit/>
          </a:bodyPr>
          <a:lstStyle/>
          <a:p>
            <a:r>
              <a:rPr lang="en-US" b="1" dirty="0" smtClean="0"/>
              <a:t>4. At </a:t>
            </a:r>
            <a:r>
              <a:rPr lang="en-US" b="1" dirty="0"/>
              <a:t>the closure </a:t>
            </a:r>
            <a:r>
              <a:rPr lang="en-US" b="1" dirty="0" smtClean="0"/>
              <a:t>stage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136904" cy="50657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Disposal </a:t>
            </a:r>
            <a:r>
              <a:rPr lang="en-US" sz="3200" dirty="0"/>
              <a:t>of materials removed from the hotel to refurbish it, convert it for other uses, or demolish </a:t>
            </a:r>
            <a:r>
              <a:rPr lang="en-US" sz="3200" dirty="0" smtClean="0"/>
              <a:t>it</a:t>
            </a:r>
          </a:p>
          <a:p>
            <a:endParaRPr lang="en-US" sz="3200" dirty="0" smtClean="0"/>
          </a:p>
          <a:p>
            <a:r>
              <a:rPr lang="en-US" sz="3200" dirty="0" smtClean="0"/>
              <a:t>Some </a:t>
            </a:r>
            <a:r>
              <a:rPr lang="en-US" sz="3200" dirty="0"/>
              <a:t>toxic materials, particularly from older buildings, which will require careful handling and management. 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0152" y="6093296"/>
            <a:ext cx="2707504" cy="385152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15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348135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72621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1872208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Biodiversity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 for Siting and Design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Hotels and Resorts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564904"/>
            <a:ext cx="8136904" cy="3913660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en-US" sz="3200" b="1" dirty="0"/>
              <a:t>5</a:t>
            </a:r>
            <a:r>
              <a:rPr lang="en-US" sz="3200" b="1" dirty="0" smtClean="0"/>
              <a:t> Principles </a:t>
            </a:r>
          </a:p>
          <a:p>
            <a:pPr marL="68580" indent="0">
              <a:buNone/>
            </a:pPr>
            <a:r>
              <a:rPr lang="en-US" sz="3200" b="1" i="1" dirty="0" err="1" smtClean="0"/>
              <a:t>From:</a:t>
            </a:r>
            <a:r>
              <a:rPr lang="en-US" sz="3200" i="1" dirty="0" err="1" smtClean="0"/>
              <a:t>The</a:t>
            </a:r>
            <a:r>
              <a:rPr lang="en-US" sz="3200" i="1" dirty="0" smtClean="0"/>
              <a:t> </a:t>
            </a:r>
            <a:r>
              <a:rPr lang="en-US" sz="2800" i="1" dirty="0" smtClean="0"/>
              <a:t>International </a:t>
            </a:r>
            <a:r>
              <a:rPr lang="en-US" sz="2800" i="1" dirty="0"/>
              <a:t>Union for Conservation of Nature and Natural </a:t>
            </a:r>
            <a:r>
              <a:rPr lang="en-US" sz="2800" i="1" dirty="0" smtClean="0"/>
              <a:t>Resources (</a:t>
            </a:r>
            <a:r>
              <a:rPr lang="en-US" sz="3200" i="1" dirty="0" smtClean="0"/>
              <a:t>IUCN</a:t>
            </a:r>
            <a:r>
              <a:rPr lang="en-US" sz="3200" dirty="0" smtClean="0"/>
              <a:t>) 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400" dirty="0" smtClean="0"/>
              <a:t>Adopt </a:t>
            </a:r>
            <a:r>
              <a:rPr lang="en-US" sz="3400" dirty="0"/>
              <a:t>an ecosystem-based approach in tourism development planning </a:t>
            </a:r>
          </a:p>
          <a:p>
            <a:pPr marL="582930" lvl="0" indent="-514350">
              <a:buFont typeface="+mj-lt"/>
              <a:buAutoNum type="arabicPeriod"/>
            </a:pPr>
            <a:r>
              <a:rPr lang="en-US" sz="3400" dirty="0"/>
              <a:t>Manage impacts on biodiversity from hotel development and attempt to achieve an overall positive contribution</a:t>
            </a:r>
          </a:p>
          <a:p>
            <a:pPr marL="582930" lvl="0" indent="-514350">
              <a:buFont typeface="+mj-lt"/>
              <a:buAutoNum type="arabicPeriod"/>
            </a:pPr>
            <a:r>
              <a:rPr lang="en-US" sz="3400" dirty="0"/>
              <a:t>Design with nature and adopt nature-based solutions </a:t>
            </a:r>
          </a:p>
          <a:p>
            <a:pPr marL="582930" lvl="0" indent="-514350">
              <a:buFont typeface="+mj-lt"/>
              <a:buAutoNum type="arabicPeriod"/>
            </a:pPr>
            <a:r>
              <a:rPr lang="en-US" sz="3400" dirty="0"/>
              <a:t>Respect, involve and support local communities </a:t>
            </a:r>
          </a:p>
          <a:p>
            <a:pPr marL="582930" lvl="0" indent="-514350">
              <a:buFont typeface="+mj-lt"/>
              <a:buAutoNum type="arabicPeriod"/>
            </a:pPr>
            <a:r>
              <a:rPr lang="en-US" sz="3400" dirty="0"/>
              <a:t>Build collaboration among stakeholders</a:t>
            </a:r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36096" y="6165304"/>
            <a:ext cx="3355576" cy="365125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17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353757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6219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Principle 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Adopt an ecosystem-based approach in tourism development planning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4201692"/>
          </a:xfrm>
        </p:spPr>
        <p:txBody>
          <a:bodyPr>
            <a:normAutofit/>
          </a:bodyPr>
          <a:lstStyle/>
          <a:p>
            <a:r>
              <a:rPr lang="en-US" sz="3200" dirty="0"/>
              <a:t>An ecosystem-based approach also calls for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inter-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sectoral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cooperation </a:t>
            </a:r>
            <a:r>
              <a:rPr lang="en-US" sz="3200" dirty="0"/>
              <a:t>between tourism, finance, land-use planning, academic institutions, and natural resource management departments and agencies in decision making. </a:t>
            </a:r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49096" y="255563"/>
            <a:ext cx="1332156" cy="365125"/>
          </a:xfrm>
        </p:spPr>
        <p:txBody>
          <a:bodyPr/>
          <a:lstStyle/>
          <a:p>
            <a:fld id="{CB0776B8-21B7-4621-8306-EACAE95FD765}" type="slidenum">
              <a:rPr lang="th-TH" sz="2400" b="1" smtClean="0"/>
              <a:pPr/>
              <a:t>18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2259355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19</a:t>
            </a:fld>
            <a:endParaRPr lang="th-TH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366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621984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4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Hotel and Resort Development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and Biodiversity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42016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dirty="0" smtClean="0"/>
              <a:t>Hospitality </a:t>
            </a:r>
            <a:r>
              <a:rPr lang="en-US" sz="3200" dirty="0"/>
              <a:t>sector, depends strongly on healthy </a:t>
            </a:r>
            <a:r>
              <a:rPr lang="en-US" sz="3200" dirty="0" smtClean="0"/>
              <a:t>ecosystems</a:t>
            </a:r>
          </a:p>
          <a:p>
            <a:pPr marL="68580" indent="0">
              <a:buNone/>
            </a:pPr>
            <a:endParaRPr lang="en-US" sz="3200" dirty="0" smtClean="0"/>
          </a:p>
          <a:p>
            <a:pPr marL="68580" indent="0">
              <a:buNone/>
            </a:pPr>
            <a:r>
              <a:rPr lang="en-US" sz="3200" dirty="0" smtClean="0"/>
              <a:t>Ecosystems </a:t>
            </a:r>
            <a:r>
              <a:rPr lang="en-US" sz="3200" dirty="0"/>
              <a:t>– and the wildlife, habitats, landscapes and natural attractions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tourists to the destination</a:t>
            </a:r>
            <a:r>
              <a:rPr lang="en-US" sz="3200" dirty="0"/>
              <a:t> in the first place.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2</a:t>
            </a:fld>
            <a:endParaRPr lang="th-TH" sz="2400" b="1" dirty="0"/>
          </a:p>
        </p:txBody>
      </p:sp>
    </p:spTree>
    <p:extLst>
      <p:ext uri="{BB962C8B-B14F-4D97-AF65-F5344CB8AC3E}">
        <p14:creationId xmlns:p14="http://schemas.microsoft.com/office/powerpoint/2010/main" xmlns="" val="1137462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792088"/>
          </a:xfrm>
        </p:spPr>
        <p:txBody>
          <a:bodyPr>
            <a:normAutofit/>
          </a:bodyPr>
          <a:lstStyle/>
          <a:p>
            <a:r>
              <a:rPr lang="en-US" b="1" dirty="0"/>
              <a:t>Principle </a:t>
            </a:r>
            <a:r>
              <a:rPr lang="en-US" b="1" dirty="0" smtClean="0"/>
              <a:t>1 (</a:t>
            </a:r>
            <a:r>
              <a:rPr lang="en-US" b="1" dirty="0" err="1" smtClean="0"/>
              <a:t>cont</a:t>
            </a:r>
            <a:r>
              <a:rPr lang="en-US" b="1" dirty="0" smtClean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6"/>
            <a:ext cx="8136904" cy="434570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b="1" dirty="0"/>
              <a:t>Environmental </a:t>
            </a:r>
            <a:r>
              <a:rPr lang="en-US" sz="3200" b="1" dirty="0" smtClean="0"/>
              <a:t>Impact Assessments </a:t>
            </a:r>
            <a:r>
              <a:rPr lang="en-US" sz="3200" b="1" dirty="0"/>
              <a:t>(EIAs) </a:t>
            </a:r>
            <a:r>
              <a:rPr lang="en-US" sz="3200" dirty="0"/>
              <a:t>of hotel developments are carried out by qualified and independent individuals and companies, </a:t>
            </a:r>
            <a:r>
              <a:rPr lang="en-US" sz="3200" b="1" dirty="0" smtClean="0">
                <a:solidFill>
                  <a:srgbClr val="0070C0"/>
                </a:solidFill>
              </a:rPr>
              <a:t>before </a:t>
            </a:r>
            <a:r>
              <a:rPr lang="en-US" sz="3200" b="1" dirty="0">
                <a:solidFill>
                  <a:srgbClr val="0070C0"/>
                </a:solidFill>
              </a:rPr>
              <a:t>any agreements </a:t>
            </a:r>
            <a:r>
              <a:rPr lang="en-US" sz="3200" dirty="0"/>
              <a:t>are made to permit construction.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20</a:t>
            </a:fld>
            <a:endParaRPr lang="th-TH" sz="2400" b="1" dirty="0"/>
          </a:p>
        </p:txBody>
      </p:sp>
    </p:spTree>
    <p:extLst>
      <p:ext uri="{BB962C8B-B14F-4D97-AF65-F5344CB8AC3E}">
        <p14:creationId xmlns:p14="http://schemas.microsoft.com/office/powerpoint/2010/main" xmlns="" val="2076955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792088"/>
          </a:xfrm>
        </p:spPr>
        <p:txBody>
          <a:bodyPr>
            <a:normAutofit/>
          </a:bodyPr>
          <a:lstStyle/>
          <a:p>
            <a:r>
              <a:rPr lang="en-US" b="1" dirty="0"/>
              <a:t>Principle </a:t>
            </a:r>
            <a:r>
              <a:rPr lang="en-US" b="1" dirty="0" smtClean="0"/>
              <a:t>1 (</a:t>
            </a:r>
            <a:r>
              <a:rPr lang="en-US" b="1" dirty="0" err="1" smtClean="0"/>
              <a:t>cont</a:t>
            </a:r>
            <a:r>
              <a:rPr lang="en-US" b="1" dirty="0" smtClean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8136904" cy="492177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dirty="0" smtClean="0"/>
              <a:t>Study </a:t>
            </a:r>
            <a:r>
              <a:rPr lang="en-US" sz="3200" dirty="0"/>
              <a:t>of species and habitats </a:t>
            </a:r>
            <a:r>
              <a:rPr lang="en-US" sz="3200" dirty="0" smtClean="0"/>
              <a:t>to </a:t>
            </a:r>
            <a:r>
              <a:rPr lang="en-US" sz="3200" dirty="0"/>
              <a:t>ensure that critical natural habitats or areas that provide local livelihoods are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conserved</a:t>
            </a:r>
            <a:r>
              <a:rPr lang="en-US" sz="3200" dirty="0"/>
              <a:t>. </a:t>
            </a:r>
            <a:endParaRPr lang="en-US" sz="3200" dirty="0" smtClean="0"/>
          </a:p>
          <a:p>
            <a:pPr marL="68580" indent="0">
              <a:buNone/>
            </a:pPr>
            <a:endParaRPr lang="en-US" sz="3200" dirty="0"/>
          </a:p>
          <a:p>
            <a:pPr marL="68580" indent="0">
              <a:buNone/>
            </a:pP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advice </a:t>
            </a:r>
            <a:r>
              <a:rPr lang="en-US" sz="3200" dirty="0"/>
              <a:t>and expertise, especially from local academic and professional institutions. </a:t>
            </a:r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21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996998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705748"/>
          </a:xfrm>
        </p:spPr>
        <p:txBody>
          <a:bodyPr>
            <a:normAutofit/>
          </a:bodyPr>
          <a:lstStyle/>
          <a:p>
            <a:r>
              <a:rPr lang="en-US" sz="3200" dirty="0"/>
              <a:t>Monitoring and impact indicators at all stages of the hotel life cycle (planning, construction, operation and closure) are integral to an ecosystem-based </a:t>
            </a:r>
            <a:r>
              <a:rPr lang="en-US" sz="3200" dirty="0" smtClean="0"/>
              <a:t>approach</a:t>
            </a:r>
          </a:p>
          <a:p>
            <a:pPr marL="68580" indent="0">
              <a:buNone/>
            </a:pPr>
            <a:endParaRPr lang="en-US" sz="3200" dirty="0" smtClean="0"/>
          </a:p>
          <a:p>
            <a:r>
              <a:rPr lang="en-US" sz="3200" dirty="0" smtClean="0"/>
              <a:t>The </a:t>
            </a:r>
            <a:r>
              <a:rPr lang="en-US" sz="3200" dirty="0"/>
              <a:t>EIA process takes these potential impacts into account, and it is the shared responsibility of developers and planners to monitor and manage them. </a:t>
            </a:r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8144" y="6021288"/>
            <a:ext cx="2808312" cy="365125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22</a:t>
            </a:fld>
            <a:endParaRPr lang="th-TH" sz="2400" b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9592" y="620688"/>
            <a:ext cx="7024744" cy="1143000"/>
          </a:xfrm>
        </p:spPr>
        <p:txBody>
          <a:bodyPr/>
          <a:lstStyle/>
          <a:p>
            <a:r>
              <a:rPr lang="en-US" b="1" dirty="0"/>
              <a:t>Principle 1 (</a:t>
            </a:r>
            <a:r>
              <a:rPr lang="en-US" b="1" dirty="0" err="1"/>
              <a:t>cont</a:t>
            </a:r>
            <a:r>
              <a:rPr lang="en-US" b="1" dirty="0"/>
              <a:t>’)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3617150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23</a:t>
            </a:fld>
            <a:endParaRPr lang="th-TH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4427984" cy="695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99392"/>
            <a:ext cx="4760962" cy="695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9359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r>
              <a:rPr lang="en-US" b="1" dirty="0"/>
              <a:t>Principle 1 (</a:t>
            </a:r>
            <a:r>
              <a:rPr lang="en-US" b="1" dirty="0" err="1"/>
              <a:t>cont</a:t>
            </a:r>
            <a:r>
              <a:rPr lang="en-US" b="1" dirty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8136904" cy="492177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dirty="0" smtClean="0"/>
              <a:t>If </a:t>
            </a:r>
            <a:r>
              <a:rPr lang="en-US" sz="3200" dirty="0"/>
              <a:t>developments are already planned near sites of known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irreplaceability or vulnerability,</a:t>
            </a:r>
            <a:r>
              <a:rPr lang="en-US" sz="3200" dirty="0"/>
              <a:t> the highest level of design and operational standards, due diligence,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and enforcement </a:t>
            </a:r>
            <a:r>
              <a:rPr lang="en-US" sz="3200" dirty="0"/>
              <a:t>controls must be applied, and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competent specialized expertise </a:t>
            </a:r>
            <a:r>
              <a:rPr lang="en-US" sz="3200" dirty="0"/>
              <a:t>must be sought to assist at the planning and implementation stages. 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8144" y="6165304"/>
            <a:ext cx="2851520" cy="365125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24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3533780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223224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Principle 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Manage impacts on biodiversity from hotel development and attempt to achieve an overall positive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924944"/>
            <a:ext cx="8280920" cy="355362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Impacts </a:t>
            </a:r>
            <a:r>
              <a:rPr lang="en-US" sz="3200" dirty="0"/>
              <a:t>on highly irreplaceable and vulnerable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biodiversity cannot be restored nor compensated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200" dirty="0"/>
              <a:t>If negative impacts are unavoidable, developers must minimize harmful impacts, </a:t>
            </a:r>
            <a:r>
              <a:rPr lang="en-US" sz="3200" b="1" dirty="0">
                <a:solidFill>
                  <a:srgbClr val="0070C0"/>
                </a:solidFill>
              </a:rPr>
              <a:t>rehabilitate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0070C0"/>
                </a:solidFill>
              </a:rPr>
              <a:t>restore</a:t>
            </a:r>
            <a:r>
              <a:rPr lang="en-US" sz="3200" dirty="0"/>
              <a:t> areas of disturbance caused by the </a:t>
            </a:r>
            <a:r>
              <a:rPr lang="en-US" sz="3200" dirty="0" smtClean="0"/>
              <a:t>hotel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20072" y="6237312"/>
            <a:ext cx="3502152" cy="365125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25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1553803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80120"/>
          </a:xfrm>
        </p:spPr>
        <p:txBody>
          <a:bodyPr>
            <a:normAutofit/>
          </a:bodyPr>
          <a:lstStyle/>
          <a:p>
            <a:r>
              <a:rPr lang="en-US" b="1" dirty="0"/>
              <a:t>Principle 2 (</a:t>
            </a:r>
            <a:r>
              <a:rPr lang="en-US" b="1" dirty="0" err="1"/>
              <a:t>cont</a:t>
            </a:r>
            <a:r>
              <a:rPr lang="en-US" b="1" dirty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42016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Invest </a:t>
            </a:r>
            <a:r>
              <a:rPr lang="en-US" sz="3200" dirty="0"/>
              <a:t>in additional conservation actions that contribute to the long-term integrity and conservation of the ecosystem </a:t>
            </a:r>
            <a:endParaRPr lang="en-US" sz="3200" dirty="0" smtClean="0"/>
          </a:p>
          <a:p>
            <a:pPr marL="68580" indent="0">
              <a:buNone/>
            </a:pPr>
            <a:endParaRPr lang="en-US" sz="3200" dirty="0" smtClean="0"/>
          </a:p>
          <a:p>
            <a:r>
              <a:rPr lang="en-US" sz="3200" dirty="0" smtClean="0"/>
              <a:t>Developers </a:t>
            </a:r>
            <a:r>
              <a:rPr lang="en-US" sz="3200" dirty="0"/>
              <a:t>must plan for 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designs</a:t>
            </a:r>
            <a:r>
              <a:rPr lang="en-US" sz="3200" dirty="0"/>
              <a:t>, changes to construction schedules, and any offset activities. </a:t>
            </a:r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26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1238551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27</a:t>
            </a:fld>
            <a:endParaRPr lang="th-TH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24" y="0"/>
            <a:ext cx="91152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4673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28</a:t>
            </a:fld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43" y="0"/>
            <a:ext cx="101781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4266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296144"/>
          </a:xfrm>
        </p:spPr>
        <p:txBody>
          <a:bodyPr>
            <a:normAutofit/>
          </a:bodyPr>
          <a:lstStyle/>
          <a:p>
            <a:r>
              <a:rPr lang="en-US" b="1" dirty="0"/>
              <a:t>Principle 2 (</a:t>
            </a:r>
            <a:r>
              <a:rPr lang="en-US" b="1" dirty="0" err="1"/>
              <a:t>cont</a:t>
            </a:r>
            <a:r>
              <a:rPr lang="en-US" b="1" dirty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42016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dirty="0"/>
              <a:t>If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</a:t>
            </a:r>
            <a:r>
              <a:rPr lang="en-US" sz="3200" dirty="0"/>
              <a:t> and utilities are not already on site, land-use plans identify where such infrastructure will be laid prior to the approval of any construction, to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minimize habitat disturbance</a:t>
            </a:r>
            <a:r>
              <a:rPr lang="en-US" sz="3200" dirty="0"/>
              <a:t> and disruption to ecosystem services.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29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1492685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93610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Biodiversity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136904" cy="456173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dirty="0"/>
              <a:t>Biodiversity is essential for human life. It provides human society with many important benefits and services: </a:t>
            </a:r>
            <a:endParaRPr lang="en-US" sz="3200" dirty="0" smtClean="0"/>
          </a:p>
          <a:p>
            <a:pPr marL="68580" indent="0">
              <a:buNone/>
            </a:pPr>
            <a:endParaRPr lang="en-US" sz="3200" dirty="0"/>
          </a:p>
          <a:p>
            <a:pPr marL="68580" indent="0">
              <a:buNone/>
            </a:pPr>
            <a:r>
              <a:rPr lang="en-US" sz="3200" dirty="0" smtClean="0"/>
              <a:t>Ex,  </a:t>
            </a:r>
            <a:r>
              <a:rPr lang="en-US" sz="3200" dirty="0"/>
              <a:t>insects pollinate our crops, birds disperse seeds, and fungi, worms and micro-organisms produce nutrients and fertile soils. 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smtClean="0"/>
              <a:pPr/>
              <a:t>3</a:t>
            </a:fld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xmlns="" val="2827814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30</a:t>
            </a:fld>
            <a:endParaRPr lang="th-T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75" y="17578"/>
            <a:ext cx="9113577" cy="684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6471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80120"/>
          </a:xfrm>
        </p:spPr>
        <p:txBody>
          <a:bodyPr>
            <a:normAutofit/>
          </a:bodyPr>
          <a:lstStyle/>
          <a:p>
            <a:r>
              <a:rPr lang="en-US" b="1" dirty="0"/>
              <a:t>Principle 2 (</a:t>
            </a:r>
            <a:r>
              <a:rPr lang="en-US" b="1" dirty="0" err="1"/>
              <a:t>cont</a:t>
            </a:r>
            <a:r>
              <a:rPr lang="en-US" b="1" dirty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424936" cy="47057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Employ </a:t>
            </a:r>
            <a:r>
              <a:rPr lang="en-US" sz="3200" dirty="0"/>
              <a:t>comprehensive waste disposal mechanisms. </a:t>
            </a:r>
            <a:endParaRPr lang="en-US" sz="3200" dirty="0" smtClean="0"/>
          </a:p>
          <a:p>
            <a:r>
              <a:rPr lang="en-US" sz="3200" dirty="0" smtClean="0"/>
              <a:t>Carefully </a:t>
            </a:r>
            <a:r>
              <a:rPr lang="en-US" sz="3200" dirty="0"/>
              <a:t>monitored to ensure that pollution and land contamination is avoided</a:t>
            </a:r>
            <a:r>
              <a:rPr lang="en-US" sz="3200" dirty="0" smtClean="0"/>
              <a:t>.</a:t>
            </a:r>
            <a:r>
              <a:rPr lang="en-US" sz="3200" dirty="0"/>
              <a:t> </a:t>
            </a:r>
            <a:endParaRPr lang="en-US" sz="3200" dirty="0" smtClean="0"/>
          </a:p>
          <a:p>
            <a:pPr marL="68580" indent="0">
              <a:buNone/>
            </a:pPr>
            <a:r>
              <a:rPr lang="en-US" sz="3200" dirty="0" smtClean="0"/>
              <a:t>For example;</a:t>
            </a:r>
          </a:p>
          <a:p>
            <a:pPr marL="68580" indent="0">
              <a:buNone/>
            </a:pPr>
            <a:r>
              <a:rPr lang="en-US" sz="2600" i="1" dirty="0" smtClean="0"/>
              <a:t>Sand</a:t>
            </a:r>
            <a:r>
              <a:rPr lang="en-US" sz="2600" i="1" dirty="0"/>
              <a:t>, cement, plastic bags, wastewater, fertilizers and other hazardous chemicals washed into the sea can cause serious damage to coral reefs and other marine life and negatively affect water quality</a:t>
            </a:r>
            <a:r>
              <a:rPr lang="en-US" sz="2600" i="1" dirty="0" smtClean="0"/>
              <a:t> </a:t>
            </a:r>
            <a:endParaRPr lang="th-TH" sz="26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08104" y="6484700"/>
            <a:ext cx="3502152" cy="365125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31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3480260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32</a:t>
            </a:fld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8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4087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33</a:t>
            </a:fld>
            <a:endParaRPr lang="th-TH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5050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152128"/>
          </a:xfrm>
        </p:spPr>
        <p:txBody>
          <a:bodyPr>
            <a:normAutofit/>
          </a:bodyPr>
          <a:lstStyle/>
          <a:p>
            <a:r>
              <a:rPr lang="en-US" b="1" dirty="0"/>
              <a:t>Principle 2 (</a:t>
            </a:r>
            <a:r>
              <a:rPr lang="en-US" b="1" dirty="0" err="1"/>
              <a:t>cont</a:t>
            </a:r>
            <a:r>
              <a:rPr lang="en-US" b="1" dirty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8784976" cy="4561732"/>
          </a:xfrm>
        </p:spPr>
        <p:txBody>
          <a:bodyPr>
            <a:normAutofit/>
          </a:bodyPr>
          <a:lstStyle/>
          <a:p>
            <a:r>
              <a:rPr lang="en-US" sz="3200" dirty="0"/>
              <a:t>Rehabilitation </a:t>
            </a:r>
            <a:r>
              <a:rPr lang="en-US" sz="3200" dirty="0" smtClean="0"/>
              <a:t>is </a:t>
            </a:r>
            <a:r>
              <a:rPr lang="en-US" sz="3200" dirty="0"/>
              <a:t>a key responsibility of the developer. </a:t>
            </a:r>
            <a:endParaRPr lang="en-US" sz="3200" dirty="0" smtClean="0"/>
          </a:p>
          <a:p>
            <a:r>
              <a:rPr lang="en-US" sz="3200" dirty="0" smtClean="0"/>
              <a:t>Strategies </a:t>
            </a:r>
            <a:r>
              <a:rPr lang="en-US" sz="3200" dirty="0"/>
              <a:t>to provide 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incentives,</a:t>
            </a:r>
            <a:r>
              <a:rPr lang="en-US" sz="3200" dirty="0"/>
              <a:t> including financial incentives for good practice, are formulated and introduced by governments </a:t>
            </a:r>
            <a:endParaRPr lang="en-US" sz="3200" dirty="0" smtClean="0"/>
          </a:p>
          <a:p>
            <a:r>
              <a:rPr lang="en-US" sz="3200" dirty="0" smtClean="0"/>
              <a:t>Governments </a:t>
            </a:r>
            <a:r>
              <a:rPr lang="en-US" sz="3200" dirty="0"/>
              <a:t>give 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preference </a:t>
            </a:r>
            <a:r>
              <a:rPr lang="en-US" sz="3200" dirty="0"/>
              <a:t>to developers and investors who have a good track record of achieving a positive impact to </a:t>
            </a:r>
            <a:r>
              <a:rPr lang="en-US" sz="3200" dirty="0" smtClean="0"/>
              <a:t>biodiversity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20072" y="6165304"/>
            <a:ext cx="3502152" cy="365125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34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1529368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35</a:t>
            </a:fld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83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0675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6219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Principle 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Design with nature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adopt </a:t>
            </a:r>
            <a:r>
              <a:rPr lang="en-US" dirty="0"/>
              <a:t>nature-based solutions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42016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Blend </a:t>
            </a:r>
            <a:r>
              <a:rPr lang="en-US" sz="3200" dirty="0"/>
              <a:t>into the landscape and become integrated into the ecosystem. </a:t>
            </a:r>
            <a:endParaRPr lang="en-US" sz="3200" dirty="0" smtClean="0"/>
          </a:p>
          <a:p>
            <a:pPr marL="68580" indent="0">
              <a:buNone/>
            </a:pPr>
            <a:endParaRPr lang="en-US" sz="3200" dirty="0" smtClean="0"/>
          </a:p>
          <a:p>
            <a:r>
              <a:rPr lang="en-US" sz="3200" dirty="0" smtClean="0"/>
              <a:t>Building </a:t>
            </a:r>
            <a:r>
              <a:rPr lang="en-US" sz="3200" dirty="0"/>
              <a:t>design, height, </a:t>
            </a:r>
            <a:r>
              <a:rPr lang="en-US" sz="3200" dirty="0" smtClean="0"/>
              <a:t>and </a:t>
            </a:r>
            <a:r>
              <a:rPr lang="en-US" sz="3200" dirty="0"/>
              <a:t>density is guided by the natural setting and local architectural style, in order to reduce visual impact and intrusion 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36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2527494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024744" cy="1143000"/>
          </a:xfrm>
        </p:spPr>
        <p:txBody>
          <a:bodyPr/>
          <a:lstStyle/>
          <a:p>
            <a:r>
              <a:rPr lang="en-US" b="1" dirty="0" err="1">
                <a:solidFill>
                  <a:srgbClr val="FFFF00"/>
                </a:solidFill>
              </a:rPr>
              <a:t>Keemala</a:t>
            </a:r>
            <a:r>
              <a:rPr lang="en-US" b="1" dirty="0">
                <a:solidFill>
                  <a:srgbClr val="FFFF00"/>
                </a:solidFill>
              </a:rPr>
              <a:t>, Phuket – Thailand</a:t>
            </a:r>
            <a:endParaRPr lang="th-TH" b="1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37</a:t>
            </a:fld>
            <a:endParaRPr lang="th-TH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4044376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140"/>
            <a:ext cx="9144000" cy="684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024744" cy="68346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Keemala</a:t>
            </a:r>
            <a:r>
              <a:rPr lang="en-US" b="1" dirty="0">
                <a:solidFill>
                  <a:srgbClr val="002060"/>
                </a:solidFill>
              </a:rPr>
              <a:t>, Phuket – Thailand</a:t>
            </a:r>
            <a:endParaRPr lang="th-TH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01040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r>
              <a:rPr lang="en-US" b="1" dirty="0"/>
              <a:t>Principle </a:t>
            </a:r>
            <a:r>
              <a:rPr lang="en-US" b="1" dirty="0" smtClean="0"/>
              <a:t>3 (</a:t>
            </a:r>
            <a:r>
              <a:rPr lang="en-US" b="1" dirty="0" err="1" smtClean="0"/>
              <a:t>cont</a:t>
            </a:r>
            <a:r>
              <a:rPr lang="en-US" b="1" dirty="0" smtClean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705748"/>
          </a:xfrm>
        </p:spPr>
        <p:txBody>
          <a:bodyPr>
            <a:norm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onsideration </a:t>
            </a:r>
            <a:r>
              <a:rPr lang="en-US" sz="3200" dirty="0"/>
              <a:t>is given to durability and the recyclable nature of all </a:t>
            </a:r>
            <a:r>
              <a:rPr lang="en-US" sz="3200" b="1" dirty="0">
                <a:solidFill>
                  <a:srgbClr val="0070C0"/>
                </a:solidFill>
              </a:rPr>
              <a:t>materials</a:t>
            </a:r>
            <a:r>
              <a:rPr lang="en-US" sz="3200" dirty="0"/>
              <a:t> used in construction and furnishings. </a:t>
            </a:r>
            <a:endParaRPr lang="en-US" sz="3200" dirty="0" smtClean="0"/>
          </a:p>
          <a:p>
            <a:r>
              <a:rPr lang="en-US" sz="3200" dirty="0"/>
              <a:t>W</a:t>
            </a:r>
            <a:r>
              <a:rPr lang="en-US" sz="3200" dirty="0" smtClean="0"/>
              <a:t>astewater </a:t>
            </a:r>
            <a:r>
              <a:rPr lang="en-US" sz="3200" b="1" dirty="0">
                <a:solidFill>
                  <a:srgbClr val="0070C0"/>
                </a:solidFill>
              </a:rPr>
              <a:t>treatment systems</a:t>
            </a:r>
            <a:r>
              <a:rPr lang="en-US" sz="3200" dirty="0"/>
              <a:t>, hotel and beachfront lighting,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renewable energy </a:t>
            </a:r>
            <a:r>
              <a:rPr lang="en-US" sz="3200" dirty="0"/>
              <a:t>systems and other measures to limit energy and water consumption are considered to avoid biodiversity and ecosystem </a:t>
            </a:r>
            <a:r>
              <a:rPr lang="en-US" sz="3200" dirty="0" smtClean="0"/>
              <a:t>impacts.</a:t>
            </a:r>
            <a:endParaRPr lang="en-US" sz="3200" dirty="0"/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39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272132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621984"/>
          </a:xfrm>
        </p:spPr>
        <p:txBody>
          <a:bodyPr>
            <a:normAutofit/>
          </a:bodyPr>
          <a:lstStyle/>
          <a:p>
            <a:r>
              <a:rPr lang="en-US" b="1" dirty="0" smtClean="0"/>
              <a:t>Biodiversity (</a:t>
            </a:r>
            <a:r>
              <a:rPr lang="en-US" b="1" dirty="0" err="1" smtClean="0"/>
              <a:t>cont</a:t>
            </a:r>
            <a:r>
              <a:rPr lang="en-US" b="1" dirty="0" smtClean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42016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Even outside hotels, plants </a:t>
            </a:r>
            <a:r>
              <a:rPr lang="en-US" sz="3200" dirty="0"/>
              <a:t>and animals make a hotel’s public areas and gardens attractive for guests, </a:t>
            </a:r>
            <a:endParaRPr lang="en-US" sz="3200" dirty="0" smtClean="0"/>
          </a:p>
          <a:p>
            <a:r>
              <a:rPr lang="en-US" sz="3200" dirty="0" smtClean="0"/>
              <a:t>Around hotel, </a:t>
            </a:r>
            <a:r>
              <a:rPr lang="en-US" sz="3200" dirty="0"/>
              <a:t>national parks, green spaces, coasts and natural habitats provide guests with opportunities for recreation and enjoyment.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4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4263493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r>
              <a:rPr lang="en-US" b="1" dirty="0"/>
              <a:t>Principle 3 (</a:t>
            </a:r>
            <a:r>
              <a:rPr lang="en-US" b="1" dirty="0" err="1"/>
              <a:t>cont</a:t>
            </a:r>
            <a:r>
              <a:rPr lang="en-US" b="1" dirty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705748"/>
          </a:xfrm>
        </p:spPr>
        <p:txBody>
          <a:bodyPr>
            <a:normAutofit/>
          </a:bodyPr>
          <a:lstStyle/>
          <a:p>
            <a:r>
              <a:rPr lang="en-US" sz="3200" dirty="0"/>
              <a:t>To the maximum extent possible,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native</a:t>
            </a:r>
            <a:r>
              <a:rPr lang="en-US" sz="3200" dirty="0"/>
              <a:t> or naturalized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and animal </a:t>
            </a:r>
            <a:r>
              <a:rPr lang="en-US" sz="3200" dirty="0"/>
              <a:t>species are used in landscaping and gardening. </a:t>
            </a:r>
            <a:endParaRPr lang="en-US" sz="3200" dirty="0" smtClean="0"/>
          </a:p>
          <a:p>
            <a:pPr marL="68580" indent="0">
              <a:buNone/>
            </a:pPr>
            <a:endParaRPr lang="en-US" sz="3200" dirty="0"/>
          </a:p>
          <a:p>
            <a:r>
              <a:rPr lang="en-US" sz="3200" dirty="0" smtClean="0"/>
              <a:t>One </a:t>
            </a:r>
            <a:r>
              <a:rPr lang="en-US" sz="3200" dirty="0"/>
              <a:t>of the major </a:t>
            </a:r>
            <a:r>
              <a:rPr lang="en-US" sz="3200" b="1" i="1" dirty="0">
                <a:solidFill>
                  <a:srgbClr val="FF0000"/>
                </a:solidFill>
              </a:rPr>
              <a:t>threats</a:t>
            </a:r>
            <a:r>
              <a:rPr lang="en-US" sz="3200" dirty="0"/>
              <a:t> to biodiversity is the use of non-native </a:t>
            </a:r>
            <a:r>
              <a:rPr lang="en-US" sz="3200" dirty="0" smtClean="0"/>
              <a:t>species</a:t>
            </a:r>
          </a:p>
          <a:p>
            <a:endParaRPr lang="en-US" sz="3200" dirty="0"/>
          </a:p>
          <a:p>
            <a:pPr marL="68580" indent="0">
              <a:buNone/>
            </a:pPr>
            <a:r>
              <a:rPr lang="en-US" sz="3200" i="1" dirty="0" err="1" smtClean="0"/>
              <a:t>Eg</a:t>
            </a:r>
            <a:r>
              <a:rPr lang="en-US" sz="3200" i="1" dirty="0" smtClean="0"/>
              <a:t>. Non-native Lobster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40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1867561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41</a:t>
            </a:fld>
            <a:endParaRPr lang="th-TH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2201" t="8599" r="41230" b="5307"/>
          <a:stretch/>
        </p:blipFill>
        <p:spPr bwMode="auto">
          <a:xfrm>
            <a:off x="-11308" y="0"/>
            <a:ext cx="494334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21503"/>
            <a:ext cx="4209620" cy="687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3829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r>
              <a:rPr lang="en-US" b="1" dirty="0"/>
              <a:t>Principle 3 (</a:t>
            </a:r>
            <a:r>
              <a:rPr lang="en-US" b="1" dirty="0" err="1"/>
              <a:t>cont</a:t>
            </a:r>
            <a:r>
              <a:rPr lang="en-US" b="1" dirty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705748"/>
          </a:xfrm>
        </p:spPr>
        <p:txBody>
          <a:bodyPr>
            <a:normAutofit/>
          </a:bodyPr>
          <a:lstStyle/>
          <a:p>
            <a:r>
              <a:rPr lang="en-US" sz="3200" dirty="0"/>
              <a:t>Indigenous (native) vegetation is the most cost-effective landscaping approach, because it is adapted to the climatic conditions, uses local knowledge and is culturally </a:t>
            </a:r>
            <a:r>
              <a:rPr lang="en-US" sz="3200" dirty="0" smtClean="0"/>
              <a:t>appropriate.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42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1066794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6561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Principle 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Respect, involve and support local </a:t>
            </a:r>
            <a:r>
              <a:rPr lang="en-US" dirty="0" smtClean="0"/>
              <a:t>communities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04864"/>
            <a:ext cx="8136904" cy="42737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D</a:t>
            </a:r>
            <a:r>
              <a:rPr lang="en-US" sz="3200" dirty="0" smtClean="0"/>
              <a:t>evelopers </a:t>
            </a:r>
            <a:r>
              <a:rPr lang="en-US" sz="3200" dirty="0"/>
              <a:t>assess social impacts on </a:t>
            </a:r>
            <a:r>
              <a:rPr lang="en-US" sz="3200" i="1" dirty="0" smtClean="0">
                <a:solidFill>
                  <a:srgbClr val="00B050"/>
                </a:solidFill>
              </a:rPr>
              <a:t>neighboring communities</a:t>
            </a:r>
          </a:p>
          <a:p>
            <a:r>
              <a:rPr lang="en-US" sz="3200" dirty="0"/>
              <a:t>The principle of </a:t>
            </a:r>
            <a:r>
              <a:rPr lang="en-US" sz="3200" b="1" dirty="0">
                <a:solidFill>
                  <a:srgbClr val="0070C0"/>
                </a:solidFill>
              </a:rPr>
              <a:t>F</a:t>
            </a:r>
            <a:r>
              <a:rPr lang="en-US" sz="3200" dirty="0"/>
              <a:t>ree, </a:t>
            </a:r>
            <a:r>
              <a:rPr lang="en-US" sz="3200" b="1" dirty="0">
                <a:solidFill>
                  <a:srgbClr val="0070C0"/>
                </a:solidFill>
              </a:rPr>
              <a:t>P</a:t>
            </a:r>
            <a:r>
              <a:rPr lang="en-US" sz="3200" dirty="0"/>
              <a:t>rior and </a:t>
            </a:r>
            <a:r>
              <a:rPr lang="en-US" sz="3200" b="1" dirty="0">
                <a:solidFill>
                  <a:srgbClr val="0070C0"/>
                </a:solidFill>
              </a:rPr>
              <a:t>I</a:t>
            </a:r>
            <a:r>
              <a:rPr lang="en-US" sz="3200" dirty="0"/>
              <a:t>nformed </a:t>
            </a:r>
            <a:r>
              <a:rPr lang="en-US" sz="3200" b="1" dirty="0">
                <a:solidFill>
                  <a:srgbClr val="0070C0"/>
                </a:solidFill>
              </a:rPr>
              <a:t>C</a:t>
            </a:r>
            <a:r>
              <a:rPr lang="en-US" sz="3200" dirty="0"/>
              <a:t>onsent (</a:t>
            </a:r>
            <a:r>
              <a:rPr lang="en-US" sz="3200" b="1" dirty="0">
                <a:solidFill>
                  <a:srgbClr val="0070C0"/>
                </a:solidFill>
              </a:rPr>
              <a:t>FPIC</a:t>
            </a:r>
            <a:r>
              <a:rPr lang="en-US" sz="3200" dirty="0"/>
              <a:t>) recognizes a community’s inherent and prior right to the land and resources and respects its legitimate authority, requiring that any third party enter into an equal and respectful relationship with the community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43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1467672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44</a:t>
            </a:fld>
            <a:endParaRPr lang="th-TH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99"/>
            <a:ext cx="9144000" cy="685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3149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r>
              <a:rPr lang="en-US" b="1" dirty="0"/>
              <a:t>Principle </a:t>
            </a:r>
            <a:r>
              <a:rPr lang="en-US" b="1" dirty="0" smtClean="0"/>
              <a:t>4 (</a:t>
            </a:r>
            <a:r>
              <a:rPr lang="en-US" b="1" dirty="0" err="1" smtClean="0"/>
              <a:t>cont</a:t>
            </a:r>
            <a:r>
              <a:rPr lang="en-US" b="1" dirty="0" smtClean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7057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Provide communities </a:t>
            </a:r>
            <a:r>
              <a:rPr lang="en-US" sz="3200" dirty="0"/>
              <a:t>with information on its likely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impacts and involved </a:t>
            </a:r>
            <a:r>
              <a:rPr lang="en-US" sz="3200" dirty="0"/>
              <a:t>in </a:t>
            </a:r>
            <a:r>
              <a:rPr lang="en-US" sz="3200" dirty="0" smtClean="0"/>
              <a:t>planning </a:t>
            </a:r>
            <a:r>
              <a:rPr lang="en-US" sz="3200" dirty="0"/>
              <a:t>processes from the earliest planning stages and during the development process. </a:t>
            </a:r>
            <a:endParaRPr lang="en-US" sz="3200" dirty="0" smtClean="0"/>
          </a:p>
          <a:p>
            <a:r>
              <a:rPr lang="en-US" sz="3200" dirty="0"/>
              <a:t>Governments are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transparent</a:t>
            </a:r>
            <a:r>
              <a:rPr lang="en-US" sz="3200" dirty="0"/>
              <a:t> in their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decision-making</a:t>
            </a:r>
            <a:r>
              <a:rPr lang="en-US" sz="3200" dirty="0"/>
              <a:t> process and establish </a:t>
            </a:r>
            <a:r>
              <a:rPr lang="en-US" sz="3200" dirty="0" smtClean="0"/>
              <a:t>sufficient </a:t>
            </a:r>
            <a:r>
              <a:rPr lang="en-US" sz="3200" dirty="0"/>
              <a:t>time for </a:t>
            </a:r>
            <a:r>
              <a:rPr lang="en-US" sz="3200" dirty="0" smtClean="0"/>
              <a:t>locals and stakeholder participation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45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1265643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9036496" cy="122413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Principle 5</a:t>
            </a:r>
            <a:br>
              <a:rPr lang="en-US" b="1" dirty="0"/>
            </a:br>
            <a:r>
              <a:rPr lang="en-US" b="1" dirty="0"/>
              <a:t>Build collaboration among </a:t>
            </a:r>
            <a:r>
              <a:rPr lang="en-US" b="1" dirty="0" smtClean="0"/>
              <a:t>stakeholders 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424936" cy="470574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b="1" i="1" dirty="0">
                <a:solidFill>
                  <a:srgbClr val="0070C0"/>
                </a:solidFill>
              </a:rPr>
              <a:t>Collaborative approaches </a:t>
            </a:r>
            <a:r>
              <a:rPr lang="en-US" sz="3200" b="1" i="1" dirty="0" smtClean="0">
                <a:solidFill>
                  <a:srgbClr val="0070C0"/>
                </a:solidFill>
              </a:rPr>
              <a:t>at </a:t>
            </a:r>
            <a:r>
              <a:rPr lang="en-US" sz="3200" b="1" i="1" dirty="0">
                <a:solidFill>
                  <a:srgbClr val="0070C0"/>
                </a:solidFill>
              </a:rPr>
              <a:t>all </a:t>
            </a:r>
            <a:r>
              <a:rPr lang="en-US" sz="3200" b="1" i="1" dirty="0" smtClean="0">
                <a:solidFill>
                  <a:srgbClr val="0070C0"/>
                </a:solidFill>
              </a:rPr>
              <a:t>levels!</a:t>
            </a:r>
          </a:p>
          <a:p>
            <a:r>
              <a:rPr lang="en-US" i="1" dirty="0" smtClean="0"/>
              <a:t>“…</a:t>
            </a:r>
            <a:r>
              <a:rPr lang="en-US" b="1" i="1" dirty="0" smtClean="0"/>
              <a:t>Governments</a:t>
            </a:r>
            <a:r>
              <a:rPr lang="en-US" b="1" i="1" dirty="0"/>
              <a:t>,</a:t>
            </a:r>
            <a:r>
              <a:rPr lang="en-US" i="1" dirty="0"/>
              <a:t> private developers, investors and contractors, financial institutions, tourism and hotel associations, architect associations, civil society organizations, communities and academic </a:t>
            </a:r>
            <a:r>
              <a:rPr lang="en-US" i="1" dirty="0" smtClean="0"/>
              <a:t>institutions..”</a:t>
            </a:r>
          </a:p>
          <a:p>
            <a:endParaRPr lang="en-US" i="1" dirty="0"/>
          </a:p>
          <a:p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i="1" dirty="0" smtClean="0"/>
              <a:t> </a:t>
            </a:r>
            <a:r>
              <a:rPr lang="en-US" sz="3200" dirty="0" smtClean="0"/>
              <a:t>have </a:t>
            </a:r>
            <a:r>
              <a:rPr lang="en-US" sz="3200" dirty="0"/>
              <a:t>a role to play in the search for forms of hotel and resort development that do not threaten, but instead enhance, biodiversity.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46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903856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r>
              <a:rPr lang="en-US" b="1" dirty="0"/>
              <a:t>Principle </a:t>
            </a:r>
            <a:r>
              <a:rPr lang="en-US" b="1" dirty="0" smtClean="0"/>
              <a:t>5 (</a:t>
            </a:r>
            <a:r>
              <a:rPr lang="en-US" b="1" dirty="0" err="1" smtClean="0"/>
              <a:t>cont</a:t>
            </a:r>
            <a:r>
              <a:rPr lang="en-US" b="1" dirty="0" smtClean="0"/>
              <a:t>’)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8136904" cy="44897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Share information</a:t>
            </a:r>
            <a:r>
              <a:rPr lang="en-US" sz="3200" dirty="0"/>
              <a:t>, positive examples, </a:t>
            </a:r>
            <a:r>
              <a:rPr lang="en-US" sz="3200" dirty="0" smtClean="0"/>
              <a:t>the </a:t>
            </a:r>
            <a:r>
              <a:rPr lang="en-US" sz="3200" dirty="0"/>
              <a:t>establishment of standards for biodiversity impacts; training of EIA practitioners and public and private </a:t>
            </a:r>
            <a:r>
              <a:rPr lang="en-US" sz="3200" dirty="0" smtClean="0"/>
              <a:t>sectors </a:t>
            </a:r>
          </a:p>
          <a:p>
            <a:pPr marL="68580" indent="0">
              <a:buNone/>
            </a:pPr>
            <a:endParaRPr lang="en-US" sz="3200" dirty="0"/>
          </a:p>
          <a:p>
            <a:r>
              <a:rPr lang="en-US" sz="3200" dirty="0" smtClean="0"/>
              <a:t>Link </a:t>
            </a:r>
            <a:r>
              <a:rPr lang="en-US" sz="3200" dirty="0"/>
              <a:t>with academic institutions </a:t>
            </a:r>
            <a:r>
              <a:rPr lang="en-US" sz="3200" dirty="0" smtClean="0"/>
              <a:t>are </a:t>
            </a:r>
            <a:r>
              <a:rPr lang="en-US" sz="3200" dirty="0"/>
              <a:t>used to support </a:t>
            </a:r>
            <a:r>
              <a:rPr lang="en-US" sz="3200" dirty="0" smtClean="0"/>
              <a:t>cooperation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47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1346909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www.bangkokpost.com/media/content/20120821/4187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r>
              <a:rPr lang="en-US" b="1" dirty="0" smtClean="0"/>
              <a:t>Class Activity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70574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48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563931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70574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49</a:t>
            </a:fld>
            <a:endParaRPr lang="th-TH" sz="2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6" y="0"/>
            <a:ext cx="91420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136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62198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iodiversity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footprint of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hotels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and resorts </a:t>
            </a:r>
            <a:endParaRPr lang="th-TH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42016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dirty="0" smtClean="0"/>
              <a:t>Hotels </a:t>
            </a:r>
            <a:r>
              <a:rPr lang="en-US" sz="3200" dirty="0"/>
              <a:t>and resorts can have significant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 impacts </a:t>
            </a:r>
            <a:r>
              <a:rPr lang="en-US" sz="3200" dirty="0"/>
              <a:t>on ecosystems and natural </a:t>
            </a:r>
            <a:r>
              <a:rPr lang="en-US" sz="3200" dirty="0" smtClean="0"/>
              <a:t>resources;</a:t>
            </a:r>
          </a:p>
          <a:p>
            <a:pPr marL="68580" indent="0">
              <a:buNone/>
            </a:pPr>
            <a:endParaRPr lang="en-US" sz="3200" dirty="0" smtClean="0"/>
          </a:p>
          <a:p>
            <a:pPr marL="68580" indent="0">
              <a:buNone/>
            </a:pPr>
            <a:r>
              <a:rPr lang="en-US" sz="3200" dirty="0" smtClean="0"/>
              <a:t>A </a:t>
            </a:r>
            <a:r>
              <a:rPr lang="en-US" sz="3200" dirty="0"/>
              <a:t>hotel impacts biodiversity at each stage of its life cycle, from planning through to closure: </a:t>
            </a:r>
          </a:p>
          <a:p>
            <a:pPr marL="68580" indent="0">
              <a:buNone/>
            </a:pP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5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222539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008112"/>
          </a:xfrm>
        </p:spPr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37331" y="6484700"/>
            <a:ext cx="3502152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Chapter 4 : Resort and Biodiversity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50</a:t>
            </a:fld>
            <a:endParaRPr lang="th-TH" sz="2000" b="1" dirty="0"/>
          </a:p>
        </p:txBody>
      </p:sp>
      <p:pic>
        <p:nvPicPr>
          <p:cNvPr id="6" name="Content Placeholder 5" descr="https://www.bangkokpost.com/media/content/20120821/41871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67767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88369497"/>
              </p:ext>
            </p:extLst>
          </p:nvPr>
        </p:nvGraphicFramePr>
        <p:xfrm>
          <a:off x="467545" y="764710"/>
          <a:ext cx="8136904" cy="6008534"/>
        </p:xfrm>
        <a:graphic>
          <a:graphicData uri="http://schemas.openxmlformats.org/drawingml/2006/table">
            <a:tbl>
              <a:tblPr firstRow="1" firstCol="1" bandRow="1"/>
              <a:tblGrid>
                <a:gridCol w="3322900"/>
                <a:gridCol w="531821"/>
                <a:gridCol w="1081789"/>
                <a:gridCol w="576008"/>
                <a:gridCol w="2624386"/>
              </a:tblGrid>
              <a:tr h="376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504D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Environmental Impact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504D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Rank the threat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504D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Other comments/explanations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504D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504D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Low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504D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Moderate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504D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High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504D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ahoma"/>
                          <a:ea typeface="Times New Roman"/>
                          <a:cs typeface="Cordia New"/>
                        </a:rPr>
                        <a:t>A. Natural &amp; Physical Impacts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DCE6F1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a.1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a.2 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a.3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a.4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a.5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ahoma"/>
                          <a:ea typeface="Times New Roman"/>
                          <a:cs typeface="Cordia New"/>
                        </a:rPr>
                        <a:t>B. Cultural Impacts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b.1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b.2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b.3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b.4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b.5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ahoma"/>
                          <a:ea typeface="Times New Roman"/>
                          <a:cs typeface="Cordia New"/>
                        </a:rPr>
                        <a:t>C. Social Impacts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c.1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c.2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c.3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c.4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c.5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ahoma"/>
                          <a:ea typeface="Times New Roman"/>
                          <a:cs typeface="Cordia New"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Droid Sans"/>
                          <a:ea typeface="Times New Roman"/>
                          <a:cs typeface="Tahoma"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40774" marR="40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9674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4176464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Cycle</a:t>
            </a:r>
            <a:endParaRPr lang="th-TH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71794587"/>
              </p:ext>
            </p:extLst>
          </p:nvPr>
        </p:nvGraphicFramePr>
        <p:xfrm>
          <a:off x="467544" y="1340768"/>
          <a:ext cx="842493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36096" y="5852160"/>
            <a:ext cx="3240360" cy="365125"/>
          </a:xfrm>
        </p:spPr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6</a:t>
            </a:fld>
            <a:endParaRPr lang="th-TH" sz="2000" b="1"/>
          </a:p>
        </p:txBody>
      </p:sp>
    </p:spTree>
    <p:extLst>
      <p:ext uri="{BB962C8B-B14F-4D97-AF65-F5344CB8AC3E}">
        <p14:creationId xmlns:p14="http://schemas.microsoft.com/office/powerpoint/2010/main" xmlns="" val="38746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62198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1. At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planning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stage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th-TH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6"/>
            <a:ext cx="8136904" cy="43457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Choices </a:t>
            </a:r>
            <a:r>
              <a:rPr lang="en-US" sz="3200" dirty="0"/>
              <a:t>about the materials that will be used to construct the </a:t>
            </a:r>
            <a:r>
              <a:rPr lang="en-US" sz="3200" dirty="0" smtClean="0"/>
              <a:t>hotel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Where </a:t>
            </a:r>
            <a:r>
              <a:rPr lang="en-US" sz="3200" dirty="0"/>
              <a:t>those materials will </a:t>
            </a:r>
            <a:r>
              <a:rPr lang="en-US" sz="3200" dirty="0" smtClean="0"/>
              <a:t>come from?</a:t>
            </a:r>
            <a:endParaRPr lang="th-TH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000" b="1" smtClean="0"/>
              <a:pPr/>
              <a:t>7</a:t>
            </a:fld>
            <a:endParaRPr lang="th-TH" sz="2000" b="1" dirty="0"/>
          </a:p>
        </p:txBody>
      </p:sp>
    </p:spTree>
    <p:extLst>
      <p:ext uri="{BB962C8B-B14F-4D97-AF65-F5344CB8AC3E}">
        <p14:creationId xmlns:p14="http://schemas.microsoft.com/office/powerpoint/2010/main" xmlns="" val="41228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1621984"/>
          </a:xfrm>
        </p:spPr>
        <p:txBody>
          <a:bodyPr>
            <a:normAutofit/>
          </a:bodyPr>
          <a:lstStyle/>
          <a:p>
            <a:r>
              <a:rPr lang="en-US" b="1" dirty="0" smtClean="0"/>
              <a:t>2. At </a:t>
            </a:r>
            <a:r>
              <a:rPr lang="en-US" b="1" dirty="0"/>
              <a:t>the construction </a:t>
            </a:r>
            <a:r>
              <a:rPr lang="en-US" b="1" dirty="0" smtClean="0"/>
              <a:t>stage</a:t>
            </a:r>
            <a:br>
              <a:rPr lang="en-US" b="1" dirty="0" smtClean="0"/>
            </a:b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136904" cy="4561732"/>
          </a:xfrm>
        </p:spPr>
        <p:txBody>
          <a:bodyPr>
            <a:norm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ize </a:t>
            </a:r>
            <a:r>
              <a:rPr lang="en-US" sz="3200" dirty="0"/>
              <a:t>and location of the area </a:t>
            </a:r>
            <a:r>
              <a:rPr lang="en-US" sz="3200" dirty="0" smtClean="0"/>
              <a:t>cleared</a:t>
            </a:r>
          </a:p>
          <a:p>
            <a:r>
              <a:rPr lang="en-US" sz="3200" dirty="0" smtClean="0"/>
              <a:t>Construction methods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ources </a:t>
            </a:r>
            <a:r>
              <a:rPr lang="en-US" sz="3200" dirty="0"/>
              <a:t>and amount and type of materials, water and energy used </a:t>
            </a:r>
            <a:endParaRPr lang="en-US" sz="3200" dirty="0" smtClean="0"/>
          </a:p>
          <a:p>
            <a:r>
              <a:rPr lang="en-US" sz="3200" dirty="0" smtClean="0"/>
              <a:t>Location </a:t>
            </a:r>
            <a:r>
              <a:rPr lang="en-US" sz="3200" dirty="0"/>
              <a:t>of temporary camps for construction </a:t>
            </a:r>
            <a:r>
              <a:rPr lang="en-US" sz="3200" dirty="0" smtClean="0"/>
              <a:t>workers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Chapter 4 : Resort and Biodiversity</a:t>
            </a:r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z="2400" b="1" smtClean="0"/>
              <a:pPr/>
              <a:t>8</a:t>
            </a:fld>
            <a:endParaRPr lang="th-TH" sz="2400" b="1"/>
          </a:p>
        </p:txBody>
      </p:sp>
    </p:spTree>
    <p:extLst>
      <p:ext uri="{BB962C8B-B14F-4D97-AF65-F5344CB8AC3E}">
        <p14:creationId xmlns:p14="http://schemas.microsoft.com/office/powerpoint/2010/main" xmlns="" val="212851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4 : Resort and Biodiversity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76B8-21B7-4621-8306-EACAE95FD765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000578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566</TotalTime>
  <Words>1702</Words>
  <Application>Microsoft Office PowerPoint</Application>
  <PresentationFormat>On-screen Show (4:3)</PresentationFormat>
  <Paragraphs>330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Austin</vt:lpstr>
      <vt:lpstr> Hotel and Resort Development  and Biodiversity</vt:lpstr>
      <vt:lpstr>Chapter 4 Hotel and Resort Development  and Biodiversity</vt:lpstr>
      <vt:lpstr> Biodiversity</vt:lpstr>
      <vt:lpstr>Biodiversity (cont’)</vt:lpstr>
      <vt:lpstr>Biodiversity footprint of  hotels and resorts </vt:lpstr>
      <vt:lpstr>Life Cycle</vt:lpstr>
      <vt:lpstr>1. At the planning stage </vt:lpstr>
      <vt:lpstr>2. At the construction stage </vt:lpstr>
      <vt:lpstr>Slide 9</vt:lpstr>
      <vt:lpstr>Slide 10</vt:lpstr>
      <vt:lpstr>At the construction stage (cont)</vt:lpstr>
      <vt:lpstr>3. In the operational stage</vt:lpstr>
      <vt:lpstr>Slide 13</vt:lpstr>
      <vt:lpstr>Slide 14</vt:lpstr>
      <vt:lpstr>4. At the closure stage</vt:lpstr>
      <vt:lpstr>Slide 16</vt:lpstr>
      <vt:lpstr>5 Biodiversity Principles for Siting and Design  of Hotels and Resorts</vt:lpstr>
      <vt:lpstr>Principle 1 Adopt an ecosystem-based approach in tourism development planning </vt:lpstr>
      <vt:lpstr>Slide 19</vt:lpstr>
      <vt:lpstr>Principle 1 (cont’)</vt:lpstr>
      <vt:lpstr>Principle 1 (cont’)</vt:lpstr>
      <vt:lpstr>Principle 1 (cont’)</vt:lpstr>
      <vt:lpstr>Slide 23</vt:lpstr>
      <vt:lpstr>Principle 1 (cont’)</vt:lpstr>
      <vt:lpstr>Principle 2 Manage impacts on biodiversity from hotel development and attempt to achieve an overall positive contribution</vt:lpstr>
      <vt:lpstr>Principle 2 (cont’)</vt:lpstr>
      <vt:lpstr>Slide 27</vt:lpstr>
      <vt:lpstr>Slide 28</vt:lpstr>
      <vt:lpstr>Principle 2 (cont’)</vt:lpstr>
      <vt:lpstr>Slide 30</vt:lpstr>
      <vt:lpstr>Principle 2 (cont’)</vt:lpstr>
      <vt:lpstr>Slide 32</vt:lpstr>
      <vt:lpstr>Slide 33</vt:lpstr>
      <vt:lpstr>Principle 2 (cont’)</vt:lpstr>
      <vt:lpstr>Slide 35</vt:lpstr>
      <vt:lpstr>Principle 3 Design with nature and  adopt nature-based solutions </vt:lpstr>
      <vt:lpstr>Keemala, Phuket – Thailand</vt:lpstr>
      <vt:lpstr>Keemala, Phuket – Thailand</vt:lpstr>
      <vt:lpstr>Principle 3 (cont’)</vt:lpstr>
      <vt:lpstr>Principle 3 (cont’)</vt:lpstr>
      <vt:lpstr>Slide 41</vt:lpstr>
      <vt:lpstr>Principle 3 (cont’)</vt:lpstr>
      <vt:lpstr>Principle 4 Respect, involve and support local communities</vt:lpstr>
      <vt:lpstr>Slide 44</vt:lpstr>
      <vt:lpstr>Principle 4 (cont’)</vt:lpstr>
      <vt:lpstr>Principle 5 Build collaboration among stakeholders </vt:lpstr>
      <vt:lpstr>Principle 5 (cont’)</vt:lpstr>
      <vt:lpstr>Class Activity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Notep</dc:creator>
  <cp:lastModifiedBy>Admin</cp:lastModifiedBy>
  <cp:revision>40</cp:revision>
  <dcterms:created xsi:type="dcterms:W3CDTF">2018-01-28T07:33:02Z</dcterms:created>
  <dcterms:modified xsi:type="dcterms:W3CDTF">2018-01-30T01:54:38Z</dcterms:modified>
</cp:coreProperties>
</file>