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5" r:id="rId4"/>
    <p:sldId id="258" r:id="rId5"/>
    <p:sldId id="259" r:id="rId6"/>
    <p:sldId id="270" r:id="rId7"/>
    <p:sldId id="271" r:id="rId8"/>
    <p:sldId id="272" r:id="rId9"/>
    <p:sldId id="261" r:id="rId10"/>
    <p:sldId id="262" r:id="rId11"/>
    <p:sldId id="263" r:id="rId12"/>
    <p:sldId id="264" r:id="rId13"/>
    <p:sldId id="266" r:id="rId14"/>
    <p:sldId id="269" r:id="rId15"/>
    <p:sldId id="277" r:id="rId16"/>
    <p:sldId id="278" r:id="rId17"/>
    <p:sldId id="279" r:id="rId18"/>
    <p:sldId id="282" r:id="rId19"/>
    <p:sldId id="283" r:id="rId20"/>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3BCAC-0E01-4845-A9AE-EC119332A32D}" type="datetimeFigureOut">
              <a:rPr lang="th-TH" smtClean="0"/>
              <a:t>10/03/64</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0706E-F159-4C0E-9A1F-B6D7D354BF30}" type="slidenum">
              <a:rPr lang="th-TH" smtClean="0"/>
              <a:t>‹#›</a:t>
            </a:fld>
            <a:endParaRPr lang="th-TH"/>
          </a:p>
        </p:txBody>
      </p:sp>
    </p:spTree>
    <p:extLst>
      <p:ext uri="{BB962C8B-B14F-4D97-AF65-F5344CB8AC3E}">
        <p14:creationId xmlns:p14="http://schemas.microsoft.com/office/powerpoint/2010/main" val="1071873945"/>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BF0706E-F159-4C0E-9A1F-B6D7D354BF30}" type="slidenum">
              <a:rPr lang="th-TH" smtClean="0"/>
              <a:t>10</a:t>
            </a:fld>
            <a:endParaRPr lang="th-TH"/>
          </a:p>
        </p:txBody>
      </p:sp>
    </p:spTree>
    <p:extLst>
      <p:ext uri="{BB962C8B-B14F-4D97-AF65-F5344CB8AC3E}">
        <p14:creationId xmlns:p14="http://schemas.microsoft.com/office/powerpoint/2010/main" val="370245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4BF0706E-F159-4C0E-9A1F-B6D7D354BF30}" type="slidenum">
              <a:rPr lang="th-TH" smtClean="0"/>
              <a:t>11</a:t>
            </a:fld>
            <a:endParaRPr lang="th-TH"/>
          </a:p>
        </p:txBody>
      </p:sp>
    </p:spTree>
    <p:extLst>
      <p:ext uri="{BB962C8B-B14F-4D97-AF65-F5344CB8AC3E}">
        <p14:creationId xmlns:p14="http://schemas.microsoft.com/office/powerpoint/2010/main" val="370245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10/03/64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7617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10/03/64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82956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10/03/64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202130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9D10D21-067F-4D12-AF47-D8392D3024F4}" type="datetimeFigureOut">
              <a:rPr lang="th-TH" smtClean="0"/>
              <a:t>10/03/64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52002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10D21-067F-4D12-AF47-D8392D3024F4}" type="datetimeFigureOut">
              <a:rPr lang="th-TH" smtClean="0"/>
              <a:t>10/03/64</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66468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39D10D21-067F-4D12-AF47-D8392D3024F4}" type="datetimeFigureOut">
              <a:rPr lang="th-TH" smtClean="0"/>
              <a:t>10/03/64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0148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39D10D21-067F-4D12-AF47-D8392D3024F4}" type="datetimeFigureOut">
              <a:rPr lang="th-TH" smtClean="0"/>
              <a:t>10/03/64</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30430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39D10D21-067F-4D12-AF47-D8392D3024F4}" type="datetimeFigureOut">
              <a:rPr lang="th-TH" smtClean="0"/>
              <a:t>10/03/64</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17542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10D21-067F-4D12-AF47-D8392D3024F4}" type="datetimeFigureOut">
              <a:rPr lang="th-TH" smtClean="0"/>
              <a:t>10/03/64</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12584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10D21-067F-4D12-AF47-D8392D3024F4}" type="datetimeFigureOut">
              <a:rPr lang="th-TH" smtClean="0"/>
              <a:t>10/03/64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18556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D10D21-067F-4D12-AF47-D8392D3024F4}" type="datetimeFigureOut">
              <a:rPr lang="th-TH" smtClean="0"/>
              <a:t>10/03/64</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B30AA10-9A73-489D-9262-1E1C245CFBC1}" type="slidenum">
              <a:rPr lang="th-TH" smtClean="0"/>
              <a:t>‹#›</a:t>
            </a:fld>
            <a:endParaRPr lang="th-TH"/>
          </a:p>
        </p:txBody>
      </p:sp>
    </p:spTree>
    <p:extLst>
      <p:ext uri="{BB962C8B-B14F-4D97-AF65-F5344CB8AC3E}">
        <p14:creationId xmlns:p14="http://schemas.microsoft.com/office/powerpoint/2010/main" val="246768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10D21-067F-4D12-AF47-D8392D3024F4}" type="datetimeFigureOut">
              <a:rPr lang="th-TH" smtClean="0"/>
              <a:t>10/03/64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0AA10-9A73-489D-9262-1E1C245CFBC1}" type="slidenum">
              <a:rPr lang="th-TH" smtClean="0"/>
              <a:t>‹#›</a:t>
            </a:fld>
            <a:endParaRPr lang="th-TH"/>
          </a:p>
        </p:txBody>
      </p:sp>
    </p:spTree>
    <p:extLst>
      <p:ext uri="{BB962C8B-B14F-4D97-AF65-F5344CB8AC3E}">
        <p14:creationId xmlns:p14="http://schemas.microsoft.com/office/powerpoint/2010/main" val="183527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70025"/>
          </a:xfrm>
        </p:spPr>
        <p:txBody>
          <a:bodyPr>
            <a:normAutofit fontScale="90000"/>
          </a:bodyPr>
          <a:lstStyle/>
          <a:p>
            <a:r>
              <a:rPr lang="en-US" sz="4800" b="1" dirty="0">
                <a:solidFill>
                  <a:srgbClr val="0033CC"/>
                </a:solidFill>
              </a:rPr>
              <a:t>Unit 3 </a:t>
            </a:r>
            <a:br>
              <a:rPr lang="en-US" sz="4800" b="1" dirty="0">
                <a:solidFill>
                  <a:srgbClr val="0033CC"/>
                </a:solidFill>
              </a:rPr>
            </a:br>
            <a:r>
              <a:rPr lang="en-US" sz="4800" b="1" dirty="0">
                <a:solidFill>
                  <a:srgbClr val="0033CC"/>
                </a:solidFill>
              </a:rPr>
              <a:t>Airport Security</a:t>
            </a:r>
            <a:endParaRPr lang="th-TH" sz="4800" b="1" dirty="0">
              <a:solidFill>
                <a:srgbClr val="0033CC"/>
              </a:solidFill>
            </a:endParaRPr>
          </a:p>
        </p:txBody>
      </p:sp>
      <p:sp>
        <p:nvSpPr>
          <p:cNvPr id="3" name="Subtitle 2"/>
          <p:cNvSpPr>
            <a:spLocks noGrp="1"/>
          </p:cNvSpPr>
          <p:nvPr>
            <p:ph type="subTitle" idx="1"/>
          </p:nvPr>
        </p:nvSpPr>
        <p:spPr/>
        <p:txBody>
          <a:bodyPr/>
          <a:lstStyle/>
          <a:p>
            <a:endParaRPr lang="th-TH"/>
          </a:p>
        </p:txBody>
      </p:sp>
    </p:spTree>
    <p:extLst>
      <p:ext uri="{BB962C8B-B14F-4D97-AF65-F5344CB8AC3E}">
        <p14:creationId xmlns:p14="http://schemas.microsoft.com/office/powerpoint/2010/main" val="591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Protect passenger, cabin and cockpit (Cont.)</a:t>
            </a:r>
          </a:p>
        </p:txBody>
      </p:sp>
      <p:sp>
        <p:nvSpPr>
          <p:cNvPr id="3" name="Content Placeholder 2"/>
          <p:cNvSpPr>
            <a:spLocks noGrp="1"/>
          </p:cNvSpPr>
          <p:nvPr>
            <p:ph idx="1"/>
          </p:nvPr>
        </p:nvSpPr>
        <p:spPr>
          <a:xfrm>
            <a:off x="457200" y="2863477"/>
            <a:ext cx="3682752" cy="3517851"/>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a:buFont typeface="Wingdings" pitchFamily="2" charset="2"/>
              <a:buChar char="ü"/>
            </a:pPr>
            <a:r>
              <a:rPr lang="en-US" dirty="0"/>
              <a:t>WTMD (walk- through metal detector)</a:t>
            </a:r>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a:p>
            <a:pPr marL="0" indent="0">
              <a:buNone/>
            </a:pPr>
            <a:endParaRPr lang="en-US" dirty="0"/>
          </a:p>
        </p:txBody>
      </p:sp>
    </p:spTree>
    <p:extLst>
      <p:ext uri="{BB962C8B-B14F-4D97-AF65-F5344CB8AC3E}">
        <p14:creationId xmlns:p14="http://schemas.microsoft.com/office/powerpoint/2010/main" val="247224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33CC"/>
                </a:solidFill>
              </a:rPr>
              <a:t>Protect passenger, cabin and cockpit (Cont.)</a:t>
            </a:r>
          </a:p>
        </p:txBody>
      </p:sp>
      <p:sp>
        <p:nvSpPr>
          <p:cNvPr id="3" name="Content Placeholder 2"/>
          <p:cNvSpPr>
            <a:spLocks noGrp="1"/>
          </p:cNvSpPr>
          <p:nvPr>
            <p:ph idx="1"/>
          </p:nvPr>
        </p:nvSpPr>
        <p:spPr>
          <a:xfrm>
            <a:off x="107504" y="1844824"/>
            <a:ext cx="3682752" cy="4536504"/>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a:buFont typeface="Wingdings" pitchFamily="2" charset="2"/>
              <a:buChar char="ü"/>
            </a:pPr>
            <a:endParaRPr lang="en-US" dirty="0"/>
          </a:p>
          <a:p>
            <a:pPr>
              <a:buFont typeface="Wingdings" pitchFamily="2" charset="2"/>
              <a:buChar char="ü"/>
            </a:pPr>
            <a:r>
              <a:rPr lang="en-US" sz="3600" dirty="0"/>
              <a:t>HHMD (hand-held metal detector)</a:t>
            </a:r>
          </a:p>
        </p:txBody>
      </p:sp>
      <p:sp>
        <p:nvSpPr>
          <p:cNvPr id="4" name="AutoShape 2" descr="Hand Held Metal Detector (HHMD), Hand Held Metal Detector, Handheld Metal  Detector, हाथ वाला मेटल डिटेक्टर, हैंड हेल्ड मेटल डिटेक्टर - Digitech  Secwatch Private Limited, Ghaziabad | ID: 21092047933"/>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4" descr="https://5.imimg.com/data5/BV/SN/LI/SELLER-49202770/hand-held-metal-detector-hhmd--500x500.jpg"/>
          <p:cNvSpPr>
            <a:spLocks noChangeAspect="1" noChangeArrowheads="1"/>
          </p:cNvSpPr>
          <p:nvPr/>
        </p:nvSpPr>
        <p:spPr bwMode="auto">
          <a:xfrm>
            <a:off x="342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5086" t="31330" r="15903" b="22904"/>
          <a:stretch/>
        </p:blipFill>
        <p:spPr bwMode="auto">
          <a:xfrm>
            <a:off x="4275438" y="2088291"/>
            <a:ext cx="3536922" cy="313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13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Prevent explosion of baggage</a:t>
            </a:r>
            <a:br>
              <a:rPr lang="en-US" b="1" dirty="0">
                <a:solidFill>
                  <a:srgbClr val="0033CC"/>
                </a:solidFill>
              </a:rPr>
            </a:br>
            <a:endParaRPr lang="en-US"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buFont typeface="Wingdings" pitchFamily="2" charset="2"/>
              <a:buChar char="ü"/>
            </a:pPr>
            <a:r>
              <a:rPr lang="en-US" dirty="0"/>
              <a:t>Employ explosion equipment some scan provide </a:t>
            </a:r>
            <a:r>
              <a:rPr lang="en-US" dirty="0" err="1"/>
              <a:t>coloured</a:t>
            </a:r>
            <a:r>
              <a:rPr lang="en-US" dirty="0"/>
              <a:t> images of objects that contain explosive compounds.</a:t>
            </a:r>
          </a:p>
          <a:p>
            <a:pPr>
              <a:buFont typeface="Wingdings" pitchFamily="2" charset="2"/>
              <a:buChar char="ü"/>
            </a:pPr>
            <a:r>
              <a:rPr lang="en-US" dirty="0"/>
              <a:t>K 9 team, dogs are trained to react to the scents of various explosives</a:t>
            </a:r>
          </a:p>
          <a:p>
            <a:pPr>
              <a:buFont typeface="Wingdings" pitchFamily="2" charset="2"/>
              <a:buChar char="ü"/>
            </a:pPr>
            <a:r>
              <a:rPr lang="en-US" dirty="0"/>
              <a:t>Hand searches of luggage</a:t>
            </a:r>
          </a:p>
          <a:p>
            <a:pPr>
              <a:buFont typeface="Wingdings" pitchFamily="2" charset="2"/>
              <a:buChar char="ü"/>
            </a:pPr>
            <a:r>
              <a:rPr lang="en-US" dirty="0"/>
              <a:t>Positive passenger baggage  match (PPBM) PA </a:t>
            </a:r>
            <a:r>
              <a:rPr lang="en-US" dirty="0" err="1"/>
              <a:t>pax</a:t>
            </a:r>
            <a:r>
              <a:rPr lang="en-US" dirty="0"/>
              <a:t> not leave baggage unattended.</a:t>
            </a:r>
          </a:p>
          <a:p>
            <a:pPr>
              <a:buFont typeface="Wingdings" pitchFamily="2" charset="2"/>
              <a:buChar char="ü"/>
            </a:pPr>
            <a:r>
              <a:rPr lang="en-US" dirty="0"/>
              <a:t>Trusted shipper program.</a:t>
            </a:r>
            <a:endParaRPr lang="en-US" sz="3600" dirty="0"/>
          </a:p>
        </p:txBody>
      </p:sp>
    </p:spTree>
    <p:extLst>
      <p:ext uri="{BB962C8B-B14F-4D97-AF65-F5344CB8AC3E}">
        <p14:creationId xmlns:p14="http://schemas.microsoft.com/office/powerpoint/2010/main" val="1065076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Prevent threats external aircrafts</a:t>
            </a:r>
            <a:endParaRPr lang="th-TH"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ü"/>
            </a:pPr>
            <a:r>
              <a:rPr lang="en-US" sz="3600" dirty="0"/>
              <a:t>Guarding against truck bomb</a:t>
            </a:r>
          </a:p>
          <a:p>
            <a:pPr>
              <a:buFont typeface="Wingdings" pitchFamily="2" charset="2"/>
              <a:buChar char="ü"/>
            </a:pPr>
            <a:r>
              <a:rPr lang="en-US" sz="3600" dirty="0"/>
              <a:t>CCTV (closed- circuit television)</a:t>
            </a:r>
          </a:p>
          <a:p>
            <a:pPr>
              <a:buFont typeface="Wingdings" pitchFamily="2" charset="2"/>
              <a:buChar char="ü"/>
            </a:pPr>
            <a:r>
              <a:rPr lang="en-US" sz="3600" dirty="0"/>
              <a:t>Staff background checks</a:t>
            </a:r>
          </a:p>
          <a:p>
            <a:pPr>
              <a:buFont typeface="Wingdings" pitchFamily="2" charset="2"/>
              <a:buChar char="ü"/>
            </a:pPr>
            <a:r>
              <a:rPr lang="en-US" sz="3600" dirty="0"/>
              <a:t>Electronic barrier</a:t>
            </a:r>
          </a:p>
          <a:p>
            <a:pPr>
              <a:buFont typeface="Wingdings" pitchFamily="2" charset="2"/>
              <a:buChar char="ü"/>
            </a:pPr>
            <a:r>
              <a:rPr lang="en-US" sz="3600" dirty="0"/>
              <a:t>Prohibit parking</a:t>
            </a:r>
          </a:p>
          <a:p>
            <a:pPr marL="0" indent="0">
              <a:buNone/>
            </a:pPr>
            <a:endParaRPr lang="th-TH" dirty="0"/>
          </a:p>
        </p:txBody>
      </p:sp>
    </p:spTree>
    <p:extLst>
      <p:ext uri="{BB962C8B-B14F-4D97-AF65-F5344CB8AC3E}">
        <p14:creationId xmlns:p14="http://schemas.microsoft.com/office/powerpoint/2010/main" val="330443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Airport Security Program</a:t>
            </a:r>
            <a:endParaRPr lang="th-TH" b="1" dirty="0">
              <a:solidFill>
                <a:srgbClr val="0033CC"/>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dirty="0"/>
              <a:t>Approved by National Aviation Security Authority, It include;</a:t>
            </a:r>
          </a:p>
          <a:p>
            <a:r>
              <a:rPr lang="en-US" dirty="0"/>
              <a:t>Responsibility of airport operator</a:t>
            </a:r>
          </a:p>
          <a:p>
            <a:r>
              <a:rPr lang="en-US" dirty="0"/>
              <a:t>Coordinate and communication</a:t>
            </a:r>
          </a:p>
          <a:p>
            <a:r>
              <a:rPr lang="en-US" dirty="0"/>
              <a:t>Plan for protect airport, aircraft, ATC and facilities</a:t>
            </a:r>
          </a:p>
          <a:p>
            <a:r>
              <a:rPr lang="en-US" dirty="0"/>
              <a:t>Detail of security personnel</a:t>
            </a:r>
          </a:p>
          <a:p>
            <a:r>
              <a:rPr lang="en-US" dirty="0"/>
              <a:t>Evaluate of the effectiveness by experts</a:t>
            </a:r>
          </a:p>
          <a:p>
            <a:r>
              <a:rPr lang="en-US" dirty="0"/>
              <a:t>Contingency plan </a:t>
            </a:r>
            <a:endParaRPr lang="th-TH" dirty="0"/>
          </a:p>
        </p:txBody>
      </p:sp>
    </p:spTree>
    <p:extLst>
      <p:ext uri="{BB962C8B-B14F-4D97-AF65-F5344CB8AC3E}">
        <p14:creationId xmlns:p14="http://schemas.microsoft.com/office/powerpoint/2010/main" val="82683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Airside Safety Practices</a:t>
            </a:r>
            <a:endParaRPr lang="th-TH" b="1" dirty="0">
              <a:solidFill>
                <a:srgbClr val="0033CC"/>
              </a:solidFill>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92500"/>
          </a:bodyPr>
          <a:lstStyle/>
          <a:p>
            <a:pPr>
              <a:lnSpc>
                <a:spcPct val="150000"/>
              </a:lnSpc>
            </a:pPr>
            <a:r>
              <a:rPr lang="en-US" dirty="0"/>
              <a:t>Employee who work around aircraft</a:t>
            </a:r>
          </a:p>
          <a:p>
            <a:pPr>
              <a:lnSpc>
                <a:spcPct val="150000"/>
              </a:lnSpc>
            </a:pPr>
            <a:r>
              <a:rPr lang="en-US" dirty="0"/>
              <a:t>Condition of pavement, runway, taxiway</a:t>
            </a:r>
          </a:p>
          <a:p>
            <a:pPr>
              <a:lnSpc>
                <a:spcPct val="150000"/>
              </a:lnSpc>
            </a:pPr>
            <a:r>
              <a:rPr lang="en-US" dirty="0"/>
              <a:t>Obstacles around airport such as construction</a:t>
            </a:r>
          </a:p>
          <a:p>
            <a:pPr>
              <a:lnSpc>
                <a:spcPct val="150000"/>
              </a:lnSpc>
            </a:pPr>
            <a:r>
              <a:rPr lang="en-US" dirty="0"/>
              <a:t>Broken or damage marking, signs, lighting system</a:t>
            </a:r>
          </a:p>
          <a:p>
            <a:pPr>
              <a:lnSpc>
                <a:spcPct val="150000"/>
              </a:lnSpc>
            </a:pPr>
            <a:r>
              <a:rPr lang="en-US" dirty="0"/>
              <a:t>Presence of debris</a:t>
            </a:r>
          </a:p>
          <a:p>
            <a:endParaRPr lang="th-TH" dirty="0"/>
          </a:p>
        </p:txBody>
      </p:sp>
    </p:spTree>
    <p:extLst>
      <p:ext uri="{BB962C8B-B14F-4D97-AF65-F5344CB8AC3E}">
        <p14:creationId xmlns:p14="http://schemas.microsoft.com/office/powerpoint/2010/main" val="289845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Annex 17 - Standard</a:t>
            </a:r>
            <a:endParaRPr lang="th-TH" b="1" dirty="0">
              <a:solidFill>
                <a:srgbClr val="0033CC"/>
              </a:solidFill>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4000" dirty="0"/>
              <a:t>“Each Contracting State shall require that measures are implemented to ensure adequate supervision over the movement of persons and vehicles to and from the aircraft in order to prevent unauthorized access to aircraft.”</a:t>
            </a:r>
            <a:endParaRPr lang="th-TH" sz="4000" dirty="0"/>
          </a:p>
        </p:txBody>
      </p:sp>
    </p:spTree>
    <p:extLst>
      <p:ext uri="{BB962C8B-B14F-4D97-AF65-F5344CB8AC3E}">
        <p14:creationId xmlns:p14="http://schemas.microsoft.com/office/powerpoint/2010/main" val="199228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Safety Around Aircraft</a:t>
            </a:r>
            <a:endParaRPr lang="th-TH" b="1" dirty="0">
              <a:solidFill>
                <a:srgbClr val="0033CC"/>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t>Aircrafts are tied down or chocked.</a:t>
            </a:r>
          </a:p>
          <a:p>
            <a:r>
              <a:rPr lang="en-US" dirty="0"/>
              <a:t>No authorized person approaches any A/c without permission</a:t>
            </a:r>
          </a:p>
          <a:p>
            <a:r>
              <a:rPr lang="en-US" dirty="0"/>
              <a:t>Not park or stand within 3 meters of any A/C</a:t>
            </a:r>
          </a:p>
          <a:p>
            <a:r>
              <a:rPr lang="en-US" dirty="0"/>
              <a:t>Aircraft always gets priority of way over vehicle</a:t>
            </a:r>
          </a:p>
          <a:p>
            <a:r>
              <a:rPr lang="en-US" dirty="0"/>
              <a:t>Mobile phones not permit within 15 meters.</a:t>
            </a:r>
            <a:endParaRPr lang="th-TH" dirty="0"/>
          </a:p>
        </p:txBody>
      </p:sp>
      <p:pic>
        <p:nvPicPr>
          <p:cNvPr id="4" name="Picture 2" descr="Five Steps for Effective Incident Report - Adeptforms"/>
          <p:cNvPicPr>
            <a:picLocks noChangeAspect="1" noChangeArrowheads="1"/>
          </p:cNvPicPr>
          <p:nvPr/>
        </p:nvPicPr>
        <p:blipFill rotWithShape="1">
          <a:blip r:embed="rId2">
            <a:extLst>
              <a:ext uri="{28A0092B-C50C-407E-A947-70E740481C1C}">
                <a14:useLocalDpi xmlns:a14="http://schemas.microsoft.com/office/drawing/2010/main" val="0"/>
              </a:ext>
            </a:extLst>
          </a:blip>
          <a:srcRect l="65640" b="54560"/>
          <a:stretch/>
        </p:blipFill>
        <p:spPr bwMode="auto">
          <a:xfrm>
            <a:off x="7276488" y="206523"/>
            <a:ext cx="1832016" cy="142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6FF"/>
                </a:solidFill>
              </a:rPr>
              <a:t>Incident Reports</a:t>
            </a:r>
            <a:endParaRPr lang="th-TH" b="1" dirty="0">
              <a:solidFill>
                <a:srgbClr val="0066FF"/>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t>Whenever there is, or appears to be, a breach of security </a:t>
            </a:r>
          </a:p>
          <a:p>
            <a:endParaRPr lang="en-US" dirty="0"/>
          </a:p>
          <a:p>
            <a:r>
              <a:rPr lang="en-US" dirty="0"/>
              <a:t> When a prohibited or suspicious article is found in cargo </a:t>
            </a:r>
          </a:p>
          <a:p>
            <a:endParaRPr lang="en-US" dirty="0"/>
          </a:p>
          <a:p>
            <a:r>
              <a:rPr lang="en-US" dirty="0"/>
              <a:t> Following a bomb warning</a:t>
            </a:r>
            <a:endParaRPr lang="th-TH"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021" t="47561" r="33335" b="31958"/>
          <a:stretch/>
        </p:blipFill>
        <p:spPr bwMode="auto">
          <a:xfrm>
            <a:off x="5613883" y="3933056"/>
            <a:ext cx="33084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6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6FF"/>
                </a:solidFill>
              </a:rPr>
              <a:t>Incident Reports</a:t>
            </a:r>
            <a:endParaRPr lang="th-TH" b="1" dirty="0">
              <a:solidFill>
                <a:srgbClr val="0066FF"/>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t>Whenever there is, or appears to be, a breach of security </a:t>
            </a:r>
          </a:p>
          <a:p>
            <a:endParaRPr lang="en-US" dirty="0"/>
          </a:p>
          <a:p>
            <a:r>
              <a:rPr lang="en-US" dirty="0"/>
              <a:t> When a prohibited or suspicious article is found in cargo </a:t>
            </a:r>
          </a:p>
          <a:p>
            <a:endParaRPr lang="en-US" dirty="0"/>
          </a:p>
          <a:p>
            <a:r>
              <a:rPr lang="en-US" dirty="0"/>
              <a:t> Following a bomb warning</a:t>
            </a:r>
            <a:endParaRPr lang="th-TH"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243" t="50000" b="11783"/>
          <a:stretch/>
        </p:blipFill>
        <p:spPr bwMode="auto">
          <a:xfrm>
            <a:off x="6212192" y="3827008"/>
            <a:ext cx="2032216" cy="184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6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 able to explain the airport security procedures</a:t>
            </a:r>
          </a:p>
          <a:p>
            <a:r>
              <a:rPr lang="en-US" dirty="0"/>
              <a:t>Be able to describe the airport security program</a:t>
            </a:r>
          </a:p>
          <a:p>
            <a:r>
              <a:rPr lang="en-US" dirty="0"/>
              <a:t>Understand the airside safety practices</a:t>
            </a:r>
            <a:endParaRPr lang="th-TH" dirty="0"/>
          </a:p>
        </p:txBody>
      </p:sp>
      <p:sp>
        <p:nvSpPr>
          <p:cNvPr id="4" name="Title 1"/>
          <p:cNvSpPr>
            <a:spLocks noGrp="1"/>
          </p:cNvSpPr>
          <p:nvPr>
            <p:ph type="title"/>
          </p:nvPr>
        </p:nvSpPr>
        <p:spPr/>
        <p:txBody>
          <a:bodyPr>
            <a:normAutofit/>
          </a:bodyPr>
          <a:lstStyle/>
          <a:p>
            <a:r>
              <a:rPr lang="en-US" sz="4800" b="1" dirty="0">
                <a:solidFill>
                  <a:srgbClr val="0033CC"/>
                </a:solidFill>
              </a:rPr>
              <a:t>Learning Outcomes</a:t>
            </a:r>
            <a:endParaRPr lang="th-TH" sz="4800" b="1" dirty="0">
              <a:solidFill>
                <a:srgbClr val="0033CC"/>
              </a:solidFill>
            </a:endParaRPr>
          </a:p>
        </p:txBody>
      </p:sp>
    </p:spTree>
    <p:extLst>
      <p:ext uri="{BB962C8B-B14F-4D97-AF65-F5344CB8AC3E}">
        <p14:creationId xmlns:p14="http://schemas.microsoft.com/office/powerpoint/2010/main" val="96225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Key Terms</a:t>
            </a:r>
            <a:endParaRPr lang="th-TH" b="1" dirty="0">
              <a:solidFill>
                <a:srgbClr val="0033CC"/>
              </a:solidFill>
            </a:endParaRPr>
          </a:p>
        </p:txBody>
      </p:sp>
      <p:sp>
        <p:nvSpPr>
          <p:cNvPr id="3" name="Content Placeholder 2"/>
          <p:cNvSpPr>
            <a:spLocks noGrp="1"/>
          </p:cNvSpPr>
          <p:nvPr>
            <p:ph idx="1"/>
          </p:nvPr>
        </p:nvSpPr>
        <p:spPr>
          <a:xfrm>
            <a:off x="457200" y="1412776"/>
            <a:ext cx="8229600" cy="4525963"/>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r>
              <a:rPr lang="en-US" dirty="0">
                <a:solidFill>
                  <a:srgbClr val="FF0000"/>
                </a:solidFill>
              </a:rPr>
              <a:t>Inference = </a:t>
            </a:r>
            <a:r>
              <a:rPr lang="en-US" dirty="0">
                <a:solidFill>
                  <a:srgbClr val="0033CC"/>
                </a:solidFill>
              </a:rPr>
              <a:t>when you guess that something is true or form an opinion because of the information that you have </a:t>
            </a:r>
          </a:p>
          <a:p>
            <a:r>
              <a:rPr lang="en-US" dirty="0">
                <a:solidFill>
                  <a:srgbClr val="FF0000"/>
                </a:solidFill>
              </a:rPr>
              <a:t>Deter =</a:t>
            </a:r>
            <a:r>
              <a:rPr lang="en-US" dirty="0"/>
              <a:t>to make someone less enthusiastic about doing something by making it difficult for them to do it </a:t>
            </a:r>
          </a:p>
          <a:p>
            <a:r>
              <a:rPr lang="en-US" dirty="0">
                <a:solidFill>
                  <a:srgbClr val="FF0000"/>
                </a:solidFill>
              </a:rPr>
              <a:t>Detect = </a:t>
            </a:r>
            <a:r>
              <a:rPr lang="en-US" dirty="0"/>
              <a:t>to discover something, especially using a special method </a:t>
            </a:r>
            <a:endParaRPr lang="en-US" dirty="0">
              <a:solidFill>
                <a:srgbClr val="FF0000"/>
              </a:solidFill>
            </a:endParaRPr>
          </a:p>
          <a:p>
            <a:r>
              <a:rPr lang="en-US" dirty="0">
                <a:solidFill>
                  <a:srgbClr val="7030A0"/>
                </a:solidFill>
              </a:rPr>
              <a:t>Loitering</a:t>
            </a:r>
            <a:r>
              <a:rPr lang="en-US" dirty="0"/>
              <a:t>=looking as if you are going to do something illegal .</a:t>
            </a:r>
          </a:p>
          <a:p>
            <a:r>
              <a:rPr lang="en-US" dirty="0">
                <a:solidFill>
                  <a:srgbClr val="7030A0"/>
                </a:solidFill>
              </a:rPr>
              <a:t>Breach</a:t>
            </a:r>
            <a:r>
              <a:rPr lang="en-US" dirty="0"/>
              <a:t>= an act of breaking a law, promise, agreement or relationship </a:t>
            </a:r>
          </a:p>
          <a:p>
            <a:endParaRPr lang="th-TH" dirty="0"/>
          </a:p>
        </p:txBody>
      </p:sp>
    </p:spTree>
    <p:extLst>
      <p:ext uri="{BB962C8B-B14F-4D97-AF65-F5344CB8AC3E}">
        <p14:creationId xmlns:p14="http://schemas.microsoft.com/office/powerpoint/2010/main" val="263666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Security &amp; Safety (IATA)</a:t>
            </a:r>
            <a:endParaRPr lang="th-TH" b="1" dirty="0">
              <a:solidFill>
                <a:srgbClr val="0033CC"/>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a:solidFill>
                  <a:srgbClr val="FF0000"/>
                </a:solidFill>
              </a:rPr>
              <a:t>Aviation safety </a:t>
            </a:r>
            <a:r>
              <a:rPr lang="en-US" dirty="0"/>
              <a:t>: Efforts that are taken to ensure aircrafts are free from factors that may lead to injuries to loss.</a:t>
            </a:r>
          </a:p>
          <a:p>
            <a:endParaRPr lang="en-US" dirty="0"/>
          </a:p>
          <a:p>
            <a:r>
              <a:rPr lang="en-US" dirty="0">
                <a:solidFill>
                  <a:srgbClr val="00B050"/>
                </a:solidFill>
              </a:rPr>
              <a:t>Aviation security</a:t>
            </a:r>
            <a:r>
              <a:rPr lang="en-US" i="1" dirty="0">
                <a:solidFill>
                  <a:srgbClr val="00B050"/>
                </a:solidFill>
              </a:rPr>
              <a:t> </a:t>
            </a:r>
            <a:r>
              <a:rPr lang="en-US" i="1" dirty="0"/>
              <a:t>: </a:t>
            </a:r>
            <a:r>
              <a:rPr lang="en-US" dirty="0"/>
              <a:t>combination of measures human and material resources intended to safeguard civil aviation security against acts of unlawful inference.</a:t>
            </a:r>
            <a:endParaRPr lang="th-TH" dirty="0"/>
          </a:p>
        </p:txBody>
      </p:sp>
    </p:spTree>
    <p:extLst>
      <p:ext uri="{BB962C8B-B14F-4D97-AF65-F5344CB8AC3E}">
        <p14:creationId xmlns:p14="http://schemas.microsoft.com/office/powerpoint/2010/main" val="992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Security Procedures at Airport</a:t>
            </a:r>
            <a:endParaRPr lang="th-TH"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q"/>
            </a:pPr>
            <a:r>
              <a:rPr lang="en-US" dirty="0"/>
              <a:t> </a:t>
            </a:r>
            <a:r>
              <a:rPr lang="en-US" sz="3600" dirty="0"/>
              <a:t>Protect passenger, cabin and cockpit</a:t>
            </a:r>
          </a:p>
          <a:p>
            <a:pPr marL="0" indent="0">
              <a:buNone/>
            </a:pPr>
            <a:endParaRPr lang="en-US" sz="3600" dirty="0"/>
          </a:p>
          <a:p>
            <a:pPr>
              <a:buFont typeface="Wingdings" pitchFamily="2" charset="2"/>
              <a:buChar char="q"/>
            </a:pPr>
            <a:r>
              <a:rPr lang="en-US" sz="3600" dirty="0"/>
              <a:t>Prevent explosion of baggage</a:t>
            </a:r>
          </a:p>
          <a:p>
            <a:pPr marL="0" indent="0">
              <a:buNone/>
            </a:pPr>
            <a:endParaRPr lang="en-US" sz="3600" dirty="0"/>
          </a:p>
          <a:p>
            <a:pPr>
              <a:buFont typeface="Wingdings" pitchFamily="2" charset="2"/>
              <a:buChar char="q"/>
            </a:pPr>
            <a:r>
              <a:rPr lang="en-US" sz="3600" dirty="0"/>
              <a:t> Prevent threats external aircrafts</a:t>
            </a:r>
            <a:endParaRPr lang="th-TH" sz="3600" dirty="0"/>
          </a:p>
        </p:txBody>
      </p:sp>
    </p:spTree>
    <p:extLst>
      <p:ext uri="{BB962C8B-B14F-4D97-AF65-F5344CB8AC3E}">
        <p14:creationId xmlns:p14="http://schemas.microsoft.com/office/powerpoint/2010/main" val="154608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Deterrence Measures</a:t>
            </a:r>
            <a:endParaRPr lang="th-TH"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4400" dirty="0"/>
              <a:t>Signs/ lighting</a:t>
            </a:r>
          </a:p>
          <a:p>
            <a:r>
              <a:rPr lang="en-US" sz="4400" dirty="0"/>
              <a:t>Access control</a:t>
            </a:r>
          </a:p>
          <a:p>
            <a:r>
              <a:rPr lang="en-US" sz="4400" dirty="0"/>
              <a:t>Presence of guards, dogs, cameras</a:t>
            </a:r>
          </a:p>
          <a:p>
            <a:r>
              <a:rPr lang="en-US" sz="4400" dirty="0"/>
              <a:t>Staff displaying permits</a:t>
            </a:r>
          </a:p>
          <a:p>
            <a:r>
              <a:rPr lang="en-US" sz="4400" dirty="0"/>
              <a:t>Vigilant staff</a:t>
            </a:r>
            <a:endParaRPr lang="th-TH" sz="4400" dirty="0"/>
          </a:p>
        </p:txBody>
      </p:sp>
    </p:spTree>
    <p:extLst>
      <p:ext uri="{BB962C8B-B14F-4D97-AF65-F5344CB8AC3E}">
        <p14:creationId xmlns:p14="http://schemas.microsoft.com/office/powerpoint/2010/main" val="252872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Detection Methods</a:t>
            </a:r>
            <a:endParaRPr lang="th-TH" b="1" dirty="0">
              <a:solidFill>
                <a:srgbClr val="0033CC"/>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lnSpc>
                <a:spcPct val="150000"/>
              </a:lnSpc>
            </a:pPr>
            <a:r>
              <a:rPr lang="en-US" dirty="0"/>
              <a:t>Intruder detection alarm systems</a:t>
            </a:r>
          </a:p>
          <a:p>
            <a:pPr>
              <a:lnSpc>
                <a:spcPct val="150000"/>
              </a:lnSpc>
            </a:pPr>
            <a:r>
              <a:rPr lang="en-US" dirty="0"/>
              <a:t>Security patrols and inspections</a:t>
            </a:r>
          </a:p>
          <a:p>
            <a:pPr>
              <a:lnSpc>
                <a:spcPct val="150000"/>
              </a:lnSpc>
            </a:pPr>
            <a:r>
              <a:rPr lang="en-US" dirty="0"/>
              <a:t>Closed circuit television cameras</a:t>
            </a:r>
            <a:endParaRPr lang="th-TH" dirty="0"/>
          </a:p>
        </p:txBody>
      </p:sp>
    </p:spTree>
    <p:extLst>
      <p:ext uri="{BB962C8B-B14F-4D97-AF65-F5344CB8AC3E}">
        <p14:creationId xmlns:p14="http://schemas.microsoft.com/office/powerpoint/2010/main" val="94433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Purpose of Access Control</a:t>
            </a:r>
            <a:endParaRPr lang="th-TH" b="1" dirty="0">
              <a:solidFill>
                <a:srgbClr val="0033CC"/>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en-US" dirty="0"/>
              <a:t>Ensure that only authorized persons and vehicles are allowed access </a:t>
            </a:r>
          </a:p>
          <a:p>
            <a:r>
              <a:rPr lang="en-US" dirty="0"/>
              <a:t> Ensure that persons in security restricted areas have valid permit</a:t>
            </a:r>
          </a:p>
          <a:p>
            <a:r>
              <a:rPr lang="en-US" dirty="0"/>
              <a:t>Protect cargo from interference</a:t>
            </a:r>
            <a:endParaRPr lang="th-TH" dirty="0"/>
          </a:p>
        </p:txBody>
      </p:sp>
    </p:spTree>
    <p:extLst>
      <p:ext uri="{BB962C8B-B14F-4D97-AF65-F5344CB8AC3E}">
        <p14:creationId xmlns:p14="http://schemas.microsoft.com/office/powerpoint/2010/main" val="261970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Protect passenger, cabin and cockpit</a:t>
            </a: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pPr>
              <a:buFont typeface="Wingdings" pitchFamily="2" charset="2"/>
              <a:buChar char="ü"/>
            </a:pPr>
            <a:r>
              <a:rPr lang="en-US" dirty="0" err="1"/>
              <a:t>Pax</a:t>
            </a:r>
            <a:r>
              <a:rPr lang="en-US" dirty="0"/>
              <a:t> are asked to show ID, biometric evidence (finger print, digital </a:t>
            </a:r>
            <a:r>
              <a:rPr lang="en-US" dirty="0" err="1"/>
              <a:t>photogrph</a:t>
            </a:r>
            <a:r>
              <a:rPr lang="en-US" dirty="0"/>
              <a:t>)</a:t>
            </a:r>
          </a:p>
          <a:p>
            <a:pPr>
              <a:buFont typeface="Wingdings" pitchFamily="2" charset="2"/>
              <a:buChar char="ü"/>
            </a:pPr>
            <a:r>
              <a:rPr lang="en-US" dirty="0"/>
              <a:t>Terrorist watch list</a:t>
            </a:r>
          </a:p>
          <a:p>
            <a:pPr>
              <a:buFont typeface="Wingdings" pitchFamily="2" charset="2"/>
              <a:buChar char="ü"/>
            </a:pPr>
            <a:r>
              <a:rPr lang="en-US" dirty="0"/>
              <a:t>Strengthened  cockpit door by install bulletproof</a:t>
            </a:r>
          </a:p>
          <a:p>
            <a:pPr>
              <a:buFont typeface="Wingdings" pitchFamily="2" charset="2"/>
              <a:buChar char="ü"/>
            </a:pPr>
            <a:r>
              <a:rPr lang="en-US" sz="3600" dirty="0"/>
              <a:t>Monitor </a:t>
            </a:r>
            <a:r>
              <a:rPr lang="en-US" sz="3600" dirty="0" err="1"/>
              <a:t>Pax’s</a:t>
            </a:r>
            <a:r>
              <a:rPr lang="en-US" sz="3600" dirty="0"/>
              <a:t> behavior</a:t>
            </a:r>
          </a:p>
          <a:p>
            <a:pPr>
              <a:buFont typeface="Wingdings" pitchFamily="2" charset="2"/>
              <a:buChar char="ü"/>
            </a:pPr>
            <a:r>
              <a:rPr lang="en-US" sz="3600" dirty="0"/>
              <a:t>Carry-on baggage are physical inspection </a:t>
            </a:r>
          </a:p>
          <a:p>
            <a:pPr>
              <a:buFont typeface="Wingdings" pitchFamily="2" charset="2"/>
              <a:buChar char="ü"/>
            </a:pPr>
            <a:r>
              <a:rPr lang="en-US" sz="3600" dirty="0"/>
              <a:t>Pat down ( pass hands over </a:t>
            </a:r>
            <a:r>
              <a:rPr lang="en-US" sz="3600" dirty="0" err="1"/>
              <a:t>pax</a:t>
            </a:r>
            <a:r>
              <a:rPr lang="en-US" sz="3600" dirty="0"/>
              <a:t> to search concealed items</a:t>
            </a:r>
          </a:p>
          <a:p>
            <a:pPr>
              <a:buFont typeface="Wingdings" pitchFamily="2" charset="2"/>
              <a:buChar char="ü"/>
            </a:pPr>
            <a:endParaRPr lang="en-US" sz="3600" dirty="0"/>
          </a:p>
        </p:txBody>
      </p:sp>
    </p:spTree>
    <p:extLst>
      <p:ext uri="{BB962C8B-B14F-4D97-AF65-F5344CB8AC3E}">
        <p14:creationId xmlns:p14="http://schemas.microsoft.com/office/powerpoint/2010/main" val="724303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620</Words>
  <Application>Microsoft Office PowerPoint</Application>
  <PresentationFormat>นำเสนอทางหน้าจอ (4:3)</PresentationFormat>
  <Paragraphs>97</Paragraphs>
  <Slides>19</Slides>
  <Notes>2</Notes>
  <HiddenSlides>0</HiddenSlides>
  <MMClips>0</MMClips>
  <ScaleCrop>false</ScaleCrop>
  <HeadingPairs>
    <vt:vector size="6" baseType="variant">
      <vt:variant>
        <vt:lpstr>ฟอนต์ที่ถูกใช้</vt:lpstr>
      </vt:variant>
      <vt:variant>
        <vt:i4>3</vt:i4>
      </vt:variant>
      <vt:variant>
        <vt:lpstr>ธีม</vt:lpstr>
      </vt:variant>
      <vt:variant>
        <vt:i4>1</vt:i4>
      </vt:variant>
      <vt:variant>
        <vt:lpstr>ชื่อเรื่องสไลด์</vt:lpstr>
      </vt:variant>
      <vt:variant>
        <vt:i4>19</vt:i4>
      </vt:variant>
    </vt:vector>
  </HeadingPairs>
  <TitlesOfParts>
    <vt:vector size="23" baseType="lpstr">
      <vt:lpstr>Arial</vt:lpstr>
      <vt:lpstr>Calibri</vt:lpstr>
      <vt:lpstr>Wingdings</vt:lpstr>
      <vt:lpstr>Office Theme</vt:lpstr>
      <vt:lpstr>Unit 3  Airport Security</vt:lpstr>
      <vt:lpstr>Learning Outcomes</vt:lpstr>
      <vt:lpstr>Key Terms</vt:lpstr>
      <vt:lpstr>Security &amp; Safety (IATA)</vt:lpstr>
      <vt:lpstr>Security Procedures at Airport</vt:lpstr>
      <vt:lpstr>Deterrence Measures</vt:lpstr>
      <vt:lpstr>Detection Methods</vt:lpstr>
      <vt:lpstr>Purpose of Access Control</vt:lpstr>
      <vt:lpstr>Protect passenger, cabin and cockpit</vt:lpstr>
      <vt:lpstr>Protect passenger, cabin and cockpit (Cont.)</vt:lpstr>
      <vt:lpstr>Protect passenger, cabin and cockpit (Cont.)</vt:lpstr>
      <vt:lpstr>Prevent explosion of baggage </vt:lpstr>
      <vt:lpstr>Prevent threats external aircrafts</vt:lpstr>
      <vt:lpstr>Airport Security Program</vt:lpstr>
      <vt:lpstr>Airside Safety Practices</vt:lpstr>
      <vt:lpstr>Annex 17 - Standard</vt:lpstr>
      <vt:lpstr>Safety Around Aircraft</vt:lpstr>
      <vt:lpstr>Incident Reports</vt:lpstr>
      <vt:lpstr>Incident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Airport Security</dc:title>
  <dc:creator>HP</dc:creator>
  <cp:lastModifiedBy>USER</cp:lastModifiedBy>
  <cp:revision>41</cp:revision>
  <dcterms:created xsi:type="dcterms:W3CDTF">2020-10-31T16:50:02Z</dcterms:created>
  <dcterms:modified xsi:type="dcterms:W3CDTF">2021-03-10T12:37:44Z</dcterms:modified>
</cp:coreProperties>
</file>