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27" r:id="rId2"/>
  </p:sldMasterIdLst>
  <p:sldIdLst>
    <p:sldId id="257" r:id="rId3"/>
    <p:sldId id="395" r:id="rId4"/>
    <p:sldId id="396" r:id="rId5"/>
    <p:sldId id="397" r:id="rId6"/>
    <p:sldId id="261" r:id="rId7"/>
    <p:sldId id="262" r:id="rId8"/>
    <p:sldId id="263" r:id="rId9"/>
    <p:sldId id="264" r:id="rId10"/>
    <p:sldId id="269" r:id="rId11"/>
    <p:sldId id="270" r:id="rId12"/>
    <p:sldId id="391" r:id="rId13"/>
    <p:sldId id="392" r:id="rId14"/>
    <p:sldId id="389" r:id="rId15"/>
    <p:sldId id="394" r:id="rId16"/>
    <p:sldId id="277" r:id="rId17"/>
    <p:sldId id="378" r:id="rId18"/>
    <p:sldId id="379" r:id="rId19"/>
    <p:sldId id="380" r:id="rId20"/>
    <p:sldId id="386" r:id="rId21"/>
    <p:sldId id="384" r:id="rId22"/>
    <p:sldId id="387" r:id="rId23"/>
    <p:sldId id="283" r:id="rId24"/>
    <p:sldId id="374" r:id="rId25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00"/>
    <a:srgbClr val="0000FF"/>
    <a:srgbClr val="FF0066"/>
    <a:srgbClr val="00FA00"/>
    <a:srgbClr val="4E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015" autoAdjust="0"/>
    <p:restoredTop sz="94686"/>
  </p:normalViewPr>
  <p:slideViewPr>
    <p:cSldViewPr snapToGrid="0">
      <p:cViewPr varScale="1">
        <p:scale>
          <a:sx n="86" d="100"/>
          <a:sy n="86" d="100"/>
        </p:scale>
        <p:origin x="98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509BE486-8839-4302-9393-8AF5782534E7}" type="datetimeFigureOut">
              <a:rPr lang="th-TH"/>
              <a:pPr>
                <a:defRPr/>
              </a:pPr>
              <a:t>10/03/64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2ECD12E4-8E3A-4FF7-AF98-C52503DB4635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504758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E95A0E7D-0F9A-4D7D-BEBC-FFB53780BD6D}" type="datetimeFigureOut">
              <a:rPr lang="th-TH"/>
              <a:pPr>
                <a:defRPr/>
              </a:pPr>
              <a:t>10/03/64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DC8017F4-4B83-4B68-A131-7AFA42EDE0F0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053977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B00774F9-1E26-4353-A396-15D28B13A72E}" type="datetimeFigureOut">
              <a:rPr lang="th-TH"/>
              <a:pPr>
                <a:defRPr/>
              </a:pPr>
              <a:t>10/03/64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3F9CDADA-7506-42BB-852D-892B80B247AC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200433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BC029F-1283-4325-A567-78277E3DB3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BC029F-1283-4325-A567-78277E3DB3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BC029F-1283-4325-A567-78277E3DB3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BC029F-1283-4325-A567-78277E3DB3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BC029F-1283-4325-A567-78277E3DB3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 altLang="en-US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BC029F-1283-4325-A567-78277E3DB3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BC029F-1283-4325-A567-78277E3DB3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BC029F-1283-4325-A567-78277E3DB3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 altLang="en-US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B79D0F40-2643-4246-BC6E-3FC1B1F6A0F6}" type="datetimeFigureOut">
              <a:rPr lang="th-TH"/>
              <a:pPr>
                <a:defRPr/>
              </a:pPr>
              <a:t>10/03/64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6BD9E9E2-DF97-457E-AC45-EA74CD81A2C5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008993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BC029F-1283-4325-A567-78277E3DB3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 alt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BC029F-1283-4325-A567-78277E3DB3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BC029F-1283-4325-A567-78277E3DB3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C22F6714-9D2B-4777-9981-E5DC1FA9DBA6}" type="datetimeFigureOut">
              <a:rPr lang="th-TH"/>
              <a:pPr>
                <a:defRPr/>
              </a:pPr>
              <a:t>10/03/64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76547970-F783-4483-96C7-E5D94BD8FFF0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084453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7C81E05B-99B7-4C73-A370-0EBEAC75CCCD}" type="datetimeFigureOut">
              <a:rPr lang="th-TH"/>
              <a:pPr>
                <a:defRPr/>
              </a:pPr>
              <a:t>10/03/64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EFF0D014-2872-4E60-B39E-F5CD1AC66D2B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060241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DD863C9D-4CA5-4E6A-9516-7EFAD5BBBD19}" type="datetimeFigureOut">
              <a:rPr lang="th-TH"/>
              <a:pPr>
                <a:defRPr/>
              </a:pPr>
              <a:t>10/03/64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2CBEE5A9-3FB3-4DE7-9664-C557C02A0245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593112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15702BF7-2A07-4724-B8BF-C8905605BA69}" type="datetimeFigureOut">
              <a:rPr lang="th-TH"/>
              <a:pPr>
                <a:defRPr/>
              </a:pPr>
              <a:t>10/03/64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3B388A4C-EB39-4089-97F2-649C5C0B5A2D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92365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D0200ECF-1BB0-4A00-8B7B-6946EF6535EB}" type="datetimeFigureOut">
              <a:rPr lang="th-TH"/>
              <a:pPr>
                <a:defRPr/>
              </a:pPr>
              <a:t>10/03/64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02A2FA57-618B-40BD-9863-5CDAB55F32CC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003698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AAA87C5C-08EE-4EBC-8258-DB7F700BC198}" type="datetimeFigureOut">
              <a:rPr lang="th-TH"/>
              <a:pPr>
                <a:defRPr/>
              </a:pPr>
              <a:t>10/03/64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C0AE7D61-7339-457B-A846-8EA19D4D11F1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837768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F75332D1-C985-405B-9F13-E3FCE149929C}" type="datetimeFigureOut">
              <a:rPr lang="th-TH"/>
              <a:pPr>
                <a:defRPr/>
              </a:pPr>
              <a:t>10/03/64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ngsana New" panose="02020603050405020304" pitchFamily="18" charset="-34"/>
              </a:defRPr>
            </a:lvl1pPr>
          </a:lstStyle>
          <a:p>
            <a:pPr>
              <a:defRPr/>
            </a:pPr>
            <a:fld id="{15B06EDE-5B49-4C08-8FC6-21D198C62527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571673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ตัวแทน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คลิกเพื่อแก้ไขลักษณะชื่อเรื่องต้นแบบ</a:t>
            </a:r>
          </a:p>
        </p:txBody>
      </p:sp>
      <p:sp>
        <p:nvSpPr>
          <p:cNvPr id="5123" name="ตัวแทนข้อความ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en-US"/>
              <a:t>ระดับที่สอง</a:t>
            </a:r>
          </a:p>
          <a:p>
            <a:pPr lvl="2"/>
            <a:r>
              <a:rPr lang="th-TH" altLang="en-US"/>
              <a:t>ระดับที่สาม</a:t>
            </a:r>
          </a:p>
          <a:p>
            <a:pPr lvl="3"/>
            <a:r>
              <a:rPr lang="th-TH" altLang="en-US"/>
              <a:t>ระดับที่สี่</a:t>
            </a:r>
          </a:p>
          <a:p>
            <a:pPr lvl="4"/>
            <a:r>
              <a:rPr lang="th-TH" altLang="en-US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rgbClr val="898989"/>
                </a:solidFill>
                <a:latin typeface="Calibri" pitchFamily="34" charset="0"/>
                <a:ea typeface="+mn-ea"/>
                <a:cs typeface="Cordia New" pitchFamily="34" charset="-34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70BF93-0EB7-4B29-B945-40FA8A36E687}" type="datetimeFigureOut">
              <a:rPr lang="th-TH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10/03/64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898989"/>
                </a:solidFill>
                <a:latin typeface="Calibri" pitchFamily="34" charset="0"/>
                <a:ea typeface="+mn-ea"/>
                <a:cs typeface="Cordia New" pitchFamily="34" charset="-34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E31991-2131-4FCB-8496-50A492A5929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69327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Angsana New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Angsana New" pitchFamily="18" charset="-12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Angsana New" pitchFamily="18" charset="-12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Angsana New" pitchFamily="18" charset="-12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Angsana New" pitchFamily="18" charset="-12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70BF93-0EB7-4B29-B945-40FA8A36E687}" type="datetimeFigureOut">
              <a:rPr lang="th-TH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10/03/64</a:t>
            </a:fld>
            <a:endParaRPr lang="th-TH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E31991-2131-4FCB-8496-50A492A5929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ai.lt/thailand-travel/thailand-visas/thailand-multiple-visa" TargetMode="External"/><Relationship Id="rId2" Type="http://schemas.openxmlformats.org/officeDocument/2006/relationships/hyperlink" Target="http://www.thai.lt/thailand-travel/thailand-visas/thailand-single-visa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fa.go.th/main/en/services/1415/21478-Electronic-Passport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67252" y="374755"/>
            <a:ext cx="11589967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Customs Immigration Quarantine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ln w="11430"/>
              <a:gradFill>
                <a:gsLst>
                  <a:gs pos="0">
                    <a:srgbClr val="3333CC">
                      <a:tint val="70000"/>
                      <a:satMod val="245000"/>
                    </a:srgbClr>
                  </a:gs>
                  <a:gs pos="75000">
                    <a:srgbClr val="3333CC">
                      <a:tint val="90000"/>
                      <a:shade val="60000"/>
                      <a:satMod val="240000"/>
                    </a:srgbClr>
                  </a:gs>
                  <a:gs pos="100000">
                    <a:srgbClr val="3333CC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UNIT:E-passport</a:t>
            </a:r>
            <a:endParaRPr lang="th-TH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490501" name="AutoShape 6" descr="data:image/jpeg;base64,/9j/4AAQSkZJRgABAQAAAQABAAD/2wCEAAkGBhISERUUExQUFRUWGB4XGRgXFxgYFxsYFxwaGBcYHBcXHCceGBkjHBwYIC8gIycqLCwsGB8xNTAqNSYrLCkBCQoKDgwOGg8PGiwcHBwpKSkpKSwpLCkpKSkpKSksKSksKSkpLCkpKSwpLCkpKSksKSwpKSkpLCwsLCwsLCwsKf/AABEIALkBEQMBIgACEQEDEQH/xAAbAAACAgMBAAAAAAAAAAAAAAAEBQMGAQIHAP/EAE8QAAECBAMFBAYGBwUFBwUAAAECEQADEiEEMUEFBiJRYRMycZEUgaGxwfAHFSNCUtEzU2Jyc+HxJIKistIXJZLC4hY1Q1SDk7M0RGNko//EABkBAAMBAQEAAAAAAAAAAAAAAAECAwAEBf/EACYRAAICAQMEAgMBAQAAAAAAAAABAhEDEiExBBNBURQyIjNhIwX/2gAMAwEAAhEDEQA/AKvudsTtUzJjGxCR6g596fKLENgHQnz9Xk8Q7k4kSNmqm01EzlJAcByyGcnIBifVpEo3rWkKaWg6gOoa8WjhssnLi1wIulZJ8mv1MsHONvqhfP59cDDfSYTxYZJB1Sonkcm5RJiN+QKaEy1VO6T2gUkjIEENccicj0g6GDcl+rFdfm2ke+rj1b50gVW/q3bsZfmqMDfdf6mW/wC8rxgaGEL+rlfPkIwcEr58oFO+qv1Mvm9StMnjA31Vb7CXb9pel8j1+RG0M1BfoauvzYRg4NXI/NoGTvqo/wDgo0+8rn/WNTvoof8Agyz/AHlaP+cbQzUbYzCqsPm9ojkYMk6/NoxK3rStRrTLQyQw41FR5JYe0sMo1TvVMB4cOCDkVGnXNrsIfS6E0uw0YNXL5yiX0JXNv5wrRvwtn7GWeXEWJBc+GeZ6+qVW+qs+yltm7qyD3zsen9TGT08nRjwTyfVDD0FfMe2PHBK+fKFsrfJZP6KW37x/P+kGyt4JhH6NA9avH5MJ3EWfRZV4JTh1c/n84HVMN2Bs+o90E/XKvwS/NXjGi9pvmhPi6nhlOPkR9Ll9AypqvwnWMHEqvb3xMMcdEp8HPjGDjSfuI/xeMNriL8XL6Ihil8vU55xt6UrUfLvGRij+FI8/zjxxZ/ChvX742uAPi5vRn0jnV5vreJkF8i/9esQelH8KPMxg4s/hT7fzgao+w/FzegsyVD+vWPCWrr7ecDI2mtLMEkci5EYm7xzE37KWf7x/L2wrmh10mR+AsSVRkIV19vyIUK30UM5CPWo+vSNkb6qe8mW37ysuf8unkO4h30Wb0NghXz4x7s1dfhnAQ3qV+qlv+8c3cD+fUZRunedX6tHmrQuR8PjyOtCfFy+gzslk6/JjHZK6/JgY7yqcDs0G7d4+fzpzzgn64P4Ee3x+We18o2tE5YZx5MBCvk9Y2lyFOPV7zGv16oH9Gl881ZB1a/HIMTbKw7PlJmS0rAsWscwXaCpJiOLQF2ny8ZiOkR6G3FsQ7uv9TBv/ADBfNv7zfddvY12hViCkJIWVMQ3M5cLjLLIC1JIdnhzu7LH1Kk//ALCje7M4dib62114aoVYnB1pbJvWHJ81OdfulwRoaRQyK+iYmoqUCvlVfzY3PlBs7aJXSkhICcglKUgPnZIDnqeUR43AqSQObnO1rNdtL9RzYsJicItgElySx0YfPleLWYc7O2V6QnEiVN+0kSTNSijv0OFJBqsQKdC7tHkbLPoIxRWEVTeyQil62FS11PYAg5A5dbQ7sY70DEInsZlLhabAKQoFKk52dwb6gRneHeOXPlyJWHlrlyMNLUEpWoKUVLLqUSG6Dz8IRt2EYYjdgoxGFkiYCcTLlzAVJakzXSzOXZtGJ5RNtXYEiQZyVTpwXKdu0wqkS5ikHupmJWo3yBUGhPtjeqXiZ2EWZSgiTJlyVpUpq6CSSFIukHTUQ5lb/SZIniUnGr7WWqUJc/EiZJRVZwGKlEZBy/W7wLYADYuy+3GImTJnZSMOgKUsIqNSywSA6dXPqHOIdt4P0XFTMNMU9LFK6Qy0qSCFM9rFszcR6RvaiTgPRhh0zDNmdpNM0qKFBIAQAJakqcUg3PO1433l2gMcnDqMvs5sqV2Sim6FAHgZKjVYO7km7XgpuzUgGVtZUuoJpLik1JCknUOCC3iPjC+diXLgBB/ZcD1X90SSMAog1aMxzcN7vnlE8jCF6T42IZstdToNWMOYiMwKAz5KqLjOzt9xmAGhfoIMpL2cF/7z3Z/2+vKNZuFpp9eTPflzJFiGcN6gSEsXYezK+Re4/ajh6nlHr/8AO4YyxE5MxbgsEoADW4uJ8szlGE4oOSz9oos1iACWYeVoHpBI4M9SSAfI9D7I3mJCmIlsQMqiLc7ZiOfY9BmEbQuS9kuTYvZrdMzGycXapTUOdS5csker4xmTLExfGhiRzL5Pf2RFisHxBKEukXN/V6hGNSJEYogAqZikszjiORtyjWRi+JNRdId7qFQYaaMauXviTFYJPZ1IGVw5V5Z5vaBJCQy6kj9kipj1uo/IMazadglGKCUm5KiSUhzkFEENqGa8bYnEgKp4nLENmwe2bsen5QLh5C3OQIcgtyIAsX/lGZkiYoOpIewyLOcsj1EawaTbtiVMGsGOaSAC5cWc3GcSKxdyUkBNWpNk09c7n2QLNlrSAyQynexcNlc3F4xKkcYSRUDkoFQv4PpnAs2kMOKqLILOHYk8JZjcZ8/UY0E+sqpFgAC5Vm/Ec+QyiNOHIUygGdgeIE251atEAQAovw9LnPLVtINgcTbFLSSWAY2GdmGbve8ZoluSkjKyS4IUzPU7Eu3jblHk0m1IJPJ216+EQzLXIsScjZj8/Oila9hWESWHTLPK+X7Lu+rv1ghMv5vyDdGYhvVZmZZJxbHLPw0ysB7OnkdJmKN7eQ+f653iiRzydMLMo8Gfe68y/XQ9bHmYYmUVMAUADvFQKmPJva6c9BkCGgq4XTeq1hdm0yta1gLZgCJJ84EpSCCBq1nOd75AAPzqMLLY8/M7YScOXDjPUE2uzKSq4uMyTzuLRc92pQ9HRZi5PqKi35xVMTMVLloFwXUc2YAJfowN30zaLduup8OjxyyI4zoeXrimLk4svAip8I9E9Ij0dBGwX6O8F2uyQguy1rYhnBqsQ+oIBHhFQxW2JSTQ4qBpYOw0LdMwb30JBJF6+itvq6X/ABF/5zHEt5pn+8MRct6RMuDpWqCpUGO7Zbp2NQ3ExHgdRkzCwzADNbxgGfjsOjvFV+RmO2fn6m6WaE+2cIElHZrLEObnIawtWvL56CN3B6RY/rfCnMqP/u9evU6v1u41RtDBgMHD52mXPUBn+XfWty8KTGy8KrL5eN3Gahn9j+s/wq/KMy5cpRZK/wDCfkwqVKVG0hZBcZiN3GakWYJkkAKe3Os/Ps+AJHYN+kUP7sw/H1QPhsCpaAsAsfloKGxlagiKqbDpQ3wm7YWlKxNUygFBwXbQsVO384NO6JSGRNQdWKSl+rgkvdqoml4KX2UgTHagIBBa9JF3swc+cTYfBYZklVdwCHKrOHAcDvXds7v4X2YHEVz925wpCghTuwTMCScu6FXfVTO9vGBMVsqajvoUNSSCzZk8qBql+sW0SJAlpQp1U1JBpPeWa1MlIpcNkBZj1iXCYPDCoJJ40lJBu6VEDJsiUj+kQyYVMtgzyw8CjYW68+ZKBKkyilRCaxU4uFZZDxe/Jobf9hpveE+WVFNJqlqpAvZJStxmTflEkvd+SC9KlPoouAxJDP4nPnDjZMhMhFCAWqKi6ieIh1X5ZQnYSKPq8jdlNxe76sLSmYuXx/erIASm337ZMLHWA8JN4u2CEdmFBCzWSyVPTeqjuh/5x0pU0LYqT3S7M+jnPLSJsOOG6Ujo2dniTwL2VXWut0cx2mtEuaChQmS1F6UFJXVyAfI52B1hdMqoKOyXmNOKkZggWudR1jrfbygoDhB0YfED4xM9/CB2E/I3zq8HJPSalgpkzWAAyBdi+YNolOHXNmFXo+IANJKQE3pZhVoHvl8Y6erGJQQFOKiACEqIcsAHSGFyBds4z9YS7BzdVN0rsqzAunhJqSzs7hs43x17A+ufiJzbD7LnHtJSpKwqYCQCqWChBKmsouQH/wALQQjc+eqWlKkAEG6u1QLXFwC9s2Dh0xctoS8OsqC1LuUoUE1FNQppqpSQFcQFzrk4tDM2NhA5NgHSS+SqSdQb0knq93g9hCPrZ+EVOZutOaUlXZpoOfaS3ISoJJp5gkW5kDWIMXusoTHISsGwNaUXOTpUQQb5X0iz7X2ZhwEoL0IDD9IaazXcpFntn4QBP2Zhi+bhSQSXCnOpcXz8LiEcUmPHqZsBRuROSHCUEkWKFp4dCl1MCbZgfePJo2xW5c8H7OUCGSoBU1JZVioXSHDhvCGOF2tg9nyZk1ZKBUE3StSyeJQSHF3NRF+pOsD4f6ZdmqLFU5GrqlFvDgKj7NIeMIEpdTO6NkbuICQZshKFG7C4B5PE43UkWNBBOQSoh/M5czEGJ+lfZhDCcT/6U3/T8t1jOzvpAwM5Yly51UxVk1IWio8gVBh0D3bm0O1HgkskvZKrYKJdxMVVkAWI8MgW/rydHNQkqUClNXRxcC/EGJe1umekWZa6iSTeEHZ0zmOQyIzZnc9RfwzztC5saUbDqbe56ekrGti7ubFnPUAllXdmChe0XLdTDtJTcO+n7xPh1tzirJUyraaZs19L2Lm+Tk960Wnd3EASAHBubMxFz5mOfE7ZPLwJfOPRDHo6aOY0+jjHdnskL/CtfnVYesmOL7yD+1zzr2q73/Eb3v5x03dTG07JSMqpqulhfPm7M/jo45ht9P8Aap38RXT7x0gNUikUbYapdic7Q+wW7b3KgYUbIYrSOsdDwKQ1h7omOhbh930jQENrGuJ2Al3YDwi0SsOD9359UD47DDkfMwbNRUcVsoM1oreIlhK2JAPsi74uUwMUjbCWmGAzMum52MBkqSW4Fc9FX97w3x+NQkMGcxVN0iBLWdSoewQ5nYCoO/qhkwocTJ6UJlCYGCk8JPduwy5nw0ghO0cOSHUoA3yUxJ4Srlf3HQZQKmEypSSCQEAWFyaQ1xcJPvZ4MOHmJIdIF7ukcNwzE94kZ8vZHoRAwuQcOpQQlawouQnjSwAIqD5ZGGkrASwxCQCP9IRr+yGhDKxM6p20Aegslq7BgXHdc+0aMZWMnlJLJd2CWIzqS4UQHSOFRuSwOTsDt5FGdHlBEuW/IPYnpCzB4xRXMCgyR3SQz3IN2bKk697OGkmZAaTBwHy5KWyyhXtfGU/ZpHjbn/KGcmY4hBtqWe0LksW9gGXreOTNcUPDcx6KQHqJhlsvGFZIUSSAL+y8K0pAADEg+LPe5OkGbFR9oSMh7XiONuwsbTsNUpKibJctzU1KT6nNuZGTQEnZa3B7QfpDMKaDTUWAYV2IZSrvxKdrCG0aLEdVIQVSNiJQQylEBVYSb8XZhAcnNmKr5kh8nOi9jLUkgrHESoshuIp7MEOuwAYtd2zDw3SPCPKIA/LM9IzpIIlm7KSjIskkKKQGBMtBAv4srxSIVzdhOCSouVAikgMbDu1G7DPrD5SSS5N+hYDwEeUGFgOlo5ZvUXxoQbz7nI2hhjJCxLUJpmOUuUqAKUpYKHDSyX6OzvFCxX0D4oH7PEYdQ1q7RN3bIJU/sjrCioGpy46kj2xJP2olrA1vcHQ6ePTxhYR23Zpw8nFpv0J41IJM3DWLWVN8f1XKGO7n0QzpWJlzZ86UJctSZjIKlKJBCkp4kAAZOb+uOizcYcnd+9n+d43wkxRzJLWF4soWJSNcVJaYoMG6ddfGK9j0fbBtU+0O183f1hgzmLHOSyjqc39Qiv7VV9ul/wAPTV+fzyvFMz/zCuTQSgA5y59eVshrqzOHU8WTZ0/7MWD9LDPPhtfO3OKwtZByY69AfC4P52NUWTd5CVSgWfPlzPLw+co5MP2J5/qLL/Lx6MWjMdJzUypbsyirZsjrMmD/AIimzdWzHI3dgee7wH+1z/4qv8xjq25GGCtly2zExS+eSjbwZ7RyneH/AOrntl2q/wDMYWXBZM9s2bStJ6x0fCY+WAKnS4sSCB55RzGQbxdkbLmLSeJZBAoILJHMFIN35vEh0W2Xi06XHQuPOA9obeSOEJc+LAeJMR7OwglFKc+G98yBcs2pjOEw1alZVBTsQ4I0DatDBFWLxyVOBMQTqAH9rxXNsYQqAOsXJO6UtPFmHqa2Yy6wn24ACAM3AHnaBRgLZMrsZYKy1Xz8+Mexm3EpSaS5gfe2a1Eqpwi/uDe/yivJAgAs7BgMNiFYfCrloKguUguGsSnUkuPu2Au58Cag4kKSFyQzgOVgmx4h1I+XiPZaVL2fg2SSlEtFTU3BRyUQD4GN5siYKgBcl0gMCOfCTxHLLIDwfvjJ6QpmV4qeVrQmSk8RAINNnUEvfvAUk+OhymwhxFbTpYSkJ7wVra1L2/6Y5fvdPxycY6e3S9JlhFTOyamps9Tv6o6hsxU6ZJlVqPat9oOCxKpbhNsqQvn8Y0J26YJe0MpUm5vy+OsGIl3eFOBE0LFYNNLHus7JY261acujOZco5xZ6RHbJJcv5aPbSkAytCQXHM8x741UtIuojwcQr2ntIqYBPCMxofGOPPOCVXY0IuzSSsZCp9Ax9cWHZaEhAZgSL+MJZIU+T9W+GTQThJ6kkkDp8X6xy4pJMeQ+AMaKXEEqas3YZZHPrrGQFuH9dv5x2ao+xGTqLXaBp0zO+XvaCFkW8fdZo0WgF3yPT5tHJOTkzIDrLJLG/Ll8IG2jOmAHs0hSgAQDYFixD6Fnv0gsrDEOBca6D+cQYmYkgmoEm3WFR0wEkvH4sKpVLSUhTFdQ7od1BL55MG6ZwHi8TiJeSAuoqIUzMCpgGBAcpIU7/AHTpYvkJFLVB36+UKZyZvaKZ1pGQ4m7iWz4bqcWvcva0MO42gfDTcQqXZAC6r0lKuEfhcgFdzY8rtG2HxWLSsgSkqDi5UkFvAKZ2bLkc3ieRLKZtJK+5xOFUqJAa/dGpe3eA5swwS3UfUIvHgg/QOZq+GtISspBUAXAN3EKdpqAmpyek5+wfPK12h9jpfGD0PwiubUS85PJjkfEZHPl1dhe8Nm/WZckU2ZlZxytn/O+XJhxOYum7ah6ODTe97Xaq9rfPjFQ7NXlr0sLMH0AsL3SOIExadgKHo9nvVqOvK3S0cWL7C5eBRSI9G1MejpIC/wCjr/u6T4r/AMyo45vED6VP/ir/AMxjr26k8S9kyDqsLb1rWCXNgG1Mcl3hS2Ln/wAVf+Y840uAx8gMuOkbr7Qrko5gMfVaOcgiLFupj6VlL2Nx46xIpZeVIeaGIdrRDhF04hnzLWbQQNNxSXFVRPIC/nG65yUXShQHNh7neDYRltLEcJAMUjbE5QJUDcXHiNYsU6cSl8n5j5EVbb03hYZn5MEwlxWKVNWVLLqUXJ/pGyZaBA6nF41qMKKdp2FswLweHWJqpauySlJBAbhuW1Jdm9d2EFDZc0l/SlEP/qNuJnBORcWyORF3fWj0TBgqCVdikuVFICOCrRi7MLguzQccNLTKUntpZdQsFpDJllCAHSwqZPLPmzx2Re1BXJBP2SsJWVzlqBRTcluIp0qzDPdz8AsHsxSUuMQtncAHi8KncgML9bwxXs2uXUVBQqW6kkXEzIhrOdWt7onwuw2ShVQPFUuycgVUJsLZ3NnvYuISbLIHk4JYI/taykkmxze5clXLl0LByS1xGPlhiuYjiLJdSQH5APc30jl30k7tYpU5CpctUxFAfsklQTMUVKXwgOPFsgIqmH3Nxy1BIws8EluKWpCX6qUAB6zEJSb8i3T4O7z72vl4XiEKayhY5HrG2x9mLlYeTLmGpSZaUrIOoDG/RiH6QXQkBSVZ6W/4SI52O2FSSKR4Qux+yAqZ2onmSAlIJDc3YqUbPytds8ixwitPCMYuT2hSAWAUlRYkFgQbKFwS0Oo0iTdhWxpRTLuszHJIUS7gkka3Ay9XiYztTaSJdIJZ75FrOWfJ7Et0jJmUpfXrCvEIrU5NmYggEF3BPP56xhZvwA4zCVTROTOUjKWwBdwSGcHhcuNCLl4wvAslSDPWsrY8dSkmkp0KtWAIcPBXoaWSl2AVUxI4i73cfiL6dYjOygABUSS1ywI7l7B6uANpneGW5NMWTNllH/3M0crWCUhLsymFk/Ll3BxKXbs1vcd05pdxlZVjbPLnHl7OClJGjHS1wQ19IKwmzEABrsC73LquT48vGMdeMDqB4hLV5AGxI1AILg+ULtr4dCwl1LlsbEcza4e7uR64deipFKQBlc/ee97a2eBMfh6ilIJTcKqCiDZyGvbKAdPgRSdmKa2Immzve4Jd8/5FruLQThNjFS6fSJrNYPdw7l83vn+UbjZJeipPdtZhkgB7swodsr6xNK2IqsgKTd/u5uzu/PldtOQ6I7o5ZKmHeiKljiWpZqJDvZLBhc9D59ISY6aO1T+6fW7j28jmzWzixjAFMtCCXpDP5t7D7Ir+1ML9sLnun2k6etur6Zg5f1ARDKUDz8PGwy55WNyKcxUbXsNAOHBBd6i7u/eDvZ3+bxVRIvmOpzF3Fmz/AA2zYpsA5t2wJY9HHLjt6jzv/SOTEvyEy8CSiPRJTGI6SBWN3Zn9gw40Es+RmLLlvuu3VxaOZbxTP7XPf9av/MY6tsDBn6twi/xJb/Gpj1LFm1Ycrcm3iH9rn/xV/wCY9BBlwMgYF4nwk6laT1EBiNpQcjnERjoWCnCZ95oaqwDpBK36cI90c/l41aC4LEQ82btuZOBBYMWsH99oIwy2liwgNrkALknkBC+Zs0hJK++oXH4R+EfGGeEwiEKr4lK/EpiR4NYRjFB/6QTFIVhQ6kOyhly8IDKGMP8AA4UKVNChckH1XgDaWzVILi49sKA7BuzIleg4dcxL0SE83ZgrJ75Q2l4LDTQpkJIQr2qCVOL5MR5dIQ7ExZTg8Kky1rSqQmopGTJBSHydRDQwk7XTKSaZE4P0DGkqVa9rkjwD5C/dtRkH4iUmXKpQKUhVhfr6+cT4abwFP7Q9peEmM3hdBAlTe+bkDmofzvzEG7Mxtd6VJANwqx7oPPkffyiUi8eAjFp+2SCS3stePImMH5rHw/OB8dOrNQcAWGhcm9vD3xkTuAfv+4gRCQwJL2KKy2ImgOQllAjIWbIsEmw9geJJmx0GXSqcokLKnUUqIcEUuru6sdCbXiSXhOJJryNWlJqrB0cZh76RDi9nl1MssXaw1UpZdwxYn2RK0To32bsgS1oUZ0wqDqIKrKzzH4Q5Hn6nfpSVJBBB1DFx5wrMmo1kgg5pItZK0AHoyrge6CZKWDXLakufbny52EMhQtqh/LytHk4cdfH8vD566GcQn3fl/KMzJ3t6+v8Al/WBshHVgGM2YhSyupaOFIJDJ7hJdz90uQdCIC+oBwgzppVYvU1kkEtyBLXv43htiWUkpe6gQ+eYb4xCMKoLrD91mLNmnKz6HPnBsTyAS9jIBT9tMZmACxmLWbkfa/OCMRsmUSpRmrTcKUElCRq4JFyL6ktlG52askF0hi//APTtQPgYx9UzC/Ei7t3rVKKyQRqCzQTpiiTZ2EEkU1rVxVOu+eg5DwjMwBx4fmfjEhkTNVJPqP5fLdYjmJX+wfMe/wBcCzpiqIZQaam72914Jr4x4ZwK6qgSkZtYjWJpiHI6/wBfKL4iGZbhs/EunyPtiq7YxB7ZP7rXyu41tf25RZJiXT6vbmA8VzbwT2yG0S2txkonxyD2IsbXg5foTQIrF+J9pLhhYs7gEdWYkAAxcdg43+zXIJZfU66kDppFMVKcF8yDdgXdhr3ny65HhYi3bvSnwwcX4+Z0L3Ifzjlx8iZeCLsvHzj0ZaMR0EaF+6WHCtk4YZGhwWyNR055xxLeRLYzEB8py7/3jHbNz1/7swof7jW8VZxV9o/REZ06ZNGIbtFqW3Zu1RJZ675wXF0UgtSOUvDHZ0pbEpluTkTpF+T9EHZ3M+r/ANJv+eCZW5gRftcsnR7e9pCrG6KrGygzdnKCiFcPthxsfBJD3Zg5uM9IssvcCrOff+H/ANcTr+j8pDCew5BDf88DQxu0xLLndbRqVrV3UluZtD2VuksBhMB/ut/zQZ/2XmN3x/wf9UNoYji0UteEUlVVgelyX0gTFTMx3zq/dHgBmfZ74uWI3SWST2l2YcOT5nPNreuBpG4pNhN6dx/+eCsbYGmiy7Ix5l4TDcNuxSSRpShN2/C5D8s4Lxe0VISCxagLNy7OAw63zPICCMBsoS5KZRZRlpoqbMBIBto8bHBJJcpCinIs7at88hHW4tIVCnE7XWHf7rKLE5KZqevGX8BzYRyseuz80g5sygki+jOPG2TwevZqCUJpADlmADWzFug8hA+JwaQWSkAAluEWyuPKIyReKdFK323sxMlKEy1AAqVxBL91sqnD3PqEVb/aFtBm7a38OV4/gjq6dhImpaZLSpI0UkEaMQDlAat18KCR6PJUx/Vp9Wkc0gOMvZU9yN98XOxkuVNUJiVuO6lJSyVKqdAFnF3f1R0SRjSokFLaAgKzBUkAuGdk5i14jwGwpEpyiVKQrIlKEpLcnH5xMhIBsLcgLan4vEZM1NEUvGlKVOHUlTAMpvu3L5C/5Z2IweLWVBJSA9d7tUhQTlm1+f5wZhcOikpCRSXqDc+YjdeHSGTSGYhmsxzHgYeIhz7fb6RMRhly5UpEsOmtRUFEk1LQUgEhmpvqC48bZu3tg4nDSp600lYcpDkOCUluQLOH0jO1d3MLOCe1kS102SSCCGLs6WLOSWNrvBUuUEpCUgBKQAAAwAyYAWA8IWVEpBiZ/C4GUeSsl/B7Rph05i+cTS7KPKCkBAwmKccR5RpOBc3Vn1iSYb/PONMZiAgVKNgPi1upLD1xjsx7mJzskucusRqUqklzZtT4RrMxqQySFZA2ZhWqlLl+fJ40Tjge0DLdIANg5L6XuWv5QLR1KL9ERnKcOXDg+0awbNUakk/NvZC9eOQrs2qNbtYaMDYnnye0Ktu/ShgZMxUqmctSFMooSml0ulQdSwS3MBrZmLY5JEM6ae5cTcRXsZsxUw1Et1+B5/POEMz6ZsKE8MmeTyIlpH/FUr3RaN28cjG4btpRIDmxAcEMCCxLH8xzjoi4y2Zz36Fa9lkFqz4EHkHd1fLtlaLjsLD0YcAl2CrnPI/CEKZCizey/i/5xZNmBpTNkFdPu9IE8UYq4iZN0L6Y9EjR6JEKK9uer/d+G6I+KosmHCiDTm1nyfR/XCbcnCJOzcMdaCTn+JQaH+HU1o6I7xK45Uq/oBhsBi3T2y5JTQQqhJBMxzcOcmb8tYgxOz72PnFldxCzFpvDQS4ZTW1wLsLgS9yBDI4BJGZiKUqCkK0hpQSD3JMV4jAFJcX6RvJVa8GzhrEAQDG0m7nsAnjOBMMSJqOqgPbeDsRKOnz8IGwkg9sh+b+V4bT5GUk00N1KzPjHpZYdScokkS3z8S+TP8+UeWQSL5+x/dn7IEvRFAstLkWycj1kPAG0OBY/CbeB5kaj84byGdN9D7x8+qIMZh0rz5fl+fsMc7OiICJp56RjDAFTHxA6j5MaegpdgpQTbXw/OMYWUkKTxa3vzCfgfYY55NDMIxIKT49fGA5PezI6Xc8vhDTFhJAB89RkT7PdAq5KSMgS1nOt/XZgPXHO2KT4FZFWoPv/ACg5KXEDyZFLs2Z15P5jL2wTV1+fkH2QyZI0mo0PzzgZUtg4HLIawwmJDfPL8z/hMDgpcA8w/h/SNL+EpHpV76fnGoRxHwiZAPEG69OXrzOUbrQ5dgH66P8AkB5w0eBQOeQ49XviPHYcLCRkxqBYFinKxBcdIPXh9XGvPIANZ9THvQ3a4sz568RyPiPKCdkJVuIxskMkBRYMCGTehRUk9Lk5RovA/pHUSVopyAtxchc3NzDmdIAABUz9Myotk+gMay8KD3rBuZDsS/sYaBzA0JHQ+ofsTTsEZlAD2ILADMNTxaZZCK1tz6GUTZq5svEFAWSsoMuqkqLkBVYtc5h7ZxfJVEvxa7fHRP8AWCVYh0DwB/leKpI58k3k58HL0fQUWB9LcdJHuPaR0DdTYknBSexQTSHJKiCokl3LAX6dBDBeIUUEh89eXrgjZeyVTLzSWybUkfC2Y84tFKO5KqAcGjhNPPPpZj7YYykshV3so9MhDdOzpaRZCRr8vC/GSQCsAMADl+6PygSnqJzdoUNGY3j0ISFO46v914f+Gf8AMqGQnJSeJQFiblrC51yHxhNuQr/dmGue6b9K1eyJ9tbO7dKQFUkKYk6y1gomi2pSS3UCLQaSKQi2PpeMQH4k2z4hyq9ViD4XgXaGLlpDqWhIel1KAFRYgOTYtp1hFM3dqnzZlbJmiYlSWP35IlJU2TpdYbUU3tG+M2NNmSlOZYmqmVvx0p+yTJsc1WDkKTSoEpP4hlOiuljSWsVUuHzZ7sbO2bRt6WkKpuTZ2SSA+VRAZL9YWnY6/S/SK7U0FNI7lIa+ZPaOeTHnBJwSiokKpBUlagxd0NkoKHeAAIIMUeRMCjIP7dJ+8nNsxny8emd4gOMQ5FSeFgTZg7sH52NoDw2xglSVEg0pCQyAO6lSQXc8dyX8LRCrYZYXFgAAEkJICChyEreojV+cBZAaZBM2aHIcEjR7h+kYwUwFbAuQCWGeR0gVWwbqZWblJYlSSSFaqYsQNNI0XusFhQMwhJSUcLhQBpGbsQ6bgjiBYvFO7sK4saIxCaAsLSElku4IJJYAF2ubeyN1zUlZRVxU1UuKqSWqI0D6wuOyCexVUK5VgOzHZM9yJb8C2yUkhssrRLL2QlKptKlhE4GoPx1nNSZgNYs9nLaUi0I5qwpUSTtoS0EFS0hjRmO+/dz72Vs439PQVFIUCoBylw4ByJGgz8YXYbdcJ7M1MqS4QoISBQSHSpD01m/Gmk+0EuXuvLCZqKlGXNJJS1wpXeImA1X5EltLWjnnN2UU0uSP0hBSVpWkpDupxSKbHiyt7IFUplgJIBVlk7AOW9kFz92AqWhHakmUXQShNNrJC5YZKwB0Be4Yxle6pM5U1My6gAoEE5C1CnqljmAWObPeJNMLzRJsNQXBWVUd5yLWBufu2L30jVCQ4PAAvucSeIkOAn8RpvEMrdFpPYGa6AutLJDuL/aJPDOBOdQvZ7iqC5uwVGamd2grCAhQKSUkDOgEvKJPIsRYvYxGUGL3YheBpU4cEi5DiwLsSHcOxz0BiIzEgJUFJKVEBJqBCicgkuyidGgXD7pJElclUwlClVggCup3Najack2ssFxY1CCpm75UuVMK09pLSEHgeWR96lBP2SuqT0NQAEFRkLriT9uCaXFQDkOHY2BIzYsb6tERnSwmqtFBLBVQpd6WB1L25vECN0E0zkGYqicaj+sqJcntM1psOFQNnF02iU7rE9irtElckMn7MdmUk/qnZCqWFSGIu1jTBlGVbCXFsIlkVU1JqZ6XuwLO2bOwfJyI3OIlUlRWmlLhSn4QRYgqNgQfygZG6qQqdxmieDXn2gJ/DNBCqQH4S4GjBwdVbrgy5SaxVIJMs9mmjkK5QZKi33k0kFyKXIMdGUdaQ+ZSCEuxIJSCUgkDMgPkNfGBhOSayFpSEPUqoMlg5qL2IcG58Y2VsNHbTJgKmnJpWDdQswMua9csfsgkPcMXcGduqDITJCw0tdUs0Ja2XaSxwTbvdg7g2UHI7eRvdldRPicQhJTUt1K7rkB7E2HhfwgOZtIKKgFB094A5PfiOYtfSJVbtPP7eu5TQoFLhm+4SapV7kAseT3gcbloEkya+CsLSaU1PmQt3TOD3403s7kPF1B+QGiCClKqk0rICS4pNVwEtZROdncQzk0EU1JKkAOHDhJdiRoCxbwMDTNhEzpc6sVoSEKBS6CPvFIUSZRPNJNmBdhAiN009nMlGYrs5iqsvtKncusn7QZDjBcBi4sKpbbm3GQ2hLEupKkkKLBQUGclgx1L2DZtFq2ZNRShDiuispcVMS1VObPZ4p42CKpUysCZKFLhAKCC2UslpS2tUi4yuLRY939jCQpa0rJTO4yFgKWF/wAXvKQ2SVPToQLQ82q2FkOQmE21LKmeBPsSIeVCEe1FXmeB9w0hESnwKWMejePQxMq+6qQnZuFfMy7Z6rJ90A7174owEtBUgrWskJSCw4QCSTdhxJyEON1MNXs7CAO4lCzfl5wPvTuNLxiEidWikkpUmxDtUOIXBYW6CNv4OmD225KMn6a1h/7Mm/8A+VX+mGWwfpdE6aETMOUlRASULe+rhQFmc25ZRJ/siwQsVT351oGWduzhjsv6OcHhiVJrWosAVLBZiCSKUgDIB/5wPyHWuyyHapGIEky7UlRXWGCRqpJul1cI5seRaDE7yBGF9ITLrS/dqSFAPwm4LEgpLHIKDkRMnDprWtnMxIQp7ghNTBv76oik7ClBCpaK5SVkqUJaih3DEcP3W090EdphatrS+0EsOVsFKpYplpIJBUp2DsWzJzZrwPO28kyFzpaakJyWtQly1C7rSouSkFg7XJs+cSjZst0LoAMsUoIsQkBgm2aW0NoixOwZSkmykVLEzgUU8aXZYGQN7lrkAm4EFWLTMK3hlpmyJZlrBnJSQDSFJrLMUE1Eg95hYAmNp+8spMrtKFkUS1twi01SkJcqUyWKS5NgIJXs6WVJWoFS0BNKqjVwEkFxzcvzBINjESdhymKU9oKmuJiwUhJJSlJfhQCpXDlc2gitEGM2+mWvDo7Mnt2Z1AFNRQlrOCRU5uAwLElhBeF2u8ydLEo1ShVwLCyp3CUGwCFlgaXyUCSI1Xu5IPZhlAS0pRSFqYoQoLQlQfiAUAQ8FbP2WmUpdKphqUVEKVUmpSitRAORJJjCMGTtyqTh5nZraepCe8ODtCEgqOtyBYXvlEitrDtlylpCUy5ZmFYXUyQ3fS32ZIcgOXCTlE0vZMtKZcpjRLKVJDmxQqpDnM3DxnD7HlpM1XEoTSorQpVUslTAmg2uAB4WjEpC7FbdplS1pllSlpWsoKwkpTJTVMBLH7QWFLZuCQzxOd4ZYWuWx4JQnKNSO6RUGRVWbDMBgSA8SHdbDUCWlBQkFavs1FH6UETA6fukFm5AZNBwwCHXw2WlKVB7EJBSB5FoUk6K/N3lWmTMmmTxS6CpAmPwzEhSSFUZ3AIIAFyS14j2vvgnDpXMmSyZcsIqUlQJrmoUtCUpAIUksE1OBxA5PDWTu7LCFISqaASHImzKiEpEtKSp3KQgUgRrit08PMspDpKQgoqUEEJSUIdALVJSogHMW5CMDY5hivp0nv8AZYeUkftqWs580lIFukLZv00bSKSAZKSdUyg48KiR5gx0OR9CuzUqJKZygfumbwh72pSFeZMHS/oo2Xwn0Zwm36SZf97ivCUx/wAPQi+ibfvF42bNk4hl0oCxMCEpY1BNKqAEl3cWfhOel2G8IbDKTLWU4hVIVwgIcEpqvclmYf12wu6uFlomIlShKTNKSrs/s7oakpKWpIZ3GsGJ2PKCJSAOGSUqRc2KQUgk62Jz5w6BtewuTt8+k9l2fDWZQXVetMsTiKGyps75jJmgafveRLqEhVTznQpaQUpw36QuAQVZMkc89YbDYksTTNFVV1NUqiopEsrpdgqgBLwPjt2JUxLETAKpiiUqUkkzj9qkkfdVy8mg7jRuxfN3uAMwlH2aRNpUFCpRkITMUKG4QQSAXPd0iDaG+apMoqXJ40zOzUkTHS/ZiaCFUOXSUjugAm5AvDSZu1IrWooUaklJSVLKB2gCVsh2SVAJBI5RAvdOSZbfam5UV9pMrNSQhTrBcgpASRkwEamXRk7fIxSZBlslSCsLq0AuKWYl3slRsCbCIpu8ZGHXOEruKUkpWsDuKKCQpAU5KgwDOX6wSnYKakzBWyAyBUsy08NDpSeEGmz9TzMao3aCJZR9oUFfacSlE11iY7n9sO3MnnAKWBL3gWJsiWuVT2yaiTM7igHUlqWUdAAXLEsweKbt76Xzh5ypIw6VFBZRE4kPYsCEZjI9RF8n7vhcxExVZoIKRUqgKSCyqHpqAJuQ94q+N+iHCzTUoTg1iUrzZs6knIcozvwB/wAK3/t0X/5VH/un/RHRPoz+kg7S7RHYdkZKUkntKgaiQABSCMjFa/2IYNwHxN+a0gX6mXF+3P3Jw2zZakYdKnWxWtaqlqZ2DsAAHNgBnd4XfyTdlieE+0HqXfQ2boNYbA3hVtE9/PL8hGXIkuABozHn+bRmKCULdwJw9CwigXHZAa/un2uItG0ZRXLIEUX6M/8AumR+8r/5VR0HD/ok+HxhBoOmVxWy5j90+UeRsyZ+ExZVZmMJyjORbWyufVsz8Jjb6umfhMWNOceEGzObK6NmTPwmM/Vkx+6fKLFG2kaw6mVwbNmZ0nyjw2dNGQMWARsY1i6mV4bOmcjEicFMFr+UPT8Yxz8Y1ittiL0WZyV5RIiSv8KvKG41jwzg6hORUcOrkY0EhZux8ocLjQd0+v4wGxXBCw4ZXI+UZ7Bf4T5Q2GUYXpC2bQhamUrkR6okTKVyMHojaNYdKAezVyPlHihXJUHRkRrNpIJEpgatdI3ElIyGfwjdfz5RgRiiI1oTdxnn6so92SWZh6rRII9ACaqSCGMYWkHOPGJEwQkVAZhYdLe6MKljlbl4dI3Tn6h7zGVxrMRqSHdrxsFRlWYjZUYBG0KMZNBKznY+wt8IbzO6fAwiPcX4RiczWkx6No9D2A//2Q=="/>
          <p:cNvSpPr>
            <a:spLocks noChangeAspect="1" noChangeArrowheads="1"/>
          </p:cNvSpPr>
          <p:nvPr/>
        </p:nvSpPr>
        <p:spPr bwMode="auto">
          <a:xfrm>
            <a:off x="1524001" y="-846138"/>
            <a:ext cx="2600325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800" b="1" dirty="0"/>
          </a:p>
        </p:txBody>
      </p:sp>
      <p:sp>
        <p:nvSpPr>
          <p:cNvPr id="490502" name="AutoShape 8" descr="data:image/jpeg;base64,/9j/4AAQSkZJRgABAQAAAQABAAD/2wCEAAkGBhISERUUExQUFRUWGB4XGRgXFxgYFxsYFxwaGBcYHBcXHCceGBkjHBwYIC8gIycqLCwsGB8xNTAqNSYrLCkBCQoKDgwOGg8PGiwcHBwpKSkpKSwpLCkpKSkpKSksKSksKSkpLCkpKSwpLCkpKSksKSwpKSkpLCwsLCwsLCwsKf/AABEIALkBEQMBIgACEQEDEQH/xAAbAAACAgMBAAAAAAAAAAAAAAAEBQMGAQIHAP/EAE8QAAECBAMFBAYGBwUFBwUAAAECEQADEiEEMUEFBiJRYRMycZEUgaGxwfAHFSNCUtEzU2Jyc+HxJIKistIXJZLC4hY1Q1SDk7M0RGNko//EABkBAAMBAQEAAAAAAAAAAAAAAAECAwAEBf/EACYRAAICAQMEAgMBAQAAAAAAAAABAhEDEiExBBNBURQyIjNhIwX/2gAMAwEAAhEDEQA/AKvudsTtUzJjGxCR6g596fKLENgHQnz9Xk8Q7k4kSNmqm01EzlJAcByyGcnIBifVpEo3rWkKaWg6gOoa8WjhssnLi1wIulZJ8mv1MsHONvqhfP59cDDfSYTxYZJB1Sonkcm5RJiN+QKaEy1VO6T2gUkjIEENccicj0g6GDcl+rFdfm2ke+rj1b50gVW/q3bsZfmqMDfdf6mW/wC8rxgaGEL+rlfPkIwcEr58oFO+qv1Mvm9StMnjA31Vb7CXb9pel8j1+RG0M1BfoauvzYRg4NXI/NoGTvqo/wDgo0+8rn/WNTvoof8Agyz/AHlaP+cbQzUbYzCqsPm9ojkYMk6/NoxK3rStRrTLQyQw41FR5JYe0sMo1TvVMB4cOCDkVGnXNrsIfS6E0uw0YNXL5yiX0JXNv5wrRvwtn7GWeXEWJBc+GeZ6+qVW+qs+yltm7qyD3zsen9TGT08nRjwTyfVDD0FfMe2PHBK+fKFsrfJZP6KW37x/P+kGyt4JhH6NA9avH5MJ3EWfRZV4JTh1c/n84HVMN2Bs+o90E/XKvwS/NXjGi9pvmhPi6nhlOPkR9Ll9AypqvwnWMHEqvb3xMMcdEp8HPjGDjSfuI/xeMNriL8XL6Ihil8vU55xt6UrUfLvGRij+FI8/zjxxZ/ChvX742uAPi5vRn0jnV5vreJkF8i/9esQelH8KPMxg4s/hT7fzgao+w/FzegsyVD+vWPCWrr7ecDI2mtLMEkci5EYm7xzE37KWf7x/L2wrmh10mR+AsSVRkIV19vyIUK30UM5CPWo+vSNkb6qe8mW37ysuf8unkO4h30Wb0NghXz4x7s1dfhnAQ3qV+qlv+8c3cD+fUZRunedX6tHmrQuR8PjyOtCfFy+gzslk6/JjHZK6/JgY7yqcDs0G7d4+fzpzzgn64P4Ee3x+We18o2tE5YZx5MBCvk9Y2lyFOPV7zGv16oH9Gl881ZB1a/HIMTbKw7PlJmS0rAsWscwXaCpJiOLQF2ny8ZiOkR6G3FsQ7uv9TBv/ADBfNv7zfddvY12hViCkJIWVMQ3M5cLjLLIC1JIdnhzu7LH1Kk//ALCje7M4dib62114aoVYnB1pbJvWHJ81OdfulwRoaRQyK+iYmoqUCvlVfzY3PlBs7aJXSkhICcglKUgPnZIDnqeUR43AqSQObnO1rNdtL9RzYsJicItgElySx0YfPleLWYc7O2V6QnEiVN+0kSTNSijv0OFJBqsQKdC7tHkbLPoIxRWEVTeyQil62FS11PYAg5A5dbQ7sY70DEInsZlLhabAKQoFKk52dwb6gRneHeOXPlyJWHlrlyMNLUEpWoKUVLLqUSG6Dz8IRt2EYYjdgoxGFkiYCcTLlzAVJakzXSzOXZtGJ5RNtXYEiQZyVTpwXKdu0wqkS5ikHupmJWo3yBUGhPtjeqXiZ2EWZSgiTJlyVpUpq6CSSFIukHTUQ5lb/SZIniUnGr7WWqUJc/EiZJRVZwGKlEZBy/W7wLYADYuy+3GImTJnZSMOgKUsIqNSywSA6dXPqHOIdt4P0XFTMNMU9LFK6Qy0qSCFM9rFszcR6RvaiTgPRhh0zDNmdpNM0qKFBIAQAJakqcUg3PO1433l2gMcnDqMvs5sqV2Sim6FAHgZKjVYO7km7XgpuzUgGVtZUuoJpLik1JCknUOCC3iPjC+diXLgBB/ZcD1X90SSMAog1aMxzcN7vnlE8jCF6T42IZstdToNWMOYiMwKAz5KqLjOzt9xmAGhfoIMpL2cF/7z3Z/2+vKNZuFpp9eTPflzJFiGcN6gSEsXYezK+Re4/ajh6nlHr/8AO4YyxE5MxbgsEoADW4uJ8szlGE4oOSz9oos1iACWYeVoHpBI4M9SSAfI9D7I3mJCmIlsQMqiLc7ZiOfY9BmEbQuS9kuTYvZrdMzGycXapTUOdS5csker4xmTLExfGhiRzL5Pf2RFisHxBKEukXN/V6hGNSJEYogAqZikszjiORtyjWRi+JNRdId7qFQYaaMauXviTFYJPZ1IGVw5V5Z5vaBJCQy6kj9kipj1uo/IMazadglGKCUm5KiSUhzkFEENqGa8bYnEgKp4nLENmwe2bsen5QLh5C3OQIcgtyIAsX/lGZkiYoOpIewyLOcsj1EawaTbtiVMGsGOaSAC5cWc3GcSKxdyUkBNWpNk09c7n2QLNlrSAyQynexcNlc3F4xKkcYSRUDkoFQv4PpnAs2kMOKqLILOHYk8JZjcZ8/UY0E+sqpFgAC5Vm/Ec+QyiNOHIUygGdgeIE251atEAQAovw9LnPLVtINgcTbFLSSWAY2GdmGbve8ZoluSkjKyS4IUzPU7Eu3jblHk0m1IJPJ216+EQzLXIsScjZj8/Oila9hWESWHTLPK+X7Lu+rv1ghMv5vyDdGYhvVZmZZJxbHLPw0ysB7OnkdJmKN7eQ+f653iiRzydMLMo8Gfe68y/XQ9bHmYYmUVMAUADvFQKmPJva6c9BkCGgq4XTeq1hdm0yta1gLZgCJJ84EpSCCBq1nOd75AAPzqMLLY8/M7YScOXDjPUE2uzKSq4uMyTzuLRc92pQ9HRZi5PqKi35xVMTMVLloFwXUc2YAJfowN30zaLduup8OjxyyI4zoeXrimLk4svAip8I9E9Ij0dBGwX6O8F2uyQguy1rYhnBqsQ+oIBHhFQxW2JSTQ4qBpYOw0LdMwb30JBJF6+itvq6X/ABF/5zHEt5pn+8MRct6RMuDpWqCpUGO7Zbp2NQ3ExHgdRkzCwzADNbxgGfjsOjvFV+RmO2fn6m6WaE+2cIElHZrLEObnIawtWvL56CN3B6RY/rfCnMqP/u9evU6v1u41RtDBgMHD52mXPUBn+XfWty8KTGy8KrL5eN3Gahn9j+s/wq/KMy5cpRZK/wDCfkwqVKVG0hZBcZiN3GakWYJkkAKe3Os/Ps+AJHYN+kUP7sw/H1QPhsCpaAsAsfloKGxlagiKqbDpQ3wm7YWlKxNUygFBwXbQsVO384NO6JSGRNQdWKSl+rgkvdqoml4KX2UgTHagIBBa9JF3swc+cTYfBYZklVdwCHKrOHAcDvXds7v4X2YHEVz925wpCghTuwTMCScu6FXfVTO9vGBMVsqajvoUNSSCzZk8qBql+sW0SJAlpQp1U1JBpPeWa1MlIpcNkBZj1iXCYPDCoJJ40lJBu6VEDJsiUj+kQyYVMtgzyw8CjYW68+ZKBKkyilRCaxU4uFZZDxe/Jobf9hpveE+WVFNJqlqpAvZJStxmTflEkvd+SC9KlPoouAxJDP4nPnDjZMhMhFCAWqKi6ieIh1X5ZQnYSKPq8jdlNxe76sLSmYuXx/erIASm337ZMLHWA8JN4u2CEdmFBCzWSyVPTeqjuh/5x0pU0LYqT3S7M+jnPLSJsOOG6Ujo2dniTwL2VXWut0cx2mtEuaChQmS1F6UFJXVyAfI52B1hdMqoKOyXmNOKkZggWudR1jrfbygoDhB0YfED4xM9/CB2E/I3zq8HJPSalgpkzWAAyBdi+YNolOHXNmFXo+IANJKQE3pZhVoHvl8Y6erGJQQFOKiACEqIcsAHSGFyBds4z9YS7BzdVN0rsqzAunhJqSzs7hs43x17A+ufiJzbD7LnHtJSpKwqYCQCqWChBKmsouQH/wALQQjc+eqWlKkAEG6u1QLXFwC9s2Dh0xctoS8OsqC1LuUoUE1FNQppqpSQFcQFzrk4tDM2NhA5NgHSS+SqSdQb0knq93g9hCPrZ+EVOZutOaUlXZpoOfaS3ISoJJp5gkW5kDWIMXusoTHISsGwNaUXOTpUQQb5X0iz7X2ZhwEoL0IDD9IaazXcpFntn4QBP2Zhi+bhSQSXCnOpcXz8LiEcUmPHqZsBRuROSHCUEkWKFp4dCl1MCbZgfePJo2xW5c8H7OUCGSoBU1JZVioXSHDhvCGOF2tg9nyZk1ZKBUE3StSyeJQSHF3NRF+pOsD4f6ZdmqLFU5GrqlFvDgKj7NIeMIEpdTO6NkbuICQZshKFG7C4B5PE43UkWNBBOQSoh/M5czEGJ+lfZhDCcT/6U3/T8t1jOzvpAwM5Yly51UxVk1IWio8gVBh0D3bm0O1HgkskvZKrYKJdxMVVkAWI8MgW/rydHNQkqUClNXRxcC/EGJe1umekWZa6iSTeEHZ0zmOQyIzZnc9RfwzztC5saUbDqbe56ekrGti7ubFnPUAllXdmChe0XLdTDtJTcO+n7xPh1tzirJUyraaZs19L2Lm+Tk960Wnd3EASAHBubMxFz5mOfE7ZPLwJfOPRDHo6aOY0+jjHdnskL/CtfnVYesmOL7yD+1zzr2q73/Eb3v5x03dTG07JSMqpqulhfPm7M/jo45ht9P8Aap38RXT7x0gNUikUbYapdic7Q+wW7b3KgYUbIYrSOsdDwKQ1h7omOhbh930jQENrGuJ2Al3YDwi0SsOD9359UD47DDkfMwbNRUcVsoM1oreIlhK2JAPsi74uUwMUjbCWmGAzMum52MBkqSW4Fc9FX97w3x+NQkMGcxVN0iBLWdSoewQ5nYCoO/qhkwocTJ6UJlCYGCk8JPduwy5nw0ghO0cOSHUoA3yUxJ4Srlf3HQZQKmEypSSCQEAWFyaQ1xcJPvZ4MOHmJIdIF7ukcNwzE94kZ8vZHoRAwuQcOpQQlawouQnjSwAIqD5ZGGkrASwxCQCP9IRr+yGhDKxM6p20Aegslq7BgXHdc+0aMZWMnlJLJd2CWIzqS4UQHSOFRuSwOTsDt5FGdHlBEuW/IPYnpCzB4xRXMCgyR3SQz3IN2bKk697OGkmZAaTBwHy5KWyyhXtfGU/ZpHjbn/KGcmY4hBtqWe0LksW9gGXreOTNcUPDcx6KQHqJhlsvGFZIUSSAL+y8K0pAADEg+LPe5OkGbFR9oSMh7XiONuwsbTsNUpKibJctzU1KT6nNuZGTQEnZa3B7QfpDMKaDTUWAYV2IZSrvxKdrCG0aLEdVIQVSNiJQQylEBVYSb8XZhAcnNmKr5kh8nOi9jLUkgrHESoshuIp7MEOuwAYtd2zDw3SPCPKIA/LM9IzpIIlm7KSjIskkKKQGBMtBAv4srxSIVzdhOCSouVAikgMbDu1G7DPrD5SSS5N+hYDwEeUGFgOlo5ZvUXxoQbz7nI2hhjJCxLUJpmOUuUqAKUpYKHDSyX6OzvFCxX0D4oH7PEYdQ1q7RN3bIJU/sjrCioGpy46kj2xJP2olrA1vcHQ6ePTxhYR23Zpw8nFpv0J41IJM3DWLWVN8f1XKGO7n0QzpWJlzZ86UJctSZjIKlKJBCkp4kAAZOb+uOizcYcnd+9n+d43wkxRzJLWF4soWJSNcVJaYoMG6ddfGK9j0fbBtU+0O183f1hgzmLHOSyjqc39Qiv7VV9ul/wAPTV+fzyvFMz/zCuTQSgA5y59eVshrqzOHU8WTZ0/7MWD9LDPPhtfO3OKwtZByY69AfC4P52NUWTd5CVSgWfPlzPLw+co5MP2J5/qLL/Lx6MWjMdJzUypbsyirZsjrMmD/AIimzdWzHI3dgee7wH+1z/4qv8xjq25GGCtly2zExS+eSjbwZ7RyneH/AOrntl2q/wDMYWXBZM9s2bStJ6x0fCY+WAKnS4sSCB55RzGQbxdkbLmLSeJZBAoILJHMFIN35vEh0W2Xi06XHQuPOA9obeSOEJc+LAeJMR7OwglFKc+G98yBcs2pjOEw1alZVBTsQ4I0DatDBFWLxyVOBMQTqAH9rxXNsYQqAOsXJO6UtPFmHqa2Yy6wn24ACAM3AHnaBRgLZMrsZYKy1Xz8+Mexm3EpSaS5gfe2a1Eqpwi/uDe/yivJAgAs7BgMNiFYfCrloKguUguGsSnUkuPu2Au58Cag4kKSFyQzgOVgmx4h1I+XiPZaVL2fg2SSlEtFTU3BRyUQD4GN5siYKgBcl0gMCOfCTxHLLIDwfvjJ6QpmV4qeVrQmSk8RAINNnUEvfvAUk+OhymwhxFbTpYSkJ7wVra1L2/6Y5fvdPxycY6e3S9JlhFTOyamps9Tv6o6hsxU6ZJlVqPat9oOCxKpbhNsqQvn8Y0J26YJe0MpUm5vy+OsGIl3eFOBE0LFYNNLHus7JY261acujOZco5xZ6RHbJJcv5aPbSkAytCQXHM8x741UtIuojwcQr2ntIqYBPCMxofGOPPOCVXY0IuzSSsZCp9Ax9cWHZaEhAZgSL+MJZIU+T9W+GTQThJ6kkkDp8X6xy4pJMeQ+AMaKXEEqas3YZZHPrrGQFuH9dv5x2ao+xGTqLXaBp0zO+XvaCFkW8fdZo0WgF3yPT5tHJOTkzIDrLJLG/Ll8IG2jOmAHs0hSgAQDYFixD6Fnv0gsrDEOBca6D+cQYmYkgmoEm3WFR0wEkvH4sKpVLSUhTFdQ7od1BL55MG6ZwHi8TiJeSAuoqIUzMCpgGBAcpIU7/AHTpYvkJFLVB36+UKZyZvaKZ1pGQ4m7iWz4bqcWvcva0MO42gfDTcQqXZAC6r0lKuEfhcgFdzY8rtG2HxWLSsgSkqDi5UkFvAKZ2bLkc3ieRLKZtJK+5xOFUqJAa/dGpe3eA5swwS3UfUIvHgg/QOZq+GtISspBUAXAN3EKdpqAmpyek5+wfPK12h9jpfGD0PwiubUS85PJjkfEZHPl1dhe8Nm/WZckU2ZlZxytn/O+XJhxOYum7ah6ODTe97Xaq9rfPjFQ7NXlr0sLMH0AsL3SOIExadgKHo9nvVqOvK3S0cWL7C5eBRSI9G1MejpIC/wCjr/u6T4r/AMyo45vED6VP/ir/AMxjr26k8S9kyDqsLb1rWCXNgG1Mcl3hS2Ln/wAVf+Y840uAx8gMuOkbr7Qrko5gMfVaOcgiLFupj6VlL2Nx46xIpZeVIeaGIdrRDhF04hnzLWbQQNNxSXFVRPIC/nG65yUXShQHNh7neDYRltLEcJAMUjbE5QJUDcXHiNYsU6cSl8n5j5EVbb03hYZn5MEwlxWKVNWVLLqUXJ/pGyZaBA6nF41qMKKdp2FswLweHWJqpauySlJBAbhuW1Jdm9d2EFDZc0l/SlEP/qNuJnBORcWyORF3fWj0TBgqCVdikuVFICOCrRi7MLguzQccNLTKUntpZdQsFpDJllCAHSwqZPLPmzx2Re1BXJBP2SsJWVzlqBRTcluIp0qzDPdz8AsHsxSUuMQtncAHi8KncgML9bwxXs2uXUVBQqW6kkXEzIhrOdWt7onwuw2ShVQPFUuycgVUJsLZ3NnvYuISbLIHk4JYI/taykkmxze5clXLl0LByS1xGPlhiuYjiLJdSQH5APc30jl30k7tYpU5CpctUxFAfsklQTMUVKXwgOPFsgIqmH3Nxy1BIws8EluKWpCX6qUAB6zEJSb8i3T4O7z72vl4XiEKayhY5HrG2x9mLlYeTLmGpSZaUrIOoDG/RiH6QXQkBSVZ6W/4SI52O2FSSKR4Qux+yAqZ2onmSAlIJDc3YqUbPytds8ixwitPCMYuT2hSAWAUlRYkFgQbKFwS0Oo0iTdhWxpRTLuszHJIUS7gkka3Ay9XiYztTaSJdIJZ75FrOWfJ7Et0jJmUpfXrCvEIrU5NmYggEF3BPP56xhZvwA4zCVTROTOUjKWwBdwSGcHhcuNCLl4wvAslSDPWsrY8dSkmkp0KtWAIcPBXoaWSl2AVUxI4i73cfiL6dYjOygABUSS1ywI7l7B6uANpneGW5NMWTNllH/3M0crWCUhLsymFk/Ll3BxKXbs1vcd05pdxlZVjbPLnHl7OClJGjHS1wQ19IKwmzEABrsC73LquT48vGMdeMDqB4hLV5AGxI1AILg+ULtr4dCwl1LlsbEcza4e7uR64deipFKQBlc/ee97a2eBMfh6ilIJTcKqCiDZyGvbKAdPgRSdmKa2Immzve4Jd8/5FruLQThNjFS6fSJrNYPdw7l83vn+UbjZJeipPdtZhkgB7swodsr6xNK2IqsgKTd/u5uzu/PldtOQ6I7o5ZKmHeiKljiWpZqJDvZLBhc9D59ISY6aO1T+6fW7j28jmzWzixjAFMtCCXpDP5t7D7Ir+1ML9sLnun2k6etur6Zg5f1ARDKUDz8PGwy55WNyKcxUbXsNAOHBBd6i7u/eDvZ3+bxVRIvmOpzF3Fmz/AA2zYpsA5t2wJY9HHLjt6jzv/SOTEvyEy8CSiPRJTGI6SBWN3Zn9gw40Es+RmLLlvuu3VxaOZbxTP7XPf9av/MY6tsDBn6twi/xJb/Gpj1LFm1Ycrcm3iH9rn/xV/wCY9BBlwMgYF4nwk6laT1EBiNpQcjnERjoWCnCZ95oaqwDpBK36cI90c/l41aC4LEQ82btuZOBBYMWsH99oIwy2liwgNrkALknkBC+Zs0hJK++oXH4R+EfGGeEwiEKr4lK/EpiR4NYRjFB/6QTFIVhQ6kOyhly8IDKGMP8AA4UKVNChckH1XgDaWzVILi49sKA7BuzIleg4dcxL0SE83ZgrJ75Q2l4LDTQpkJIQr2qCVOL5MR5dIQ7ExZTg8Kky1rSqQmopGTJBSHydRDQwk7XTKSaZE4P0DGkqVa9rkjwD5C/dtRkH4iUmXKpQKUhVhfr6+cT4abwFP7Q9peEmM3hdBAlTe+bkDmofzvzEG7Mxtd6VJANwqx7oPPkffyiUi8eAjFp+2SCS3stePImMH5rHw/OB8dOrNQcAWGhcm9vD3xkTuAfv+4gRCQwJL2KKy2ImgOQllAjIWbIsEmw9geJJmx0GXSqcokLKnUUqIcEUuru6sdCbXiSXhOJJryNWlJqrB0cZh76RDi9nl1MssXaw1UpZdwxYn2RK0To32bsgS1oUZ0wqDqIKrKzzH4Q5Hn6nfpSVJBBB1DFx5wrMmo1kgg5pItZK0AHoyrge6CZKWDXLakufbny52EMhQtqh/LytHk4cdfH8vD566GcQn3fl/KMzJ3t6+v8Al/WBshHVgGM2YhSyupaOFIJDJ7hJdz90uQdCIC+oBwgzppVYvU1kkEtyBLXv43htiWUkpe6gQ+eYb4xCMKoLrD91mLNmnKz6HPnBsTyAS9jIBT9tMZmACxmLWbkfa/OCMRsmUSpRmrTcKUElCRq4JFyL6ktlG52askF0hi//APTtQPgYx9UzC/Ei7t3rVKKyQRqCzQTpiiTZ2EEkU1rVxVOu+eg5DwjMwBx4fmfjEhkTNVJPqP5fLdYjmJX+wfMe/wBcCzpiqIZQaam72914Jr4x4ZwK6qgSkZtYjWJpiHI6/wBfKL4iGZbhs/EunyPtiq7YxB7ZP7rXyu41tf25RZJiXT6vbmA8VzbwT2yG0S2txkonxyD2IsbXg5foTQIrF+J9pLhhYs7gEdWYkAAxcdg43+zXIJZfU66kDppFMVKcF8yDdgXdhr3ny65HhYi3bvSnwwcX4+Z0L3Ifzjlx8iZeCLsvHzj0ZaMR0EaF+6WHCtk4YZGhwWyNR055xxLeRLYzEB8py7/3jHbNz1/7swof7jW8VZxV9o/REZ06ZNGIbtFqW3Zu1RJZ675wXF0UgtSOUvDHZ0pbEpluTkTpF+T9EHZ3M+r/ANJv+eCZW5gRftcsnR7e9pCrG6KrGygzdnKCiFcPthxsfBJD3Zg5uM9IssvcCrOff+H/ANcTr+j8pDCew5BDf88DQxu0xLLndbRqVrV3UluZtD2VuksBhMB/ut/zQZ/2XmN3x/wf9UNoYji0UteEUlVVgelyX0gTFTMx3zq/dHgBmfZ74uWI3SWST2l2YcOT5nPNreuBpG4pNhN6dx/+eCsbYGmiy7Ix5l4TDcNuxSSRpShN2/C5D8s4Lxe0VISCxagLNy7OAw63zPICCMBsoS5KZRZRlpoqbMBIBto8bHBJJcpCinIs7at88hHW4tIVCnE7XWHf7rKLE5KZqevGX8BzYRyseuz80g5sygki+jOPG2TwevZqCUJpADlmADWzFug8hA+JwaQWSkAAluEWyuPKIyReKdFK323sxMlKEy1AAqVxBL91sqnD3PqEVb/aFtBm7a38OV4/gjq6dhImpaZLSpI0UkEaMQDlAat18KCR6PJUx/Vp9Wkc0gOMvZU9yN98XOxkuVNUJiVuO6lJSyVKqdAFnF3f1R0SRjSokFLaAgKzBUkAuGdk5i14jwGwpEpyiVKQrIlKEpLcnH5xMhIBsLcgLan4vEZM1NEUvGlKVOHUlTAMpvu3L5C/5Z2IweLWVBJSA9d7tUhQTlm1+f5wZhcOikpCRSXqDc+YjdeHSGTSGYhmsxzHgYeIhz7fb6RMRhly5UpEsOmtRUFEk1LQUgEhmpvqC48bZu3tg4nDSp600lYcpDkOCUluQLOH0jO1d3MLOCe1kS102SSCCGLs6WLOSWNrvBUuUEpCUgBKQAAAwAyYAWA8IWVEpBiZ/C4GUeSsl/B7Rph05i+cTS7KPKCkBAwmKccR5RpOBc3Vn1iSYb/PONMZiAgVKNgPi1upLD1xjsx7mJzskucusRqUqklzZtT4RrMxqQySFZA2ZhWqlLl+fJ40Tjge0DLdIANg5L6XuWv5QLR1KL9ERnKcOXDg+0awbNUakk/NvZC9eOQrs2qNbtYaMDYnnye0Ktu/ShgZMxUqmctSFMooSml0ulQdSwS3MBrZmLY5JEM6ae5cTcRXsZsxUw1Et1+B5/POEMz6ZsKE8MmeTyIlpH/FUr3RaN28cjG4btpRIDmxAcEMCCxLH8xzjoi4y2Zz36Fa9lkFqz4EHkHd1fLtlaLjsLD0YcAl2CrnPI/CEKZCizey/i/5xZNmBpTNkFdPu9IE8UYq4iZN0L6Y9EjR6JEKK9uer/d+G6I+KosmHCiDTm1nyfR/XCbcnCJOzcMdaCTn+JQaH+HU1o6I7xK45Uq/oBhsBi3T2y5JTQQqhJBMxzcOcmb8tYgxOz72PnFldxCzFpvDQS4ZTW1wLsLgS9yBDI4BJGZiKUqCkK0hpQSD3JMV4jAFJcX6RvJVa8GzhrEAQDG0m7nsAnjOBMMSJqOqgPbeDsRKOnz8IGwkg9sh+b+V4bT5GUk00N1KzPjHpZYdScokkS3z8S+TP8+UeWQSL5+x/dn7IEvRFAstLkWycj1kPAG0OBY/CbeB5kaj84byGdN9D7x8+qIMZh0rz5fl+fsMc7OiICJp56RjDAFTHxA6j5MaegpdgpQTbXw/OMYWUkKTxa3vzCfgfYY55NDMIxIKT49fGA5PezI6Xc8vhDTFhJAB89RkT7PdAq5KSMgS1nOt/XZgPXHO2KT4FZFWoPv/ACg5KXEDyZFLs2Z15P5jL2wTV1+fkH2QyZI0mo0PzzgZUtg4HLIawwmJDfPL8z/hMDgpcA8w/h/SNL+EpHpV76fnGoRxHwiZAPEG69OXrzOUbrQ5dgH66P8AkB5w0eBQOeQ49XviPHYcLCRkxqBYFinKxBcdIPXh9XGvPIANZ9THvQ3a4sz568RyPiPKCdkJVuIxskMkBRYMCGTehRUk9Lk5RovA/pHUSVopyAtxchc3NzDmdIAABUz9Myotk+gMay8KD3rBuZDsS/sYaBzA0JHQ+ofsTTsEZlAD2ILADMNTxaZZCK1tz6GUTZq5svEFAWSsoMuqkqLkBVYtc5h7ZxfJVEvxa7fHRP8AWCVYh0DwB/leKpI58k3k58HL0fQUWB9LcdJHuPaR0DdTYknBSexQTSHJKiCokl3LAX6dBDBeIUUEh89eXrgjZeyVTLzSWybUkfC2Y84tFKO5KqAcGjhNPPPpZj7YYykshV3so9MhDdOzpaRZCRr8vC/GSQCsAMADl+6PygSnqJzdoUNGY3j0ISFO46v914f+Gf8AMqGQnJSeJQFiblrC51yHxhNuQr/dmGue6b9K1eyJ9tbO7dKQFUkKYk6y1gomi2pSS3UCLQaSKQi2PpeMQH4k2z4hyq9ViD4XgXaGLlpDqWhIel1KAFRYgOTYtp1hFM3dqnzZlbJmiYlSWP35IlJU2TpdYbUU3tG+M2NNmSlOZYmqmVvx0p+yTJsc1WDkKTSoEpP4hlOiuljSWsVUuHzZ7sbO2bRt6WkKpuTZ2SSA+VRAZL9YWnY6/S/SK7U0FNI7lIa+ZPaOeTHnBJwSiokKpBUlagxd0NkoKHeAAIIMUeRMCjIP7dJ+8nNsxny8emd4gOMQ5FSeFgTZg7sH52NoDw2xglSVEg0pCQyAO6lSQXc8dyX8LRCrYZYXFgAAEkJICChyEreojV+cBZAaZBM2aHIcEjR7h+kYwUwFbAuQCWGeR0gVWwbqZWblJYlSSSFaqYsQNNI0XusFhQMwhJSUcLhQBpGbsQ6bgjiBYvFO7sK4saIxCaAsLSElku4IJJYAF2ubeyN1zUlZRVxU1UuKqSWqI0D6wuOyCexVUK5VgOzHZM9yJb8C2yUkhssrRLL2QlKptKlhE4GoPx1nNSZgNYs9nLaUi0I5qwpUSTtoS0EFS0hjRmO+/dz72Vs439PQVFIUCoBylw4ByJGgz8YXYbdcJ7M1MqS4QoISBQSHSpD01m/Gmk+0EuXuvLCZqKlGXNJJS1wpXeImA1X5EltLWjnnN2UU0uSP0hBSVpWkpDupxSKbHiyt7IFUplgJIBVlk7AOW9kFz92AqWhHakmUXQShNNrJC5YZKwB0Be4Yxle6pM5U1My6gAoEE5C1CnqljmAWObPeJNMLzRJsNQXBWVUd5yLWBufu2L30jVCQ4PAAvucSeIkOAn8RpvEMrdFpPYGa6AutLJDuL/aJPDOBOdQvZ7iqC5uwVGamd2grCAhQKSUkDOgEvKJPIsRYvYxGUGL3YheBpU4cEi5DiwLsSHcOxz0BiIzEgJUFJKVEBJqBCicgkuyidGgXD7pJElclUwlClVggCup3Najack2ssFxY1CCpm75UuVMK09pLSEHgeWR96lBP2SuqT0NQAEFRkLriT9uCaXFQDkOHY2BIzYsb6tERnSwmqtFBLBVQpd6WB1L25vECN0E0zkGYqicaj+sqJcntM1psOFQNnF02iU7rE9irtElckMn7MdmUk/qnZCqWFSGIu1jTBlGVbCXFsIlkVU1JqZ6XuwLO2bOwfJyI3OIlUlRWmlLhSn4QRYgqNgQfygZG6qQqdxmieDXn2gJ/DNBCqQH4S4GjBwdVbrgy5SaxVIJMs9mmjkK5QZKi33k0kFyKXIMdGUdaQ+ZSCEuxIJSCUgkDMgPkNfGBhOSayFpSEPUqoMlg5qL2IcG58Y2VsNHbTJgKmnJpWDdQswMua9csfsgkPcMXcGduqDITJCw0tdUs0Ja2XaSxwTbvdg7g2UHI7eRvdldRPicQhJTUt1K7rkB7E2HhfwgOZtIKKgFB094A5PfiOYtfSJVbtPP7eu5TQoFLhm+4SapV7kAseT3gcbloEkya+CsLSaU1PmQt3TOD3403s7kPF1B+QGiCClKqk0rICS4pNVwEtZROdncQzk0EU1JKkAOHDhJdiRoCxbwMDTNhEzpc6sVoSEKBS6CPvFIUSZRPNJNmBdhAiN009nMlGYrs5iqsvtKncusn7QZDjBcBi4sKpbbm3GQ2hLEupKkkKLBQUGclgx1L2DZtFq2ZNRShDiuispcVMS1VObPZ4p42CKpUysCZKFLhAKCC2UslpS2tUi4yuLRY939jCQpa0rJTO4yFgKWF/wAXvKQ2SVPToQLQ82q2FkOQmE21LKmeBPsSIeVCEe1FXmeB9w0hESnwKWMejePQxMq+6qQnZuFfMy7Z6rJ90A7174owEtBUgrWskJSCw4QCSTdhxJyEON1MNXs7CAO4lCzfl5wPvTuNLxiEidWikkpUmxDtUOIXBYW6CNv4OmD225KMn6a1h/7Mm/8A+VX+mGWwfpdE6aETMOUlRASULe+rhQFmc25ZRJ/siwQsVT351oGWduzhjsv6OcHhiVJrWosAVLBZiCSKUgDIB/5wPyHWuyyHapGIEky7UlRXWGCRqpJul1cI5seRaDE7yBGF9ITLrS/dqSFAPwm4LEgpLHIKDkRMnDprWtnMxIQp7ghNTBv76oik7ClBCpaK5SVkqUJaih3DEcP3W090EdphatrS+0EsOVsFKpYplpIJBUp2DsWzJzZrwPO28kyFzpaakJyWtQly1C7rSouSkFg7XJs+cSjZst0LoAMsUoIsQkBgm2aW0NoixOwZSkmykVLEzgUU8aXZYGQN7lrkAm4EFWLTMK3hlpmyJZlrBnJSQDSFJrLMUE1Eg95hYAmNp+8spMrtKFkUS1twi01SkJcqUyWKS5NgIJXs6WVJWoFS0BNKqjVwEkFxzcvzBINjESdhymKU9oKmuJiwUhJJSlJfhQCpXDlc2gitEGM2+mWvDo7Mnt2Z1AFNRQlrOCRU5uAwLElhBeF2u8ydLEo1ShVwLCyp3CUGwCFlgaXyUCSI1Xu5IPZhlAS0pRSFqYoQoLQlQfiAUAQ8FbP2WmUpdKphqUVEKVUmpSitRAORJJjCMGTtyqTh5nZraepCe8ODtCEgqOtyBYXvlEitrDtlylpCUy5ZmFYXUyQ3fS32ZIcgOXCTlE0vZMtKZcpjRLKVJDmxQqpDnM3DxnD7HlpM1XEoTSorQpVUslTAmg2uAB4WjEpC7FbdplS1pllSlpWsoKwkpTJTVMBLH7QWFLZuCQzxOd4ZYWuWx4JQnKNSO6RUGRVWbDMBgSA8SHdbDUCWlBQkFavs1FH6UETA6fukFm5AZNBwwCHXw2WlKVB7EJBSB5FoUk6K/N3lWmTMmmTxS6CpAmPwzEhSSFUZ3AIIAFyS14j2vvgnDpXMmSyZcsIqUlQJrmoUtCUpAIUksE1OBxA5PDWTu7LCFISqaASHImzKiEpEtKSp3KQgUgRrit08PMspDpKQgoqUEEJSUIdALVJSogHMW5CMDY5hivp0nv8AZYeUkftqWs580lIFukLZv00bSKSAZKSdUyg48KiR5gx0OR9CuzUqJKZygfumbwh72pSFeZMHS/oo2Xwn0Zwm36SZf97ivCUx/wAPQi+ibfvF42bNk4hl0oCxMCEpY1BNKqAEl3cWfhOel2G8IbDKTLWU4hVIVwgIcEpqvclmYf12wu6uFlomIlShKTNKSrs/s7oakpKWpIZ3GsGJ2PKCJSAOGSUqRc2KQUgk62Jz5w6BtewuTt8+k9l2fDWZQXVetMsTiKGyps75jJmgafveRLqEhVTznQpaQUpw36QuAQVZMkc89YbDYksTTNFVV1NUqiopEsrpdgqgBLwPjt2JUxLETAKpiiUqUkkzj9qkkfdVy8mg7jRuxfN3uAMwlH2aRNpUFCpRkITMUKG4QQSAXPd0iDaG+apMoqXJ40zOzUkTHS/ZiaCFUOXSUjugAm5AvDSZu1IrWooUaklJSVLKB2gCVsh2SVAJBI5RAvdOSZbfam5UV9pMrNSQhTrBcgpASRkwEamXRk7fIxSZBlslSCsLq0AuKWYl3slRsCbCIpu8ZGHXOEruKUkpWsDuKKCQpAU5KgwDOX6wSnYKakzBWyAyBUsy08NDpSeEGmz9TzMao3aCJZR9oUFfacSlE11iY7n9sO3MnnAKWBL3gWJsiWuVT2yaiTM7igHUlqWUdAAXLEsweKbt76Xzh5ypIw6VFBZRE4kPYsCEZjI9RF8n7vhcxExVZoIKRUqgKSCyqHpqAJuQ94q+N+iHCzTUoTg1iUrzZs6knIcozvwB/wAK3/t0X/5VH/un/RHRPoz+kg7S7RHYdkZKUkntKgaiQABSCMjFa/2IYNwHxN+a0gX6mXF+3P3Jw2zZakYdKnWxWtaqlqZ2DsAAHNgBnd4XfyTdlieE+0HqXfQ2boNYbA3hVtE9/PL8hGXIkuABozHn+bRmKCULdwJw9CwigXHZAa/un2uItG0ZRXLIEUX6M/8AumR+8r/5VR0HD/ok+HxhBoOmVxWy5j90+UeRsyZ+ExZVZmMJyjORbWyufVsz8Jjb6umfhMWNOceEGzObK6NmTPwmM/Vkx+6fKLFG2kaw6mVwbNmZ0nyjw2dNGQMWARsY1i6mV4bOmcjEicFMFr+UPT8Yxz8Y1ittiL0WZyV5RIiSv8KvKG41jwzg6hORUcOrkY0EhZux8ocLjQd0+v4wGxXBCw4ZXI+UZ7Bf4T5Q2GUYXpC2bQhamUrkR6okTKVyMHojaNYdKAezVyPlHihXJUHRkRrNpIJEpgatdI3ElIyGfwjdfz5RgRiiI1oTdxnn6so92SWZh6rRII9ACaqSCGMYWkHOPGJEwQkVAZhYdLe6MKljlbl4dI3Tn6h7zGVxrMRqSHdrxsFRlWYjZUYBG0KMZNBKznY+wt8IbzO6fAwiPcX4RiczWkx6No9D2A//2Q=="/>
          <p:cNvSpPr>
            <a:spLocks noChangeAspect="1" noChangeArrowheads="1"/>
          </p:cNvSpPr>
          <p:nvPr/>
        </p:nvSpPr>
        <p:spPr bwMode="auto">
          <a:xfrm>
            <a:off x="1524001" y="-846138"/>
            <a:ext cx="2600325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800" b="1" dirty="0"/>
          </a:p>
        </p:txBody>
      </p:sp>
      <p:sp>
        <p:nvSpPr>
          <p:cNvPr id="490503" name="AutoShape 10" descr="data:image/jpeg;base64,/9j/4AAQSkZJRgABAQAAAQABAAD/2wCEAAkGBhQSERUTExMVFBUWGBcYFxcYFxcdGBwYGBgcGRcaHBgZICYeGBojGhcYHy8gJCcrLC4tFh4xNTAqNSYrLSkBCQoKDgwOGg8PGi0kHCQqLSksKSwpKiwsLCwpKSkpLCwpLCwsLCwsLCwsKSwsKSwpLCwsLCkpKSwsLCwpLCwsLP/AABEIAHkAsAMBIgACEQEDEQH/xAAbAAACAwEBAQAAAAAAAAAAAAAEBQIDBgEAB//EAEYQAAECAwQFBwkFBwMFAAAAAAECEQADIQQSMUEFBiJRYRMycYGRofAjM0JTkrHB0eEUFlJiggdDY3KDsuIVc6IXk8LS8f/EABkBAAMBAQEAAAAAAAAAAAAAAAECAwAEBf/EACoRAAICAAUDAwMFAAAAAAAAAAABAhEDEiExUQQTYUFxkTNCUgUUMqHh/9oADAMBAAIRAxEAPwDe6z29cuzTVSyUrDMoM4daQWcbs2j5vatbbWlibTOrSi5YLs4cXTRnr9CfoOtiXs04dB6gsEluqPltr0WFVZ1NQMalsO0HF/fD9NGLTvkfFtVXAzma72opQE2olTkFksagM6muqruQOnKOI1q0gVolifOK5qVKlhkG8ElQVdozJKFZjmxl5ujV0AWUnPZVQEVAo7u3aIOs+lVSbP8AZ0STMUEz0Sp95Q5JFpCROdFw3nuqY3g19XCOtwj6JEbfJoLNrRpGZyYRNnEzElaCyNpIcKUHSyUgpU5UzNE16z6REyXKM6dyk1uTSBLUV3nKSkpBSQwVVyNk4NGVs+tRlqkBUtSRZ5M6SQiYUlV5cxQNUEJG3duqSoFqisXSdZwZvLS7Ik3JCpQBVUrmXkmarkZcsKVcWpICQgsxdwYDw1+KNfkfTdcdIJK0qtExCkUUkiWSks4vMnAgpqKMXeJW39odqo1pVQBxLQlKnar8olV6r1Cm3Rl9LzuXMuakIkTEyZcogKUUqEsFKSQsFQZF1POVzHesQl2MKOIWnPg3Hf0ddBDKEa1RrY7tH7QbeAGtS8HwlHGowT3PmQ+JS4sutduIQo2pRCrzi5L2QkhLqNxi7jd1YRjLbYCKMWYtTOjjecnzdqYAtbILwolzgTeIyJDgb2xHfHF1SSqj2P0yKkpZkntvXnk1aNdLRdBM9WD82W4zDgDFiMo79+J7kcspx+VPD8v5hxod0Zpcp2aW4UvZ8oXvIICrqm4t1RYrR5vAJSsy0grO0p8ecC2TPhHHbPV7GF6pfCNH9+Z9PKkuzbCN5GbMcS24PFo11tFfKNVQ5supTi2yXwPZGRn2cibQXkkFZLl2apd2ID9hMckSpgBUyXCXqFHYu3icaU98HMzPpsKrpfCNWdfLQKcqMWGzLORqMssMa8In9+bQ58rVLuLsvAEgts1wPVWMcJS0g3buyFZ4IS4UQXqwzri1I4JKlHk3cs6ASQ6C6iQBzTQnHMwMzN+1wuF8I1kzXu0miZzH/aQ3Ou13V+JgH786Rc3Z4IFfNIcAkgUCSeL7qnjnFKLhQvETZYYi8bwFGxozgZ4dERXLUpilDGuJqWFSAaj44QLbGjgYSWsV8I1UnX+2n98mhY+TRx4YP4q8HWHXa1lQCpoNPVoxrwG6MdZLPP8AUzWLF2W2/dnv4w20XJUVJDguMFEpNHyIhqlRyY2HhZXlituEbEa2Wj8acvQS3By1AfHFtoTTcydeCyC1whgkYk7sRg3TGUsXnQCWSljXA1DnvbjQDGHeqI59GAEtgMOcqJ4bdo8WSVMbT0gkghwSQeg0I7DGD1f0WibOmyloSvYSQ4LgIVdJCgdnFNBwyDDb6UtXJoWvNLt/MaJ7/dGV1RSeXWz+bl/3EnDpEd3S2szBitNRXgI+4Y9Fc5AGAcKZsMQ7Bznmd5jkz9nzAEWiY1PQTlUVveOoM61m1kNnAlykhU5dQCCQlOF4j0iTgOEYqfoC2WgvNWST+NY7k4DsijxmTyovt/7JBNF9E4pUOcShJBH6WY06+EN7F+z6zypaQiUVKHOKiXJ3sCwcxnJeq9rkG/LJSRmhbHsGMajVXW5alizWoXZp5irrXjmFDC9uIpG78jZUHSdDykc6TLBP5E9WXVFKkWYlly5RYsQZQNXAxu790PtIJBZy3jx4wzRnrCi08JQFnZvKBpk7UAvJozUFTnZSclYGqK7Tq/YJg80lKSOci+kUJDUo9FBm38YtsOh7FIcXUqv3fOusmjhnS2BNQHi+yKmrYS7SgqAvEjMYOwHFzjXCGlgTMSlpirynxBNQwfHCr0bMQGreoYzlFVF0CTtD2ecglMqUCpJaYhCQRk4oNzQJI1NlpVygmrCwoEKupYC7dKbnNY07OJfRoOe+BrWXUAz8MojNRWtFY4+JFUmZv/p/JIYTZ7OpgkpSkBVSAgAsDWLJWokvOdaTRn5UAtuonBhhDyUWUGFDB92NGEGth31eN+TM6nU6yo2jyppdrNXzSeayWF1zUYRBWiLGlOwlDgbAvzeIABegqXY1wh7aJarputeozmnEuxq0ATkTkgOonoKX705b6QzjFIm8fFe8n8mfnWKzhIGyLooAoje4KaE5Ymu+kPLJoWzrQ6UJqEhQQtd0FO0wZTBicBg5EBTrNaMQsDrD9ezWLJBtRccommRIFN4DEHOojnw6uh5Yk63Yxl2CXKATLTdCXzURVzmSd8VWmdik4ZvV+3hHJVqU/lGxrdq+T4COWguA75knpbvx3R1x31IPUy8xZC1jBjhVg+Q3hqHhD7VSY6ph3iX/AHK8PnCLSZ8qv9Pu+WUOtUFVmf0/erOPMkqxa8lftCNa0EyuHKJfor8WhNqmGnzG9WjAfmPjw51dvswmJWg+k468Qe2Mtqspp68PNo4+kfHhh2dNJOMlwJNap+C+XK5S2z5hJJCigcAlkgd3fDyXKDVMLbPJczVAEXpiltgdqrPBFlmG8oXVoAbGYClVHJAx4RMJfOljh3xmtZZLJTMTz5agtJz2SD8Ie6QmkAnbLZS6qPbRoV2qzlSVOFNhVnxxDRjGut8i82UIZ0pbquTpd12IUpOdK0h9bZj3SBjUb2PxqO2Ec+xzVKUUoklLnG6cDvILF64iOmN5RXuXWPMKmS3FKKSOrhhhB0o5vCyVZTeTfQi9lRB4H3NDOVLDUDNkBSnDIRS16iNcE0yjvOJ78ojPQwBLlT5mrNv4RJS23RQ7qD0PcR4Yxz4kk0ZIts6KuQ27Drwgx4ECBFyZY3eBAhNJUwtEZ8+70/UD4wuVPdQofSx4UFcnd4jMtTk0JD5dNKmmcULtFWeWGwcknubjEJzcn4DGia5x67r9eXfAs204KOAAVliqhD78Ol6R21KVyarjKN1TJ5NTEsQB0eHgKzpSzrlykrLhQuLTnvzweNF0dCVjGUQQSSzUL0y48IKtKaJ4v7oTaOs6uSVdlICixpg4vtW852btKNexaG1ksACSsykoU+SWLEB6uXq8dsXsznfBndJSvLL/AE/2iHWqUrzh/wBv/wAssvjCzSKByq/0/wBo+OUOdVVedH+371R50vrP3K/aG6UtPJoUrN2SOJp7q9UIdWEtNX/IgZfi4UhnrJKJCTiErqGfEUPjfhnAWrUryizgAlCcM7xJHZ788T1dPFKMny2Tk22l4GgllE0g4EAg5EYZROfaLooCz7ie4PEtOWhCbgKk3zeZOZSGvHoFO2AVE4hShwCh8cIQJYm2ArIqRnQj3iJTJd9SUJzO/LEnsgQ3r20pbbnTDHQiApSpmQ2RhioV6gPfGCH25FU1OIzozwkXo4rLqs6C+dXxfI4uYe2w1TCeyWMLQ8yWZai7pC10cuauMy9N5rHQtkKDmwqFBJTvYhsyQ1XoSYss2jkkgrlISRhQvi+/vg+WgJAAwAOJJOJJqemOzF4cPiP/ALAaCTyw74gs0yxxii32kJS94pIKGa69aelQ7+qFSdMu4K5xwIN1DEJCi4Yst6Y5tSJSAOrcTyavJ8phsA1LlmeKVgJQEoQ14BRDk4jCtadWEDWfSrFSVKUpjzlGWAz3SxBFHzPGtIMFpdKVEEXkg1yfo6O/phGKJrdJmGglFYF05sKm9mBQXSwrjFMmQWW8pmyAmOWAumis0qUcKZu0H6QtybnpO6aJqSxDDEDqetIVI0qXoqa5qdiTgATQgl2pg9WESMkr0GNklEUMi6l6kXzwJBUSU0ALPhxVS+bJAB/m6GF4PRLYAivyheq3TCbgUQQWcrQ1VBODMwIIfKtaVus86YqWCQFPi8xjwpdbLuhzpiUWWzm8oCSean0poDuaM+yAXBVga8Ic2aypCErulKiAogqUWJxBcsW3YQPYlG+bySHG9JwIzETOkkhKkl9kEYpyTe38D2cQ/Vh/xJT3EmlfPL/Tn+Xux74b6pnzv9P3qyyhLpRYM6Y2RbL0aHDiMOjOHGqI87/T96o4JfVfuH7Rva5QUFpVgcascciMDxhHa9Y7PZhyaBfUkkXUYAvV1Gjv0mkPbV6XT8YSztXbKTeWk3piyBtzKqU6siwwMXwU6l7hey9hDI00Z9rMyYzlCkpFWSKbIfgDXiYLmz5iOYxHEQwXqpIBcJUCMDfX84PRoxBFXPWYv2waGZTa5iiymA4D4xX94lWa0ApSFJuJStBzqSOhQf54xpl6GQDQHovGAZ+qsgkkpWSal5isY2RgDNH62SbSoJRsKrsKoqm44KbhWuEFKsQqxmipNJh3vg2HzMJtH6qWcTLwSt0kKG2prwIIpnGlBinhi0LlaPat+acMVlsMMMOEWTXUXAoHLb2+cFqRQtwioTg247jC2GjyDjsu/wAvBj17g3dvfvjsqqXz+git6nEA1FKdrdMQmAu5IDd2CA7cpgBwaDhhVoD0gnjE5bCy2FRKlFQdqU7QPHRHPszpqeaVO71w9xghKT3n+4CIBBZf8ym7R464khYFFosAKQoAc0OGFbo7yYj9kRyhIZrxyGbgdH0gma4QGfmr+BHuharRBvVmE1rTAU698Od8EmtXQboSTdUK85LivCo7hDmTLDEbJqdx8U8UhPo3Q6ncKKMXoOjm5iDkaJrRbN+X5GkdMLqhJxg3eb+mCW7RKFEKIIJzB3Gr5Qw1csCZYXdfaKcTuJw7YnccJTUkKegyg6xSiLzhsGo2cUxYxy3Wv+nMjk8VUOMRlLp0x21KYqMK59umAnk0BQuhSSXqbwBTTNnV0RDBdZr5KyWi9hlNTEZcLVaRnFPmmLILXVE7TOAxqQL2bAipEWpnzPKeTwWoIxqijKx6aFso6FNUJQcsRTNwgU2uaP3LngfrFSp04/um7fnDLEihWmHWPE9Xxgoq8dEJ5c+YnCWS/BWUWfbZ3qT2wJTi3oZX6jUHHxkIiqFMu3znrL/4q+cXTLfMukiUSoZfTEtiwqWYRJtDZkGyVUqev5R25WF5tqweYRtJD1IukVXQOR+UVGbR1OkVkh5ZFVPXC7zQ4ob2SubvLxOWuwuZDFoqtQJwgNOkpjeaPNKm/MC1ytARxZ/ReOzLasAkSyaIY7VQrFQDPdT+Fr+8CEafoDMmdTZlPh3tm+XGLE2I53etz4xiKbUq83JkC/dc1ZP46CoOTOz7REdlW9dPIqqFEh6gpdkPQXizuSEblHCJKM+BllRYmzsGKQeoDx9IrN1JcsTXBvfEJ1uWx8kosgKo4cuAQHDi76QIvH0UmK1TSCfJqopCb2THGZQHYyYAkekEisdEE1uEKlzFHgHixRABc5YQGm1qceSUHUpNcRdGy5wdeTG4M1PQwRa1MDyK3uqUw5xUC3JgkBljEuz+jfiyaNRo7LLCUhqOH7Y7OGHjMRRYbUVG6UFICJZCi7KvCt2lAMNplPikBib5ysPGcSnqZAFrlklQGZhVa5K5ZDIfxwhxPBvlsjSOzbqmJB6ik++sSw5pNp8lWnSrgz8q0Ld7oPCsTVpJQwR7z3Q7+zo3TOwR4WZH8TsEVzx5Fp8CGXpRZxR3Ki1OkVHBGHBR+UORZUfxO6PGxo/P2CNnjyCnwJU6VUDtSj1PExpFRqEMBvx7Yb/YUNgvsEdFiR+fsEbNHkDTE3+pKOCB2n5R1ekSKmWR2t2gQ4+wo/P2R37GjfM7PpAtci5ZcCGVpYqJZFRxUfcImLar8FOF4d5EN5qJaA6lLA3kH5R2ziWsXkrUobwktXDKBmjyL25cCP7ZkEp4OT3gRM6QLE3HPAuOt2Ih6LMnev2fpHRZU71+yfgINrkXtvgz/wDqqm82C24n40i1GkiQ9wtvcNjGgk3U/iL7wflFomDj2GCpLkdQMyvSSs0UOb59LR6ZbVAnZFMdrDujTGZ09io5yo49h+UHMh6Zl128gB0qAOBxHbHvt6jgh6/iPuaNQF9PYYkF9PYY2ZG1BtF2orRUAEZAv2wRPGEd5Tp9lUUzFOYSTVGSYr1gtqrPNB5MrQsBinEKDuGatGMAq1k/gzfHVGk1k8weke+MUYhOGo0MWlVDEayfwJnj9MdTrIcpEzx1QuRHvHdA7fkfu36DH7xn1Ezt/wAY6rWU+oV7X+MBJgmMoeQd3wTTrQfUK9of+scOtBH7k+0PlE0QSiCoG7ml0Cfeon91/wA/pHBrUr1I9v8AxhjLi+VjByC9zwZ+26xlQYyaHdM+LCPWHWW4lhKDPnNBPeKxqZWMWRu2rsPedVRmF62nKUP+4I4NcleqA6VRqRHYbIhO4ZQ64KP7ke38I8Nbl+pHtxrBE42VG7jMmdbl+pT7ce+9i/Up9r6xrImI2U2cyP3qW/m0e0fnEhrUv1aPaPzjWiJQchu4ZD7zzPVy/a+sX6O0hPtE1KbiUSwXWoPgKgOS1S2EasRM4CCoCymz/9k="/>
          <p:cNvSpPr>
            <a:spLocks noChangeAspect="1" noChangeArrowheads="1"/>
          </p:cNvSpPr>
          <p:nvPr/>
        </p:nvSpPr>
        <p:spPr bwMode="auto">
          <a:xfrm>
            <a:off x="1524000" y="-547688"/>
            <a:ext cx="1676400" cy="11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81219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สี่เหลี่ยมผืนผ้า 1"/>
          <p:cNvSpPr>
            <a:spLocks noChangeArrowheads="1"/>
          </p:cNvSpPr>
          <p:nvPr/>
        </p:nvSpPr>
        <p:spPr bwMode="auto">
          <a:xfrm>
            <a:off x="554635" y="333376"/>
            <a:ext cx="11407516" cy="5509200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e-Passport Pick-Up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b="1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Applicants in Bangkok can pick-up </a:t>
            </a:r>
            <a:r>
              <a:rPr lang="en-US" altLang="en-US" b="1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2 working days </a:t>
            </a:r>
            <a:r>
              <a:rPr lang="en-US" alt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after the application date.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The Ministry of Foreign Affairs has set up an automatic gate simulation at the Chaeng </a:t>
            </a:r>
            <a:r>
              <a:rPr lang="en-US" altLang="en-US" b="1" dirty="0" err="1">
                <a:latin typeface="Arial Rounded MT Bold" charset="0"/>
                <a:ea typeface="Arial Rounded MT Bold" charset="0"/>
                <a:cs typeface="Arial Rounded MT Bold" charset="0"/>
              </a:rPr>
              <a:t>Wattana</a:t>
            </a:r>
            <a:r>
              <a:rPr lang="en-US" alt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 building so that applicants can practice using their e-Passports on an automated machine.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b="1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th-TH" altLang="en-US" b="1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494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สี่เหลี่ยมผืนผ้า 1"/>
          <p:cNvSpPr>
            <a:spLocks noChangeArrowheads="1"/>
          </p:cNvSpPr>
          <p:nvPr/>
        </p:nvSpPr>
        <p:spPr bwMode="auto">
          <a:xfrm>
            <a:off x="359764" y="404814"/>
            <a:ext cx="1154242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VISA information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   </a:t>
            </a:r>
            <a:endParaRPr lang="th-TH" altLang="en-US" b="1" dirty="0">
              <a:solidFill>
                <a:srgbClr val="0066FF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53671" y="1526773"/>
            <a:ext cx="90226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>
                <a:solidFill>
                  <a:schemeClr val="accent1"/>
                </a:solidFill>
              </a:rPr>
              <a:t>What is a visa?</a:t>
            </a:r>
          </a:p>
          <a:p>
            <a:pPr fontAlgn="base"/>
            <a:r>
              <a:rPr lang="en-US" dirty="0"/>
              <a:t>A visa is a document entitling the holder to enter a country. A visa is either a stamp or a sticker in the passport and is made according to international regulations.</a:t>
            </a:r>
          </a:p>
        </p:txBody>
      </p:sp>
    </p:spTree>
    <p:extLst>
      <p:ext uri="{BB962C8B-B14F-4D97-AF65-F5344CB8AC3E}">
        <p14:creationId xmlns:p14="http://schemas.microsoft.com/office/powerpoint/2010/main" val="3879253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สี่เหลี่ยมผืนผ้า 1"/>
          <p:cNvSpPr>
            <a:spLocks noChangeArrowheads="1"/>
          </p:cNvSpPr>
          <p:nvPr/>
        </p:nvSpPr>
        <p:spPr bwMode="auto">
          <a:xfrm>
            <a:off x="359764" y="259158"/>
            <a:ext cx="1154242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VISA Types &amp; Codes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   </a:t>
            </a:r>
            <a:endParaRPr lang="th-TH" altLang="en-US" b="1" dirty="0">
              <a:solidFill>
                <a:srgbClr val="0066FF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96943" y="871321"/>
            <a:ext cx="995320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/>
              <a:t>D (Diplomatic)</a:t>
            </a:r>
          </a:p>
          <a:p>
            <a:pPr fontAlgn="base"/>
            <a:r>
              <a:rPr lang="en-US" sz="2400" b="1" dirty="0"/>
              <a:t>F (Official)</a:t>
            </a:r>
          </a:p>
          <a:p>
            <a:pPr fontAlgn="base"/>
            <a:r>
              <a:rPr lang="en-US" sz="2400" b="1" dirty="0"/>
              <a:t>TR (Tourist)</a:t>
            </a:r>
          </a:p>
          <a:p>
            <a:pPr fontAlgn="base"/>
            <a:r>
              <a:rPr lang="en-US" sz="2400" b="1" dirty="0"/>
              <a:t>S (Sport)</a:t>
            </a:r>
          </a:p>
          <a:p>
            <a:pPr fontAlgn="base"/>
            <a:r>
              <a:rPr lang="en-US" sz="2400" b="1" dirty="0"/>
              <a:t>B (Business)</a:t>
            </a:r>
          </a:p>
          <a:p>
            <a:pPr fontAlgn="base"/>
            <a:r>
              <a:rPr lang="en-US" sz="2400" b="1" dirty="0"/>
              <a:t>IM (Investment through Ministry)</a:t>
            </a:r>
          </a:p>
          <a:p>
            <a:pPr fontAlgn="base"/>
            <a:r>
              <a:rPr lang="en-US" sz="2400" b="1" dirty="0"/>
              <a:t>IB (Investment through BOI-Board of Investment)</a:t>
            </a:r>
          </a:p>
          <a:p>
            <a:pPr fontAlgn="base"/>
            <a:r>
              <a:rPr lang="en-US" sz="2400" b="1" dirty="0"/>
              <a:t>TS (Transit)</a:t>
            </a:r>
          </a:p>
          <a:p>
            <a:pPr fontAlgn="base"/>
            <a:r>
              <a:rPr lang="en-US" sz="2400" b="1" dirty="0"/>
              <a:t>ED (Education)</a:t>
            </a:r>
          </a:p>
          <a:p>
            <a:pPr fontAlgn="base"/>
            <a:r>
              <a:rPr lang="en-US" sz="2400" b="1" dirty="0"/>
              <a:t>M (Mass media of communication)</a:t>
            </a:r>
          </a:p>
          <a:p>
            <a:pPr fontAlgn="base"/>
            <a:r>
              <a:rPr lang="en-US" sz="2400" b="1" dirty="0"/>
              <a:t>R (Religion)</a:t>
            </a:r>
          </a:p>
          <a:p>
            <a:pPr fontAlgn="base"/>
            <a:r>
              <a:rPr lang="en-US" sz="2400" b="1" dirty="0"/>
              <a:t>RS (Research and Science)</a:t>
            </a:r>
          </a:p>
          <a:p>
            <a:pPr fontAlgn="base"/>
            <a:r>
              <a:rPr lang="en-US" sz="2400" b="1" dirty="0"/>
              <a:t>EX (Expert)</a:t>
            </a:r>
          </a:p>
          <a:p>
            <a:pPr fontAlgn="base"/>
            <a:r>
              <a:rPr lang="en-US" sz="2400" b="1" dirty="0"/>
              <a:t>O (Others)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9379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7557" y="1456003"/>
            <a:ext cx="71371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>
                <a:solidFill>
                  <a:srgbClr val="FF0066"/>
                </a:solidFill>
              </a:rPr>
              <a:t>Tourist Visa. </a:t>
            </a:r>
            <a:r>
              <a:rPr lang="en-US" dirty="0"/>
              <a:t>This is a 60-day Tourist Visa to Thailand that can either be a multiple or single entry and can be extended for up to another 30 days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Non-Immigrant Visa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One Year Non-Immigrant Visa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Marriage Visa and Retirement Visa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Business Visa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Permanent Resident Visa.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58195" y="631179"/>
            <a:ext cx="3376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Types of Thai Visa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2" t="29853" r="45643" b="51150"/>
          <a:stretch/>
        </p:blipFill>
        <p:spPr bwMode="auto">
          <a:xfrm>
            <a:off x="8658461" y="1877352"/>
            <a:ext cx="3098094" cy="216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645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สี่เหลี่ยมผืนผ้า 1"/>
          <p:cNvSpPr>
            <a:spLocks noChangeArrowheads="1"/>
          </p:cNvSpPr>
          <p:nvPr/>
        </p:nvSpPr>
        <p:spPr bwMode="auto">
          <a:xfrm>
            <a:off x="359764" y="404814"/>
            <a:ext cx="1154242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en-US" b="1" dirty="0">
                <a:solidFill>
                  <a:srgbClr val="FF006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Non-Immigrant Visa</a:t>
            </a:r>
            <a:br>
              <a:rPr lang="it-IT" altLang="en-US" b="1" dirty="0">
                <a:solidFill>
                  <a:srgbClr val="FF006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</a:br>
            <a:r>
              <a:rPr lang="it-IT" altLang="en-US" b="1" dirty="0">
                <a:solidFill>
                  <a:srgbClr val="FF006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Category “O-X”</a:t>
            </a:r>
            <a:br>
              <a:rPr lang="it-IT" altLang="en-US" b="1" dirty="0">
                <a:solidFill>
                  <a:srgbClr val="FF006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</a:br>
            <a:r>
              <a:rPr lang="it-IT" altLang="en-US" b="1" dirty="0">
                <a:solidFill>
                  <a:srgbClr val="FF006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(10 years)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b="1" dirty="0">
              <a:solidFill>
                <a:srgbClr val="FF0066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   </a:t>
            </a:r>
            <a:endParaRPr lang="th-TH" altLang="en-US" b="1" dirty="0">
              <a:solidFill>
                <a:srgbClr val="0066FF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6669" y="1443841"/>
            <a:ext cx="6554539" cy="310854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Those age 50 years and over who wish to stay in Kingdom of Thailand for a period of not exceeding 1 year without the intention of working.</a:t>
            </a:r>
          </a:p>
          <a:p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“Employment of any kind is strictly prohibited”</a:t>
            </a:r>
          </a:p>
        </p:txBody>
      </p:sp>
    </p:spTree>
    <p:extLst>
      <p:ext uri="{BB962C8B-B14F-4D97-AF65-F5344CB8AC3E}">
        <p14:creationId xmlns:p14="http://schemas.microsoft.com/office/powerpoint/2010/main" val="1131220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สี่เหลี่ยมผืนผ้า 1"/>
          <p:cNvSpPr>
            <a:spLocks noChangeArrowheads="1"/>
          </p:cNvSpPr>
          <p:nvPr/>
        </p:nvSpPr>
        <p:spPr bwMode="auto">
          <a:xfrm>
            <a:off x="404734" y="449705"/>
            <a:ext cx="10867869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Visa on Arrival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b="1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b="1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The</a:t>
            </a:r>
            <a:r>
              <a:rPr lang="en-US" altLang="en-US" b="1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VISA ON ARRIVAL </a:t>
            </a:r>
            <a:r>
              <a:rPr lang="en-US" alt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is one type of tourist visa which allows passport holders of 18* countries to </a:t>
            </a:r>
            <a:r>
              <a:rPr lang="en-US" altLang="en-US" b="1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enter Thailand not over 15 days </a:t>
            </a:r>
            <a:r>
              <a:rPr lang="en-US" alt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under this rule provided that they meet these requirements: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b="1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th-TH" alt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59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833" y="509666"/>
            <a:ext cx="11347554" cy="60016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33333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Documents Needed for a Visa on Arrival</a:t>
            </a:r>
          </a:p>
          <a:p>
            <a:pPr algn="ctr"/>
            <a:endParaRPr lang="en-US" sz="3200" dirty="0">
              <a:solidFill>
                <a:srgbClr val="333333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sz="3200" dirty="0">
                <a:solidFill>
                  <a:srgbClr val="33333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When applying for a </a:t>
            </a:r>
            <a:r>
              <a:rPr lang="en-US" sz="3200" b="1" dirty="0">
                <a:solidFill>
                  <a:srgbClr val="33333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Visa on Arrival</a:t>
            </a:r>
            <a:r>
              <a:rPr lang="en-US" sz="3200" dirty="0">
                <a:solidFill>
                  <a:srgbClr val="33333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 you will need:</a:t>
            </a:r>
          </a:p>
          <a:p>
            <a:endParaRPr lang="en-US" sz="3200" dirty="0">
              <a:solidFill>
                <a:srgbClr val="333333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>
              <a:buFont typeface="+mj-lt"/>
              <a:buAutoNum type="arabicPeriod"/>
            </a:pPr>
            <a:r>
              <a:rPr lang="en-US" sz="3200" b="1" dirty="0">
                <a:solidFill>
                  <a:srgbClr val="33333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Passport</a:t>
            </a:r>
            <a:r>
              <a:rPr lang="en-US" sz="3200" dirty="0">
                <a:solidFill>
                  <a:srgbClr val="33333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 valid for at least 30 days.</a:t>
            </a:r>
          </a:p>
          <a:p>
            <a:pPr>
              <a:buFont typeface="+mj-lt"/>
              <a:buAutoNum type="arabicPeriod"/>
            </a:pPr>
            <a:endParaRPr lang="en-US" sz="3200" dirty="0">
              <a:solidFill>
                <a:srgbClr val="333333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>
              <a:buFont typeface="+mj-lt"/>
              <a:buAutoNum type="arabicPeriod"/>
            </a:pPr>
            <a:r>
              <a:rPr lang="en-US" altLang="en-US" sz="3200" b="1" dirty="0">
                <a:latin typeface="Arial Rounded MT Bold" charset="0"/>
                <a:ea typeface="Arial Rounded MT Bold" charset="0"/>
                <a:cs typeface="Arial Rounded MT Bold" charset="0"/>
              </a:rPr>
              <a:t> a confirmed return or </a:t>
            </a:r>
            <a:r>
              <a:rPr lang="en-US" sz="3200" dirty="0">
                <a:latin typeface="Arial Rounded MT Bold" charset="0"/>
                <a:ea typeface="Arial Rounded MT Bold" charset="0"/>
                <a:cs typeface="Arial Rounded MT Bold" charset="0"/>
              </a:rPr>
              <a:t>onward journey </a:t>
            </a:r>
            <a:r>
              <a:rPr lang="en-US" altLang="en-US" sz="3200" b="1" dirty="0">
                <a:latin typeface="Arial Rounded MT Bold" charset="0"/>
                <a:ea typeface="Arial Rounded MT Bold" charset="0"/>
                <a:cs typeface="Arial Rounded MT Bold" charset="0"/>
              </a:rPr>
              <a:t> ticket to show that they are flying out of Thailand within </a:t>
            </a:r>
            <a:r>
              <a:rPr lang="en-US" altLang="en-US" sz="3200" b="1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30 or 15 days </a:t>
            </a:r>
            <a:r>
              <a:rPr lang="en-US" altLang="en-US" sz="3200" b="1" dirty="0">
                <a:latin typeface="Arial Rounded MT Bold" charset="0"/>
                <a:ea typeface="Arial Rounded MT Bold" charset="0"/>
                <a:cs typeface="Arial Rounded MT Bold" charset="0"/>
              </a:rPr>
              <a:t>of entry, as appropriate. </a:t>
            </a:r>
            <a:r>
              <a:rPr lang="en-US" altLang="en-US" sz="3200" b="1" dirty="0">
                <a:solidFill>
                  <a:srgbClr val="0070C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Open tickets do not qualify. </a:t>
            </a:r>
          </a:p>
          <a:p>
            <a:pPr>
              <a:buFont typeface="+mj-lt"/>
              <a:buAutoNum type="arabicPeriod"/>
            </a:pPr>
            <a:endParaRPr lang="en-US" sz="32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One passport size (4 x 6 cm) </a:t>
            </a:r>
            <a:r>
              <a:rPr lang="en-US" sz="3200" b="1" dirty="0">
                <a:solidFill>
                  <a:srgbClr val="33333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photo</a:t>
            </a:r>
            <a:r>
              <a:rPr lang="en-US" sz="3200" dirty="0">
                <a:solidFill>
                  <a:srgbClr val="33333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.</a:t>
            </a:r>
          </a:p>
          <a:p>
            <a:pPr>
              <a:buFont typeface="+mj-lt"/>
              <a:buAutoNum type="arabicPeriod"/>
            </a:pPr>
            <a:endParaRPr lang="en-US" sz="3200" dirty="0">
              <a:solidFill>
                <a:srgbClr val="333333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505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931" y="366623"/>
            <a:ext cx="11902190" cy="686341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4. Hotel or apartment </a:t>
            </a:r>
            <a:r>
              <a:rPr lang="en-US" sz="3200" b="1" dirty="0">
                <a:solidFill>
                  <a:srgbClr val="33333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address in Thailand</a:t>
            </a:r>
            <a:r>
              <a:rPr lang="en-US" sz="3200" dirty="0">
                <a:solidFill>
                  <a:srgbClr val="33333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 that can be verified and hotel booking voucher (they have recently started asking for it).</a:t>
            </a:r>
          </a:p>
          <a:p>
            <a:endParaRPr lang="en-US" sz="3200" dirty="0">
              <a:solidFill>
                <a:srgbClr val="333333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sz="3200" dirty="0">
                <a:solidFill>
                  <a:srgbClr val="33333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5. A proof that you have funds of at least 10,000 THB per person and 20,000 THB per family during your stay in Thailand </a:t>
            </a:r>
          </a:p>
          <a:p>
            <a:endParaRPr lang="en-US" sz="3200" dirty="0">
              <a:solidFill>
                <a:srgbClr val="333333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sz="3200" dirty="0">
                <a:solidFill>
                  <a:srgbClr val="33333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6. A fee of </a:t>
            </a:r>
            <a:r>
              <a:rPr lang="en-US" sz="3200" b="1" dirty="0">
                <a:solidFill>
                  <a:srgbClr val="33333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2,000 THB</a:t>
            </a:r>
            <a:r>
              <a:rPr lang="en-US" sz="3200" dirty="0">
                <a:solidFill>
                  <a:srgbClr val="33333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 to be paid in cash and Thai baht only</a:t>
            </a:r>
          </a:p>
          <a:p>
            <a:r>
              <a:rPr lang="en-US" sz="3200" dirty="0">
                <a:solidFill>
                  <a:srgbClr val="33333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 </a:t>
            </a:r>
          </a:p>
          <a:p>
            <a:r>
              <a:rPr lang="en-US" sz="3200" dirty="0">
                <a:solidFill>
                  <a:srgbClr val="33333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7. filled-in Visa on Arrival </a:t>
            </a:r>
            <a:r>
              <a:rPr lang="en-US" sz="3200" b="1" dirty="0">
                <a:solidFill>
                  <a:srgbClr val="0070C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application form</a:t>
            </a:r>
            <a:r>
              <a:rPr lang="en-US" sz="3200" dirty="0">
                <a:solidFill>
                  <a:srgbClr val="0070C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 and </a:t>
            </a:r>
            <a:r>
              <a:rPr lang="en-US" sz="3200" b="1" dirty="0">
                <a:solidFill>
                  <a:srgbClr val="0070C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Arrival / Departure Card</a:t>
            </a:r>
            <a:r>
              <a:rPr lang="en-US" sz="3200" dirty="0">
                <a:solidFill>
                  <a:srgbClr val="33333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 (provided during the flight).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725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902" y="321333"/>
            <a:ext cx="11647357" cy="44012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b="1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alt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Those are </a:t>
            </a:r>
            <a:r>
              <a:rPr lang="en-US" altLang="en-US" b="1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not eligible </a:t>
            </a:r>
            <a:r>
              <a:rPr lang="en-US" alt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to enter Thailand under the VISA ON ARRIVAL and VISA EXEMPTION RULE are advised to obtain visas with the Royal Thai Embassy prior to their visit. (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  <a:hlinkClick r:id="rId2"/>
              </a:rPr>
              <a:t>Single-Entry Tourist Visa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 or 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  <a:hlinkClick r:id="rId3"/>
              </a:rPr>
              <a:t>Multi-Entry Tourist Visa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)</a:t>
            </a:r>
            <a:endParaRPr lang="th-TH" altLang="en-US" b="1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endParaRPr lang="en-US" altLang="en-US" b="1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*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allows </a:t>
            </a:r>
            <a:r>
              <a:rPr lang="en-US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tourists from 64 countries to enter Thailand without a visa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. They are granted to stay a maximum of 30 days if they are </a:t>
            </a:r>
            <a:r>
              <a:rPr lang="en-US" dirty="0">
                <a:solidFill>
                  <a:srgbClr val="FF006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entering Thailand via an international airport or entering through a land border checkpoint from neighboring countries.</a:t>
            </a:r>
            <a:r>
              <a:rPr lang="en-US" altLang="en-US" b="1" dirty="0">
                <a:solidFill>
                  <a:srgbClr val="FF006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endParaRPr lang="th-TH" altLang="en-US" b="1" dirty="0">
              <a:solidFill>
                <a:srgbClr val="FF0066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187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5848" y="168299"/>
            <a:ext cx="100584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Passport Holders Who Can Enter Thailand Without a Visa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644" y="1630939"/>
            <a:ext cx="12135355" cy="50475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effective December 31, 2016, passport holders of 55 countries are entitled to enter Thailand under this rule provided that they meet the following criteria: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/>
              <a:t>The visit is strictly for </a:t>
            </a:r>
            <a:r>
              <a:rPr lang="en-US" dirty="0">
                <a:solidFill>
                  <a:srgbClr val="FF0000"/>
                </a:solidFill>
              </a:rPr>
              <a:t>tourism purposes</a:t>
            </a:r>
            <a:r>
              <a:rPr lang="en-US" dirty="0"/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/>
              <a:t>have a confirmed return ticket to show that they are </a:t>
            </a:r>
            <a:r>
              <a:rPr lang="en-US" dirty="0">
                <a:solidFill>
                  <a:srgbClr val="FF0000"/>
                </a:solidFill>
              </a:rPr>
              <a:t>flying out of Thailand within 30 days </a:t>
            </a:r>
            <a:r>
              <a:rPr lang="en-US" dirty="0"/>
              <a:t>of entry, as appropriate. Open tickets do not qualify.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/>
              <a:t>prove that you have funds of </a:t>
            </a:r>
            <a:r>
              <a:rPr lang="en-US" dirty="0">
                <a:solidFill>
                  <a:srgbClr val="FF0000"/>
                </a:solidFill>
              </a:rPr>
              <a:t>at least 10,000 THB per person </a:t>
            </a:r>
            <a:r>
              <a:rPr lang="en-US" dirty="0"/>
              <a:t>during your stay in Thailand.</a:t>
            </a:r>
          </a:p>
          <a:p>
            <a:pPr marL="514350" indent="-514350">
              <a:buAutoNum type="arabicPeriod"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61476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Thai passport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42403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2628" y="614481"/>
            <a:ext cx="10276884" cy="52629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/>
            <a:r>
              <a:rPr lang="en-US" b="1" dirty="0">
                <a:solidFill>
                  <a:srgbClr val="FF0000"/>
                </a:solidFill>
              </a:rPr>
              <a:t>64 Countries allowed to enter Thailand under the VISA EXEMPTION RULE:</a:t>
            </a:r>
            <a:endParaRPr lang="en-US" dirty="0">
              <a:solidFill>
                <a:srgbClr val="FF0000"/>
              </a:solidFill>
            </a:endParaRPr>
          </a:p>
          <a:p>
            <a:pPr fontAlgn="base"/>
            <a:r>
              <a:rPr lang="en-US" dirty="0"/>
              <a:t>Andorra Argentina (90 days)</a:t>
            </a:r>
          </a:p>
          <a:p>
            <a:pPr fontAlgn="base"/>
            <a:r>
              <a:rPr lang="en-US" dirty="0"/>
              <a:t>Australia/ Austria</a:t>
            </a:r>
          </a:p>
          <a:p>
            <a:pPr fontAlgn="base"/>
            <a:r>
              <a:rPr lang="en-US" dirty="0"/>
              <a:t>Bahrain/ Belgium</a:t>
            </a:r>
          </a:p>
          <a:p>
            <a:pPr fontAlgn="base"/>
            <a:r>
              <a:rPr lang="en-US" dirty="0"/>
              <a:t>Brazil (30 days and 90 days)/ Brunei</a:t>
            </a:r>
          </a:p>
          <a:p>
            <a:pPr fontAlgn="base"/>
            <a:r>
              <a:rPr lang="en-US" dirty="0"/>
              <a:t>Cambodia (14 days only)/ Canada</a:t>
            </a:r>
          </a:p>
          <a:p>
            <a:pPr fontAlgn="base"/>
            <a:r>
              <a:rPr lang="en-US" dirty="0"/>
              <a:t>Chile (90 days)/ Czech Republic</a:t>
            </a:r>
          </a:p>
          <a:p>
            <a:pPr fontAlgn="base"/>
            <a:r>
              <a:rPr lang="en-US" dirty="0"/>
              <a:t>Denmark/ Estonia</a:t>
            </a:r>
          </a:p>
          <a:p>
            <a:pPr fontAlgn="base"/>
            <a:r>
              <a:rPr lang="en-US" dirty="0"/>
              <a:t>Finland/ France</a:t>
            </a:r>
          </a:p>
          <a:p>
            <a:pPr fontAlgn="base"/>
            <a:r>
              <a:rPr lang="en-US" dirty="0"/>
              <a:t>Germany/Greece</a:t>
            </a:r>
          </a:p>
          <a:p>
            <a:pPr fontAlgn="base"/>
            <a:r>
              <a:rPr lang="en-US" dirty="0"/>
              <a:t>Hong Kong</a:t>
            </a:r>
          </a:p>
        </p:txBody>
      </p:sp>
    </p:spTree>
    <p:extLst>
      <p:ext uri="{BB962C8B-B14F-4D97-AF65-F5344CB8AC3E}">
        <p14:creationId xmlns:p14="http://schemas.microsoft.com/office/powerpoint/2010/main" val="91158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2628" y="614481"/>
            <a:ext cx="10276884" cy="52629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/>
            <a:r>
              <a:rPr lang="en-US" b="1" dirty="0">
                <a:solidFill>
                  <a:srgbClr val="FF0000"/>
                </a:solidFill>
              </a:rPr>
              <a:t>64 Countries allowed to enter Thailand under the VISA EXEMPTION RULE: (sample )</a:t>
            </a:r>
            <a:endParaRPr lang="en-US" dirty="0">
              <a:solidFill>
                <a:srgbClr val="FF0000"/>
              </a:solidFill>
            </a:endParaRPr>
          </a:p>
          <a:p>
            <a:pPr fontAlgn="base"/>
            <a:r>
              <a:rPr lang="en-US" dirty="0"/>
              <a:t>Andorra Argentina (90 days)</a:t>
            </a:r>
          </a:p>
          <a:p>
            <a:pPr fontAlgn="base"/>
            <a:r>
              <a:rPr lang="en-US" dirty="0"/>
              <a:t>Australia/ Austria</a:t>
            </a:r>
          </a:p>
          <a:p>
            <a:pPr fontAlgn="base"/>
            <a:r>
              <a:rPr lang="en-US" dirty="0"/>
              <a:t>Bahrain/ Belgium</a:t>
            </a:r>
          </a:p>
          <a:p>
            <a:pPr fontAlgn="base"/>
            <a:r>
              <a:rPr lang="en-US" dirty="0"/>
              <a:t>Brazil (30 days and 90 days)/ Brunei</a:t>
            </a:r>
          </a:p>
          <a:p>
            <a:pPr fontAlgn="base"/>
            <a:r>
              <a:rPr lang="en-US" dirty="0"/>
              <a:t>Cambodia (14 days only)/ Canada</a:t>
            </a:r>
          </a:p>
          <a:p>
            <a:pPr fontAlgn="base"/>
            <a:r>
              <a:rPr lang="en-US" dirty="0"/>
              <a:t>Chile (90 days)/ Czech Republic</a:t>
            </a:r>
          </a:p>
          <a:p>
            <a:pPr fontAlgn="base"/>
            <a:r>
              <a:rPr lang="en-US" dirty="0"/>
              <a:t>Denmark/ Estonia</a:t>
            </a:r>
          </a:p>
          <a:p>
            <a:pPr fontAlgn="base"/>
            <a:r>
              <a:rPr lang="en-US" dirty="0"/>
              <a:t>Finland/ France</a:t>
            </a:r>
          </a:p>
          <a:p>
            <a:pPr fontAlgn="base"/>
            <a:r>
              <a:rPr lang="en-US" dirty="0"/>
              <a:t>Germany/Greece</a:t>
            </a:r>
          </a:p>
          <a:p>
            <a:pPr fontAlgn="base"/>
            <a:r>
              <a:rPr lang="en-US" dirty="0"/>
              <a:t>Hong Kong</a:t>
            </a:r>
          </a:p>
        </p:txBody>
      </p:sp>
    </p:spTree>
    <p:extLst>
      <p:ext uri="{BB962C8B-B14F-4D97-AF65-F5344CB8AC3E}">
        <p14:creationId xmlns:p14="http://schemas.microsoft.com/office/powerpoint/2010/main" val="1691459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9921" y="0"/>
            <a:ext cx="11902189" cy="100993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32 countries Visa free for Thailand passport holders.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0" y="1009934"/>
            <a:ext cx="12022110" cy="4924425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800" b="1" dirty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Japan, South Korea, Taiwan, Maldives, Russia, </a:t>
            </a:r>
          </a:p>
          <a:p>
            <a:pPr marL="0" indent="0">
              <a:buNone/>
              <a:defRPr/>
            </a:pPr>
            <a:r>
              <a:rPr lang="en-US" sz="2800" b="1" dirty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South Africa, Indonesia, Vietnam, Singapore, Peru, </a:t>
            </a:r>
          </a:p>
          <a:p>
            <a:pPr marL="0" indent="0">
              <a:buNone/>
              <a:defRPr/>
            </a:pPr>
            <a:endParaRPr lang="en-US" sz="2800" b="1" dirty="0">
              <a:solidFill>
                <a:schemeClr val="tx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0" indent="0">
              <a:buNone/>
              <a:defRPr/>
            </a:pPr>
            <a:r>
              <a:rPr lang="en-US" sz="2800" b="1" dirty="0">
                <a:solidFill>
                  <a:srgbClr val="7030A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Myanmar, Macau, Turkey, Laos, Hong Kong, </a:t>
            </a:r>
          </a:p>
          <a:p>
            <a:pPr marL="0" indent="0">
              <a:buNone/>
              <a:defRPr/>
            </a:pPr>
            <a:r>
              <a:rPr lang="en-US" sz="2800" b="1" dirty="0">
                <a:solidFill>
                  <a:srgbClr val="7030A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Chile, Ecuador, Albania, Argentina, Georgia, </a:t>
            </a:r>
          </a:p>
          <a:p>
            <a:pPr marL="0" indent="0">
              <a:buNone/>
              <a:defRPr/>
            </a:pPr>
            <a:endParaRPr lang="en-US" sz="2800" b="1" dirty="0">
              <a:solidFill>
                <a:schemeClr val="tx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0" indent="0">
              <a:buNone/>
              <a:defRPr/>
            </a:pPr>
            <a:r>
              <a:rPr lang="en-US" sz="2800" b="1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Brazil, Cambodia, Malaysia, Qatar, Hainan in China,</a:t>
            </a:r>
          </a:p>
          <a:p>
            <a:pPr marL="0" indent="0">
              <a:buNone/>
              <a:defRPr/>
            </a:pPr>
            <a:r>
              <a:rPr lang="en-US" sz="2800" b="1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Seychelles, Brunei, Bahrain, Panama, The Philippines, </a:t>
            </a:r>
          </a:p>
          <a:p>
            <a:pPr marL="0" indent="0">
              <a:buNone/>
              <a:defRPr/>
            </a:pPr>
            <a:r>
              <a:rPr lang="en-US" sz="2800" b="1" dirty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Mongolia, Vanuatu,</a:t>
            </a:r>
            <a:endParaRPr lang="th-TH" sz="2800" b="1" dirty="0">
              <a:solidFill>
                <a:srgbClr val="00206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231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Reference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  <a:hlinkClick r:id="rId2"/>
              </a:rPr>
              <a:t>http://www.mfa.go.th/main/en/services/1415/21478-Electronic-Passport.html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http://</a:t>
            </a:r>
            <a:r>
              <a:rPr lang="en-US" dirty="0" err="1">
                <a:latin typeface="Arial Rounded MT Bold" charset="0"/>
                <a:ea typeface="Arial Rounded MT Bold" charset="0"/>
                <a:cs typeface="Arial Rounded MT Bold" charset="0"/>
              </a:rPr>
              <a:t>www.thaiembassy.com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/</a:t>
            </a:r>
            <a:r>
              <a:rPr lang="en-US" dirty="0" err="1">
                <a:latin typeface="Arial Rounded MT Bold" charset="0"/>
                <a:ea typeface="Arial Rounded MT Bold" charset="0"/>
                <a:cs typeface="Arial Rounded MT Bold" charset="0"/>
              </a:rPr>
              <a:t>thailand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/changes-visa-</a:t>
            </a:r>
            <a:r>
              <a:rPr lang="en-US" dirty="0" err="1">
                <a:latin typeface="Arial Rounded MT Bold" charset="0"/>
                <a:ea typeface="Arial Rounded MT Bold" charset="0"/>
                <a:cs typeface="Arial Rounded MT Bold" charset="0"/>
              </a:rPr>
              <a:t>exempt.php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224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ประเภทที่ 1 หนังสือเดินทางที่มีหน้าปกเป็นสีแดงเลือดหมู จะเป็นหนังสือเดินทางที่ทางกระทรวงต่างประเทศ ออกให้กับบุคคลธรรมดา โดยมีอายุของหนังสือเดินทางไม่เกิน 5 ปี</a:t>
            </a:r>
          </a:p>
          <a:p>
            <a:endParaRPr lang="th-TH" dirty="0"/>
          </a:p>
          <a:p>
            <a:endParaRPr lang="th-TH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Thai passport</a:t>
            </a:r>
            <a:endParaRPr lang="th-TH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1" t="37947" r="52309" b="24130"/>
          <a:stretch/>
        </p:blipFill>
        <p:spPr bwMode="auto">
          <a:xfrm>
            <a:off x="4183581" y="2540898"/>
            <a:ext cx="4790485" cy="362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287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679731"/>
            <a:ext cx="10972800" cy="623895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109728" indent="0">
              <a:buNone/>
            </a:pPr>
            <a:endParaRPr lang="th-TH" dirty="0"/>
          </a:p>
          <a:p>
            <a:r>
              <a:rPr lang="th-TH" sz="4500" dirty="0"/>
              <a:t>พระบรมวงศ์และพระนัดดาในพระบาทสมเด็จพระเจ้าอยู่หัว</a:t>
            </a:r>
          </a:p>
          <a:p>
            <a:r>
              <a:rPr lang="th-TH" sz="4500" dirty="0"/>
              <a:t>พระอนุวงศ์ชั้นพระองค์เจ้าและคู่สมรส</a:t>
            </a:r>
          </a:p>
          <a:p>
            <a:r>
              <a:rPr lang="th-TH" sz="4500" dirty="0"/>
              <a:t>พระราชวงศ์และบุคคลสำคัญที่ราชเลขาธิการขอไปเป็นกรณีพิเศษ</a:t>
            </a:r>
          </a:p>
          <a:p>
            <a:r>
              <a:rPr lang="th-TH" sz="4500" dirty="0"/>
              <a:t>ประธานองคมนตรี และองคมนตรี</a:t>
            </a:r>
          </a:p>
          <a:p>
            <a:r>
              <a:rPr lang="th-TH" sz="4500" dirty="0"/>
              <a:t>นายกรัฐมนตรี รองนายกรัฐมนตรี และรัฐมนตรี</a:t>
            </a:r>
          </a:p>
          <a:p>
            <a:r>
              <a:rPr lang="th-TH" sz="4500" dirty="0"/>
              <a:t>ประธานและรองประธานสภาผู้แทนราษฎร ประธานและรองประธานวุฒิสภา</a:t>
            </a:r>
          </a:p>
          <a:p>
            <a:r>
              <a:rPr lang="th-TH" sz="4500" dirty="0"/>
              <a:t>ประธานศาลฎีกา รองประธานศาลฎีกา และประธานศาลอุทธรณ์</a:t>
            </a:r>
          </a:p>
          <a:p>
            <a:r>
              <a:rPr lang="th-TH" sz="4500" dirty="0"/>
              <a:t>ประธานศาลรัฐธรรมนูญ และประธานศาลปกครองสูงสุด</a:t>
            </a:r>
          </a:p>
          <a:p>
            <a:r>
              <a:rPr lang="th-TH" sz="4500" dirty="0"/>
              <a:t>อดีตนายกรัฐมนตรี และอดีตรัฐมนตรีกระทรวงการต่างประเทศ</a:t>
            </a:r>
          </a:p>
          <a:p>
            <a:r>
              <a:rPr lang="th-TH" sz="4500" dirty="0"/>
              <a:t>ผู้บัญชาการทหารสูงสุด และ ผู้บัญชาการเหล่าทัพ</a:t>
            </a:r>
          </a:p>
          <a:p>
            <a:r>
              <a:rPr lang="th-TH" sz="4500" dirty="0"/>
              <a:t>ข้าราชการที่มีตำแหน่งทางการทูต ซึ่งเดินทางไปราชการในต่างประเทศ</a:t>
            </a:r>
          </a:p>
          <a:p>
            <a:r>
              <a:rPr lang="th-TH" sz="4500" dirty="0"/>
              <a:t>ข้าราชการที่มีตำแหน่งทางการทูต ซึ่งปฏิบัติหน้าที่ประจำอยู่ ณ ส่วนราชการในต่างประเทศ คู่สมรส และบุตรในประเทศที่ประจำอยู่หรือทำการศึกษาอยู่ในประเทศอื่น แต่บุตรจะต้องอายุไม่เกิน 25 ปี</a:t>
            </a:r>
          </a:p>
          <a:p>
            <a:r>
              <a:rPr lang="th-TH" sz="4500" dirty="0"/>
              <a:t>คู่สมรสที่ร่วมเดินทางไปกับบุคคลดังกล่าว บุคคลอื่นใดเพื่อประโยชน์แก่ทางราชการหรือภายใต้พันธกรณีระหว่างประเทศ หรือภายใต้สถานการณ์พิเศษที่มีความจำเป็น หรือเผยแพร่ชื่อเสียงเกียรติคุณของประเทศไทย</a:t>
            </a:r>
          </a:p>
          <a:p>
            <a:endParaRPr lang="th-TH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-12187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th-TH" dirty="0">
                <a:solidFill>
                  <a:srgbClr val="FF0000"/>
                </a:solidFill>
              </a:rPr>
              <a:t>หนังสือเดินทางทูต (ปกสีแดงสด) มีอายุไม่เกิน 5 ปี และไม่สามารถต่ออายุได้  </a:t>
            </a:r>
          </a:p>
        </p:txBody>
      </p:sp>
    </p:spTree>
    <p:extLst>
      <p:ext uri="{BB962C8B-B14F-4D97-AF65-F5344CB8AC3E}">
        <p14:creationId xmlns:p14="http://schemas.microsoft.com/office/powerpoint/2010/main" val="1482025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สี่เหลี่ยมผืนผ้า 1"/>
          <p:cNvSpPr>
            <a:spLocks noChangeArrowheads="1"/>
          </p:cNvSpPr>
          <p:nvPr/>
        </p:nvSpPr>
        <p:spPr bwMode="auto">
          <a:xfrm>
            <a:off x="254833" y="254833"/>
            <a:ext cx="11527436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E-PASSPORT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What is an e-Passport (An Electronic Passport)?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3600" b="1" dirty="0">
              <a:solidFill>
                <a:srgbClr val="FF0066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Arial" panose="020B0604020202020204" pitchFamily="34" charset="0"/>
                <a:cs typeface="Angsana New" panose="02020603050405020304" pitchFamily="18" charset="-34"/>
              </a:rPr>
              <a:t>A passport with an added integrated circuit or chip embedded in one of the passport pages.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3600" b="1" dirty="0">
              <a:latin typeface="Arial" panose="020B0604020202020204" pitchFamily="34" charset="0"/>
              <a:cs typeface="Angsana New" panose="02020603050405020304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 </a:t>
            </a:r>
            <a:endParaRPr lang="en-US" altLang="en-US" sz="3600" b="1" dirty="0">
              <a:solidFill>
                <a:srgbClr val="7030A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66111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สี่เหลี่ยมผืนผ้า 1"/>
          <p:cNvSpPr>
            <a:spLocks noChangeArrowheads="1"/>
          </p:cNvSpPr>
          <p:nvPr/>
        </p:nvSpPr>
        <p:spPr bwMode="auto">
          <a:xfrm>
            <a:off x="254833" y="714376"/>
            <a:ext cx="11527436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dirty="0">
                <a:solidFill>
                  <a:srgbClr val="FF0000"/>
                </a:solidFill>
              </a:rPr>
              <a:t>Such chip contains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Data that are essential in verifying the identity of the passport holder,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Personal data found on the data page of the passport,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Biometrics </a:t>
            </a:r>
            <a:r>
              <a:rPr lang="th-TH" dirty="0"/>
              <a:t>(</a:t>
            </a:r>
            <a:r>
              <a:rPr lang="th-TH" dirty="0" err="1"/>
              <a:t>ชีว</a:t>
            </a:r>
            <a:r>
              <a:rPr lang="th-TH" dirty="0"/>
              <a:t>มิติ เช่น สี รูปตา ลายนิ้วมือ </a:t>
            </a:r>
            <a:r>
              <a:rPr lang="en-US" dirty="0"/>
              <a:t>DNA) of the passport holder, 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Unique chip identification number,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Digital signature to verify the authenticity of the data stored on the chip.  </a:t>
            </a:r>
            <a:endParaRPr lang="en-US" altLang="en-US" b="1" dirty="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708" y="4538619"/>
            <a:ext cx="4914900" cy="201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44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สี่เหลี่ยมผืนผ้า 1"/>
          <p:cNvSpPr>
            <a:spLocks noChangeArrowheads="1"/>
          </p:cNvSpPr>
          <p:nvPr/>
        </p:nvSpPr>
        <p:spPr bwMode="auto">
          <a:xfrm>
            <a:off x="404734" y="597603"/>
            <a:ext cx="10643016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Why is an e-Passport better than a non-electronic Passport?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b="1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1.e-Passports </a:t>
            </a:r>
            <a:r>
              <a:rPr lang="en-US" altLang="en-US" b="1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contain</a:t>
            </a:r>
            <a:r>
              <a:rPr lang="en-US" alt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 security features to prevent forgery which contribute to the international effort to counter  terrorist activities, illegal entry into the Kingdom, etc.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b="1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2.e-Passports </a:t>
            </a:r>
            <a:r>
              <a:rPr lang="en-US" altLang="en-US" b="1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improve</a:t>
            </a:r>
            <a:r>
              <a:rPr lang="en-US" alt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 the verification process at Thai immigration checkpoints which facilitates traveling, entry into the Kingdom, and promotes tourism.</a:t>
            </a:r>
          </a:p>
        </p:txBody>
      </p:sp>
    </p:spTree>
    <p:extLst>
      <p:ext uri="{BB962C8B-B14F-4D97-AF65-F5344CB8AC3E}">
        <p14:creationId xmlns:p14="http://schemas.microsoft.com/office/powerpoint/2010/main" val="2972910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สี่เหลี่ยมผืนผ้า 1"/>
          <p:cNvSpPr>
            <a:spLocks noChangeArrowheads="1"/>
          </p:cNvSpPr>
          <p:nvPr/>
        </p:nvSpPr>
        <p:spPr bwMode="auto">
          <a:xfrm>
            <a:off x="359763" y="260350"/>
            <a:ext cx="1124262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3.e-Passports </a:t>
            </a:r>
            <a:r>
              <a:rPr lang="en-US" altLang="en-US" b="1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give</a:t>
            </a:r>
            <a:r>
              <a:rPr lang="en-US" alt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 the international community more confidence in Thai passports which boost the Kingdom’s image and economy by attracting more investors and tourists.</a:t>
            </a:r>
            <a:endParaRPr lang="th-TH" altLang="en-US" b="1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497667" name="สี่เหลี่ยมผืนผ้า 2"/>
          <p:cNvSpPr>
            <a:spLocks noChangeArrowheads="1"/>
          </p:cNvSpPr>
          <p:nvPr/>
        </p:nvSpPr>
        <p:spPr bwMode="auto">
          <a:xfrm>
            <a:off x="359763" y="2636839"/>
            <a:ext cx="96240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t>Thailand e-passports have been issued since August 2005.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770" y="3590926"/>
            <a:ext cx="2168075" cy="3081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205" y="3590926"/>
            <a:ext cx="2283293" cy="3200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118" y="3655109"/>
            <a:ext cx="2137050" cy="301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87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สี่เหลี่ยมผืนผ้า 1"/>
          <p:cNvSpPr>
            <a:spLocks noChangeArrowheads="1"/>
          </p:cNvSpPr>
          <p:nvPr/>
        </p:nvSpPr>
        <p:spPr bwMode="auto">
          <a:xfrm>
            <a:off x="239843" y="188914"/>
            <a:ext cx="11602387" cy="4031873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Validity for e-Passports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b="1" dirty="0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To maintain the quality and usability of e-Passports, the ordinary e-Passports are valid for 5 years.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b="1" dirty="0">
              <a:solidFill>
                <a:srgbClr val="FF0066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No extension of validity will be granted and a new e-Passport will be issued when the current one expires.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    </a:t>
            </a:r>
            <a:endParaRPr lang="th-TH" altLang="en-US" b="1" dirty="0">
              <a:solidFill>
                <a:srgbClr val="0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11023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3984</TotalTime>
  <Words>912</Words>
  <Application>Microsoft Office PowerPoint</Application>
  <PresentationFormat>แบบจอกว้าง</PresentationFormat>
  <Paragraphs>148</Paragraphs>
  <Slides>23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2</vt:i4>
      </vt:variant>
      <vt:variant>
        <vt:lpstr>ชื่อเรื่องสไลด์</vt:lpstr>
      </vt:variant>
      <vt:variant>
        <vt:i4>23</vt:i4>
      </vt:variant>
    </vt:vector>
  </HeadingPairs>
  <TitlesOfParts>
    <vt:vector size="32" baseType="lpstr">
      <vt:lpstr>Arial</vt:lpstr>
      <vt:lpstr>Arial Rounded MT Bold</vt:lpstr>
      <vt:lpstr>Calibri</vt:lpstr>
      <vt:lpstr>Lucida Sans Unicode</vt:lpstr>
      <vt:lpstr>Verdana</vt:lpstr>
      <vt:lpstr>Wingdings 2</vt:lpstr>
      <vt:lpstr>Wingdings 3</vt:lpstr>
      <vt:lpstr>1_ชุดรูปแบบของ Office</vt:lpstr>
      <vt:lpstr>Concourse</vt:lpstr>
      <vt:lpstr>งานนำเสนอ PowerPoint</vt:lpstr>
      <vt:lpstr>Thai passport</vt:lpstr>
      <vt:lpstr>Types of Thai passport</vt:lpstr>
      <vt:lpstr>หนังสือเดินทางทูต (ปกสีแดงสด) มีอายุไม่เกิน 5 ปี และไม่สามารถต่ออายุได้ 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32 countries Visa free for Thailand passport holders.</vt:lpstr>
      <vt:lpstr>Reference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USER</cp:lastModifiedBy>
  <cp:revision>83</cp:revision>
  <dcterms:created xsi:type="dcterms:W3CDTF">2017-02-19T13:16:51Z</dcterms:created>
  <dcterms:modified xsi:type="dcterms:W3CDTF">2021-03-10T13:23:59Z</dcterms:modified>
</cp:coreProperties>
</file>