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81" r:id="rId5"/>
    <p:sldId id="259" r:id="rId6"/>
    <p:sldId id="289" r:id="rId7"/>
    <p:sldId id="282" r:id="rId8"/>
    <p:sldId id="291" r:id="rId9"/>
    <p:sldId id="288" r:id="rId10"/>
    <p:sldId id="294" r:id="rId11"/>
    <p:sldId id="29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FF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3BCAC-0E01-4845-A9AE-EC119332A32D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706E-F159-4C0E-9A1F-B6D7D354BF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187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0706E-F159-4C0E-9A1F-B6D7D354BF30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35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178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956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30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002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468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483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30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5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584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56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768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10D21-067F-4D12-AF47-D8392D3024F4}" type="datetimeFigureOut">
              <a:rPr lang="th-TH" smtClean="0"/>
              <a:t>10/03/64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AA10-9A73-489D-9262-1E1C245CFB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527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116632"/>
            <a:ext cx="9145016" cy="147002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33CC"/>
                </a:solidFill>
              </a:rPr>
              <a:t>Unit 7  Airport Capacity, Delays and Demand Management</a:t>
            </a:r>
            <a:endParaRPr lang="th-TH" sz="4000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13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Passenger traffic</a:t>
            </a:r>
            <a:endParaRPr lang="th-TH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Airports Council International (ACI), ACI data shows that the outbreak of COVID-19 had a dramatic and immediate impact on the world’s</a:t>
            </a:r>
          </a:p>
          <a:p>
            <a:pPr marL="0" indent="0">
              <a:buNone/>
            </a:pPr>
            <a:endParaRPr lang="th-TH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6" t="8406" r="73751" b="72319"/>
          <a:stretch/>
        </p:blipFill>
        <p:spPr bwMode="auto">
          <a:xfrm>
            <a:off x="7524328" y="116632"/>
            <a:ext cx="1368152" cy="159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1" t="42754" r="36957" b="30725"/>
          <a:stretch/>
        </p:blipFill>
        <p:spPr bwMode="auto">
          <a:xfrm>
            <a:off x="-16158" y="2932042"/>
            <a:ext cx="9160158" cy="359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9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2296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endParaRPr lang="en-US" dirty="0">
              <a:latin typeface="Trebuchet MS" pitchFamily="34" charset="0"/>
            </a:endParaRPr>
          </a:p>
          <a:p>
            <a:pPr algn="ctr">
              <a:buFontTx/>
              <a:buNone/>
            </a:pPr>
            <a:r>
              <a:rPr lang="en-US" sz="4400" b="1" dirty="0">
                <a:solidFill>
                  <a:srgbClr val="0073AE"/>
                </a:solidFill>
                <a:latin typeface="Arial" pitchFamily="34" charset="0"/>
              </a:rPr>
              <a:t>Questions? </a:t>
            </a:r>
            <a:endParaRPr lang="en-US" dirty="0">
              <a:latin typeface="Arial" pitchFamily="34" charset="0"/>
            </a:endParaRP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b="1" dirty="0"/>
          </a:p>
        </p:txBody>
      </p:sp>
      <p:pic>
        <p:nvPicPr>
          <p:cNvPr id="1007619" name="Picture 3" descr="MCj032012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02000"/>
            <a:ext cx="1809750" cy="126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7620" name="Picture 4" descr="MCj032011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43001" y="3378202"/>
            <a:ext cx="17938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99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explain the airport capacity</a:t>
            </a:r>
          </a:p>
          <a:p>
            <a:r>
              <a:rPr lang="en-US" dirty="0"/>
              <a:t>Be able to describe important key term, for instance, delays, turnaround time, LOS standards etc.</a:t>
            </a:r>
          </a:p>
          <a:p>
            <a:r>
              <a:rPr lang="en-US" dirty="0"/>
              <a:t>Capable to describe demand management. airport security program</a:t>
            </a:r>
          </a:p>
          <a:p>
            <a:r>
              <a:rPr lang="en-US" dirty="0"/>
              <a:t>Understand the airside safety practices</a:t>
            </a: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33CC"/>
                </a:solidFill>
              </a:rPr>
              <a:t>Learning Outcomes</a:t>
            </a:r>
            <a:endParaRPr lang="th-TH" sz="48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5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Key Term 1</a:t>
            </a:r>
            <a:endParaRPr lang="th-TH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Significant(Adj.) : </a:t>
            </a:r>
            <a:r>
              <a:rPr lang="en-US" dirty="0"/>
              <a:t>important or noticeable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Availability</a:t>
            </a:r>
          </a:p>
          <a:p>
            <a:r>
              <a:rPr lang="en-US" dirty="0">
                <a:solidFill>
                  <a:srgbClr val="FF0000"/>
                </a:solidFill>
              </a:rPr>
              <a:t>Adequate(Adj.)</a:t>
            </a:r>
            <a:r>
              <a:rPr lang="en-US" dirty="0"/>
              <a:t> enough or satisfactory for a particular purpose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Constraint(space constrained airport): </a:t>
            </a:r>
            <a:r>
              <a:rPr lang="en-US" dirty="0"/>
              <a:t>something which controls what you do by keeping you within particular limits 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Congestion :  state of being very full of </a:t>
            </a:r>
            <a:r>
              <a:rPr lang="en-US" dirty="0" err="1">
                <a:solidFill>
                  <a:srgbClr val="0033CC"/>
                </a:solidFill>
              </a:rPr>
              <a:t>sth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Scarce resource</a:t>
            </a:r>
          </a:p>
          <a:p>
            <a:r>
              <a:rPr lang="en-US" dirty="0">
                <a:solidFill>
                  <a:schemeClr val="tx1"/>
                </a:solidFill>
              </a:rPr>
              <a:t>Unpredictable</a:t>
            </a:r>
            <a:r>
              <a:rPr lang="en-US" dirty="0">
                <a:solidFill>
                  <a:srgbClr val="FF0000"/>
                </a:solidFill>
              </a:rPr>
              <a:t>(Adj.) : cannot be predicted because it changes a lot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Disruption of flight schedules</a:t>
            </a:r>
          </a:p>
          <a:p>
            <a:r>
              <a:rPr lang="en-US" dirty="0">
                <a:solidFill>
                  <a:schemeClr val="tx1"/>
                </a:solidFill>
              </a:rPr>
              <a:t>Diversion of flight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Key Term 2</a:t>
            </a:r>
            <a:endParaRPr lang="th-TH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1206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Consequence :something that happens or follows as a result of </a:t>
            </a:r>
            <a:r>
              <a:rPr lang="en-US" sz="2800" dirty="0" err="1">
                <a:solidFill>
                  <a:srgbClr val="0000FF"/>
                </a:solidFill>
              </a:rPr>
              <a:t>sth</a:t>
            </a:r>
            <a:r>
              <a:rPr lang="en-US" sz="2800" dirty="0">
                <a:solidFill>
                  <a:srgbClr val="0000FF"/>
                </a:solidFill>
              </a:rPr>
              <a:t>. else (Delays are natural consequences of limited airside capacity)</a:t>
            </a:r>
          </a:p>
          <a:p>
            <a:r>
              <a:rPr lang="en-US" sz="2800" dirty="0">
                <a:solidFill>
                  <a:srgbClr val="0000FF"/>
                </a:solidFill>
              </a:rPr>
              <a:t>On time performance</a:t>
            </a:r>
          </a:p>
          <a:p>
            <a:r>
              <a:rPr lang="en-US" sz="2800" dirty="0">
                <a:solidFill>
                  <a:srgbClr val="0000FF"/>
                </a:solidFill>
              </a:rPr>
              <a:t>STA (Scheduled time of arrival) ETA,ATA,STD,ETD,ATD</a:t>
            </a:r>
          </a:p>
          <a:p>
            <a:r>
              <a:rPr lang="en-US" sz="2800" dirty="0">
                <a:solidFill>
                  <a:srgbClr val="006600"/>
                </a:solidFill>
              </a:rPr>
              <a:t>Buffer or slack : a thing or person that reduces a shock or protects </a:t>
            </a:r>
            <a:r>
              <a:rPr lang="en-US" sz="2800" dirty="0" err="1">
                <a:solidFill>
                  <a:srgbClr val="006600"/>
                </a:solidFill>
              </a:rPr>
              <a:t>sb</a:t>
            </a:r>
            <a:r>
              <a:rPr lang="en-US" sz="2800" dirty="0">
                <a:solidFill>
                  <a:srgbClr val="006600"/>
                </a:solidFill>
              </a:rPr>
              <a:t>/</a:t>
            </a:r>
            <a:r>
              <a:rPr lang="en-US" sz="2800" dirty="0" err="1">
                <a:solidFill>
                  <a:srgbClr val="006600"/>
                </a:solidFill>
              </a:rPr>
              <a:t>sth</a:t>
            </a:r>
            <a:r>
              <a:rPr lang="en-US" sz="2800" dirty="0">
                <a:solidFill>
                  <a:srgbClr val="006600"/>
                </a:solidFill>
              </a:rPr>
              <a:t> against difficulties.</a:t>
            </a:r>
          </a:p>
          <a:p>
            <a:r>
              <a:rPr lang="en-US" sz="2800" dirty="0">
                <a:solidFill>
                  <a:srgbClr val="006600"/>
                </a:solidFill>
              </a:rPr>
              <a:t>Turnaround time</a:t>
            </a:r>
          </a:p>
          <a:p>
            <a:r>
              <a:rPr lang="en-US" sz="2800" dirty="0">
                <a:solidFill>
                  <a:srgbClr val="006600"/>
                </a:solidFill>
              </a:rPr>
              <a:t>Severely affect (V)</a:t>
            </a:r>
          </a:p>
          <a:p>
            <a:r>
              <a:rPr lang="en-US" sz="2800" dirty="0">
                <a:solidFill>
                  <a:schemeClr val="tx1"/>
                </a:solidFill>
              </a:rPr>
              <a:t>Flight frequency</a:t>
            </a:r>
          </a:p>
          <a:p>
            <a:r>
              <a:rPr lang="en-US" sz="2800" dirty="0">
                <a:solidFill>
                  <a:schemeClr val="tx1"/>
                </a:solidFill>
              </a:rPr>
              <a:t>Level of Service (LOS)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Peak traffic condition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Slot: Block of time allocated to an aircraft to perform an airport operation</a:t>
            </a:r>
          </a:p>
          <a:p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6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Definition of Airport Capacity</a:t>
            </a:r>
            <a:endParaRPr lang="th-TH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600" dirty="0"/>
              <a:t>The number of aircraft movements which an airport can process within a specified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154608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Elements of airside capacity</a:t>
            </a:r>
            <a:endParaRPr lang="th-TH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Runways </a:t>
            </a:r>
          </a:p>
          <a:p>
            <a:r>
              <a:rPr lang="en-US" dirty="0"/>
              <a:t>Taxiways. </a:t>
            </a:r>
          </a:p>
          <a:p>
            <a:r>
              <a:rPr lang="en-US" dirty="0"/>
              <a:t>Aprons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66"/>
                </a:solidFill>
              </a:rPr>
              <a:t>New runways are very expensive to build, require great expenses of land, have environmental effects, long and complicated approval processes with uncertain outcomes.</a:t>
            </a:r>
            <a:endParaRPr lang="th-TH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5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Factors affecting airport capacity</a:t>
            </a:r>
            <a:endParaRPr lang="th-TH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Runway configurations and the connected taxiways. </a:t>
            </a:r>
          </a:p>
          <a:p>
            <a:r>
              <a:rPr lang="en-US" dirty="0"/>
              <a:t>Aircraft characteristics and their arrival to departure ratio. </a:t>
            </a:r>
          </a:p>
          <a:p>
            <a:r>
              <a:rPr lang="en-US" dirty="0"/>
              <a:t>Weather conditions. </a:t>
            </a:r>
          </a:p>
          <a:p>
            <a:r>
              <a:rPr lang="en-US" dirty="0"/>
              <a:t>Loading apron space. </a:t>
            </a:r>
          </a:p>
          <a:p>
            <a:r>
              <a:rPr lang="en-US" dirty="0"/>
              <a:t>Navigation aids. </a:t>
            </a:r>
          </a:p>
          <a:p>
            <a:r>
              <a:rPr lang="en-US" dirty="0"/>
              <a:t>Aircraft processing technique.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8256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Buffer/ Slack</a:t>
            </a:r>
            <a:endParaRPr lang="th-TH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 delay-free gate to gate time  from A to B is 90 </a:t>
            </a:r>
            <a:r>
              <a:rPr lang="en-US" dirty="0" err="1"/>
              <a:t>mns</a:t>
            </a:r>
            <a:r>
              <a:rPr lang="en-US" dirty="0"/>
              <a:t>. Airline may allot  100 </a:t>
            </a:r>
            <a:r>
              <a:rPr lang="en-US" dirty="0" err="1"/>
              <a:t>Mns</a:t>
            </a:r>
            <a:r>
              <a:rPr lang="en-US" dirty="0"/>
              <a:t>. for its flight A to B. Allowing of buffer of 10 </a:t>
            </a:r>
            <a:r>
              <a:rPr lang="en-US" dirty="0" err="1"/>
              <a:t>Mns.of</a:t>
            </a:r>
            <a:r>
              <a:rPr lang="en-US" dirty="0"/>
              <a:t> delay each flight)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7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Facts about delays</a:t>
            </a:r>
            <a:endParaRPr lang="th-TH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Delay has direct effects on </a:t>
            </a:r>
            <a:r>
              <a:rPr lang="en-US" dirty="0" err="1"/>
              <a:t>Pax</a:t>
            </a:r>
            <a:r>
              <a:rPr lang="en-US" dirty="0"/>
              <a:t>. level of service (LOS) and operating costs</a:t>
            </a:r>
          </a:p>
          <a:p>
            <a:r>
              <a:rPr lang="en-US" dirty="0"/>
              <a:t>To increase schedules reliability is to plan for longer turnaround times for aircraft at congest airports.</a:t>
            </a:r>
          </a:p>
          <a:p>
            <a:r>
              <a:rPr lang="en-US" dirty="0"/>
              <a:t>This approach has negative consequences for crew and aircraft utilization.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172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430</Words>
  <Application>Microsoft Office PowerPoint</Application>
  <PresentationFormat>นำเสนอทางหน้าจอ (4:3)</PresentationFormat>
  <Paragraphs>55</Paragraphs>
  <Slides>11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Office Theme</vt:lpstr>
      <vt:lpstr>Unit 7  Airport Capacity, Delays and Demand Management</vt:lpstr>
      <vt:lpstr>Learning Outcomes</vt:lpstr>
      <vt:lpstr>Key Term 1</vt:lpstr>
      <vt:lpstr>Key Term 2</vt:lpstr>
      <vt:lpstr>Definition of Airport Capacity</vt:lpstr>
      <vt:lpstr>Elements of airside capacity</vt:lpstr>
      <vt:lpstr>Factors affecting airport capacity</vt:lpstr>
      <vt:lpstr>Buffer/ Slack</vt:lpstr>
      <vt:lpstr>Facts about delays</vt:lpstr>
      <vt:lpstr>Passenger traffic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Airport Security</dc:title>
  <dc:creator>HP</dc:creator>
  <cp:lastModifiedBy>USER</cp:lastModifiedBy>
  <cp:revision>59</cp:revision>
  <dcterms:created xsi:type="dcterms:W3CDTF">2020-10-31T16:50:02Z</dcterms:created>
  <dcterms:modified xsi:type="dcterms:W3CDTF">2021-03-10T13:30:01Z</dcterms:modified>
</cp:coreProperties>
</file>