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0" r:id="rId4"/>
    <p:sldId id="258" r:id="rId5"/>
    <p:sldId id="271" r:id="rId6"/>
    <p:sldId id="259" r:id="rId7"/>
    <p:sldId id="261" r:id="rId8"/>
    <p:sldId id="275" r:id="rId9"/>
    <p:sldId id="262" r:id="rId10"/>
    <p:sldId id="263" r:id="rId11"/>
    <p:sldId id="272" r:id="rId12"/>
    <p:sldId id="265" r:id="rId13"/>
    <p:sldId id="267" r:id="rId14"/>
    <p:sldId id="268" r:id="rId15"/>
    <p:sldId id="269" r:id="rId16"/>
    <p:sldId id="274" r:id="rId17"/>
    <p:sldId id="273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9"/>
    <p:restoredTop sz="94651"/>
  </p:normalViewPr>
  <p:slideViewPr>
    <p:cSldViewPr snapToGrid="0" snapToObjects="1">
      <p:cViewPr>
        <p:scale>
          <a:sx n="95" d="100"/>
          <a:sy n="95" d="100"/>
        </p:scale>
        <p:origin x="78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22894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"/>
                <a:lumOff val="9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097005" y="7769616"/>
            <a:ext cx="10464800" cy="11303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Unit 5 Security Culture</a:t>
            </a:r>
            <a:endParaRPr sz="3600" b="1" dirty="0"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527" y="2815736"/>
            <a:ext cx="6464300" cy="4305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7750" y="375156"/>
            <a:ext cx="9859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Didot" charset="0"/>
                <a:ea typeface="Didot" charset="0"/>
                <a:cs typeface="Didot" charset="0"/>
              </a:rPr>
              <a:t>IAC2403 Introduction to Security Risk and Crisis Management</a:t>
            </a:r>
            <a:endParaRPr lang="en-US" dirty="0">
              <a:latin typeface="Didot" charset="0"/>
              <a:ea typeface="Didot" charset="0"/>
              <a:cs typeface="Didot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569440" y="1095805"/>
            <a:ext cx="11935598" cy="601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A p</a:t>
            </a:r>
            <a:r>
              <a:rPr sz="3200" dirty="0" smtClean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ositive</a:t>
            </a:r>
            <a:r>
              <a:rPr lang="en-US" sz="3200" dirty="0" smtClean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Work</a:t>
            </a:r>
            <a:r>
              <a:rPr lang="en-US" sz="3200" dirty="0" smtClean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Environment</a:t>
            </a:r>
            <a:r>
              <a:rPr lang="en-US" sz="3200" dirty="0" smtClean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drives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and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facilitates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positive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security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culture,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with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staff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who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know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what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security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behaviors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are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expected.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	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There 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is also an organized and systematic approach to 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	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managing 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security.</a:t>
            </a:r>
          </a:p>
          <a:p>
            <a:pPr algn="l"/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 smtClean="0">
                <a:latin typeface="Didot" charset="0"/>
                <a:ea typeface="Didot" charset="0"/>
                <a:cs typeface="Didot" charset="0"/>
              </a:rPr>
              <a:t>•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Training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,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staff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will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have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the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knowledge,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skills,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and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capability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to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practice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good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security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.</a:t>
            </a:r>
          </a:p>
          <a:p>
            <a:pPr algn="l"/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 smtClean="0">
                <a:latin typeface="Didot" charset="0"/>
                <a:ea typeface="Didot" charset="0"/>
                <a:cs typeface="Didot" charset="0"/>
              </a:rPr>
              <a:t>• </a:t>
            </a:r>
            <a:r>
              <a:rPr sz="3200" dirty="0" smtClean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Leadership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is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imperative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to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an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effective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security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culture.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Managers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and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leaders,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at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all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levels,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lead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by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example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and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support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staff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in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implementing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good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security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.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81026" y="2298700"/>
            <a:ext cx="11099800" cy="7213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Understanding the Threat 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to global aviation, where is all staff understand the nature of threats they and their organization face</a:t>
            </a: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. 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In implementing a security culture </a:t>
            </a:r>
            <a:r>
              <a:rPr lang="en-US" sz="3200" dirty="0" smtClean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Vigilance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is key. Alert staffs are </a:t>
            </a: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able to identify and note suspicious 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behavior and </a:t>
            </a: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report it. 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To complement vigilance, </a:t>
            </a:r>
            <a:r>
              <a:rPr lang="en-US" sz="3200" dirty="0">
                <a:solidFill>
                  <a:srgbClr val="FF0000"/>
                </a:solidFill>
                <a:latin typeface="Didot" charset="0"/>
                <a:ea typeface="Didot" charset="0"/>
                <a:cs typeface="Didot" charset="0"/>
              </a:rPr>
              <a:t>Reporting Systems </a:t>
            </a: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must be in place so that staff know how to respond and who to contact in the event of an incident or suspicious </a:t>
            </a:r>
            <a:r>
              <a:rPr lang="en-US" sz="3200" dirty="0" err="1">
                <a:latin typeface="Didot" charset="0"/>
                <a:ea typeface="Didot" charset="0"/>
                <a:cs typeface="Didot" charset="0"/>
              </a:rPr>
              <a:t>behaviour</a:t>
            </a: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>
              <a:latin typeface="Didot" charset="0"/>
              <a:ea typeface="Didot" charset="0"/>
              <a:cs typeface="Didot" charset="0"/>
            </a:endParaRPr>
          </a:p>
          <a:p>
            <a:endParaRPr lang="en-US" sz="3200" dirty="0">
              <a:latin typeface="Didot" charset="0"/>
              <a:ea typeface="Didot" charset="0"/>
              <a:cs typeface="Didot" charset="0"/>
            </a:endParaRPr>
          </a:p>
          <a:p>
            <a:endParaRPr lang="en-US" sz="3200" dirty="0">
              <a:latin typeface="Didot" charset="0"/>
              <a:ea typeface="Didot" charset="0"/>
              <a:cs typeface="Didot" charset="0"/>
            </a:endParaRPr>
          </a:p>
          <a:p>
            <a:endParaRPr lang="en-US" sz="3200" dirty="0">
              <a:latin typeface="Didot" charset="0"/>
              <a:ea typeface="Didot" charset="0"/>
              <a:cs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3574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552450" y="942957"/>
            <a:ext cx="11420476" cy="354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Information Security is 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to </a:t>
            </a: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ensure sensitive information is maintained securely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.</a:t>
            </a:r>
          </a:p>
          <a:p>
            <a:pPr marL="457200" indent="-457200" algn="l">
              <a:buFont typeface="Arial" charset="0"/>
              <a:buChar char="•"/>
            </a:pPr>
            <a:endParaRPr lang="en-US" sz="3200" dirty="0">
              <a:latin typeface="Didot" charset="0"/>
              <a:ea typeface="Didot" charset="0"/>
              <a:cs typeface="Didot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Measures of Effectiveness are necessary to both record incidents and act as a foundation for improvements to security policies and procedures</a:t>
            </a: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.</a:t>
            </a:r>
          </a:p>
          <a:p>
            <a:pPr marL="457200" indent="-457200" algn="l">
              <a:buFont typeface="Arial" charset="0"/>
              <a:buChar char="•"/>
            </a:pPr>
            <a:endParaRPr lang="en-US" sz="3200" dirty="0"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35" y="4885265"/>
            <a:ext cx="4976906" cy="331793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571499" y="633870"/>
            <a:ext cx="11172825" cy="6996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      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If 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effective security culture is in place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: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endParaRPr sz="3200" dirty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>
                <a:latin typeface="Didot" charset="0"/>
                <a:ea typeface="Didot" charset="0"/>
                <a:cs typeface="Didot" charset="0"/>
              </a:rPr>
              <a:t>•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Staff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will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possess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the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knowledge,skills,and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capability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to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practice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good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security;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 smtClean="0">
                <a:latin typeface="Didot" charset="0"/>
                <a:ea typeface="Didot" charset="0"/>
                <a:cs typeface="Didot" charset="0"/>
              </a:rPr>
              <a:t>• Unintentional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security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lapses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and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breaches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are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less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likely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to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happen;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endParaRPr sz="3200" dirty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>
                <a:latin typeface="Didot" charset="0"/>
                <a:ea typeface="Didot" charset="0"/>
                <a:cs typeface="Didot" charset="0"/>
              </a:rPr>
              <a:t>•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Employees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are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less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vulnerable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to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social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engineering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;</a:t>
            </a:r>
          </a:p>
          <a:p>
            <a:pPr algn="l"/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 smtClean="0">
                <a:latin typeface="Didot" charset="0"/>
                <a:ea typeface="Didot" charset="0"/>
                <a:cs typeface="Didot" charset="0"/>
              </a:rPr>
              <a:t>• Employees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become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‘eyes’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and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‘ears’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to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help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identify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concerning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behaviour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;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and 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 smtClean="0">
                <a:latin typeface="Didot" charset="0"/>
                <a:ea typeface="Didot" charset="0"/>
                <a:cs typeface="Didot" charset="0"/>
              </a:rPr>
              <a:t>• The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insider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threat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is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reduced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.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4225" y="127000"/>
            <a:ext cx="55003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0300" y="0"/>
            <a:ext cx="6553135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0728" y="2735614"/>
            <a:ext cx="10572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https://</a:t>
            </a:r>
            <a:r>
              <a:rPr lang="en-US" dirty="0" err="1"/>
              <a:t>www.icao.int</a:t>
            </a:r>
            <a:r>
              <a:rPr lang="en-US" dirty="0"/>
              <a:t>/Security/Security-Culture/Pages/</a:t>
            </a:r>
            <a:r>
              <a:rPr lang="en-US" dirty="0" err="1"/>
              <a:t>default.aspx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52500" y="4319698"/>
            <a:ext cx="1109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https://</a:t>
            </a:r>
            <a:r>
              <a:rPr lang="en-US" dirty="0" err="1"/>
              <a:t>www.icao.int</a:t>
            </a:r>
            <a:r>
              <a:rPr lang="en-US" dirty="0"/>
              <a:t>/Security/Security-Culture/ICAO%20training/Sample%20of%20Security%20Culture%20Workshop.pdf</a:t>
            </a:r>
          </a:p>
        </p:txBody>
      </p:sp>
    </p:spTree>
    <p:extLst>
      <p:ext uri="{BB962C8B-B14F-4D97-AF65-F5344CB8AC3E}">
        <p14:creationId xmlns:p14="http://schemas.microsoft.com/office/powerpoint/2010/main" val="35215529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dirty="0" smtClean="0"/>
              <a:t>uestion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15" y="2944905"/>
            <a:ext cx="5110097" cy="361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837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927787" y="815149"/>
            <a:ext cx="11099800" cy="601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800"/>
            </a:pPr>
            <a:r>
              <a:rPr sz="3200" b="1" dirty="0" smtClean="0">
                <a:latin typeface="Didot" charset="0"/>
                <a:ea typeface="Didot" charset="0"/>
                <a:cs typeface="Didot" charset="0"/>
              </a:rPr>
              <a:t>Security </a:t>
            </a:r>
            <a:r>
              <a:rPr sz="3200" b="1" dirty="0">
                <a:latin typeface="Didot" charset="0"/>
                <a:ea typeface="Didot" charset="0"/>
                <a:cs typeface="Didot" charset="0"/>
              </a:rPr>
              <a:t>culture 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is 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marL="457200" indent="-457200" algn="l">
              <a:buFont typeface="Arial" charset="0"/>
              <a:buChar char="•"/>
              <a:defRPr sz="2800"/>
            </a:pP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marL="457200" indent="-457200" algn="l">
              <a:buFont typeface="Arial" charset="0"/>
              <a:buChar char="•"/>
              <a:defRPr sz="2800"/>
            </a:pP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A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set of norms, beliefs, values, attitudes and assumptions that are inherent in the daily operation of an organization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and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marL="457200" indent="-457200" algn="l">
              <a:buFont typeface="Arial" charset="0"/>
              <a:buChar char="•"/>
              <a:defRPr sz="2800"/>
            </a:pP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marL="457200" indent="-457200" algn="l">
              <a:buFont typeface="Arial" charset="0"/>
              <a:buChar char="•"/>
              <a:defRPr sz="2800"/>
            </a:pP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R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eflected 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by the actions and behaviours of all entities and personnel within the organization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.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>
              <a:defRPr sz="2800"/>
            </a:pPr>
            <a:endParaRPr lang="en-US" sz="3200" dirty="0">
              <a:latin typeface="Didot" charset="0"/>
              <a:ea typeface="Didot" charset="0"/>
              <a:cs typeface="Didot" charset="0"/>
            </a:endParaRPr>
          </a:p>
          <a:p>
            <a:pPr algn="l">
              <a:defRPr sz="2800"/>
            </a:pP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Security 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should be everyone's responsibility - from the ground up. </a:t>
            </a:r>
          </a:p>
          <a:p>
            <a:pPr>
              <a:defRPr sz="2800"/>
            </a:pP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endParaRPr sz="3200" dirty="0"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076" y="6526655"/>
            <a:ext cx="3876590" cy="258439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002" y="935338"/>
            <a:ext cx="11577251" cy="6286500"/>
          </a:xfrm>
        </p:spPr>
        <p:txBody>
          <a:bodyPr>
            <a:normAutofit/>
          </a:bodyPr>
          <a:lstStyle/>
          <a:p>
            <a:pPr marL="0" indent="0" algn="ctr">
              <a:buNone/>
              <a:defRPr sz="2800"/>
            </a:pPr>
            <a:r>
              <a:rPr lang="en-US" sz="3900" b="1" dirty="0">
                <a:latin typeface="Didot" charset="0"/>
                <a:ea typeface="Didot" charset="0"/>
                <a:cs typeface="Didot" charset="0"/>
              </a:rPr>
              <a:t>Effective security </a:t>
            </a:r>
            <a:r>
              <a:rPr lang="en-US" sz="3900" b="1" dirty="0" smtClean="0">
                <a:latin typeface="Didot" charset="0"/>
                <a:ea typeface="Didot" charset="0"/>
                <a:cs typeface="Didot" charset="0"/>
              </a:rPr>
              <a:t>culture</a:t>
            </a:r>
            <a:endParaRPr lang="en-US" dirty="0">
              <a:latin typeface="Didot" charset="0"/>
              <a:ea typeface="Didot" charset="0"/>
              <a:cs typeface="Didot" charset="0"/>
            </a:endParaRPr>
          </a:p>
          <a:p>
            <a:pPr>
              <a:defRPr sz="2800"/>
            </a:pP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Recognizing that effective security is critical to business success;</a:t>
            </a:r>
          </a:p>
          <a:p>
            <a:pPr>
              <a:defRPr sz="2800"/>
            </a:pP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Establishing an appreciation of positive security practices among employees;</a:t>
            </a:r>
          </a:p>
          <a:p>
            <a:pPr>
              <a:defRPr sz="2800"/>
            </a:pP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Aligning security to core business goals; and</a:t>
            </a:r>
          </a:p>
          <a:p>
            <a:pPr>
              <a:defRPr sz="2800"/>
            </a:pP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Articulating security as a core value rather than as an obligation or a burdensome expense.</a:t>
            </a:r>
            <a:endParaRPr lang="en-US" sz="3200" dirty="0">
              <a:latin typeface="Didot" charset="0"/>
              <a:ea typeface="Didot" charset="0"/>
              <a:cs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040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614710" y="700390"/>
            <a:ext cx="11136565" cy="601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1600">
                <a:solidFill>
                  <a:srgbClr val="38474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The benefits of an effective security culture include:</a:t>
            </a:r>
          </a:p>
          <a:p>
            <a:pPr algn="l" defTabSz="457200">
              <a:defRPr sz="1600">
                <a:solidFill>
                  <a:srgbClr val="38474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 </a:t>
            </a:r>
          </a:p>
          <a:p>
            <a:pPr marL="914400" indent="-914400" algn="just" defTabSz="457200">
              <a:tabLst>
                <a:tab pos="596900" algn="l"/>
                <a:tab pos="914400" algn="l"/>
              </a:tabLst>
              <a:defRPr sz="1600">
                <a:solidFill>
                  <a:srgbClr val="38474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	◦	Employees are engaged with, and take responsibility </a:t>
            </a:r>
            <a:r>
              <a:rPr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for</a:t>
            </a:r>
            <a:r>
              <a:rPr lang="en-US"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security </a:t>
            </a:r>
            <a:r>
              <a:rPr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issues</a:t>
            </a:r>
            <a:r>
              <a:rPr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;</a:t>
            </a:r>
            <a:endParaRPr lang="en-US" sz="3200" dirty="0" smtClean="0">
              <a:solidFill>
                <a:schemeClr val="tx1"/>
              </a:solidFill>
              <a:latin typeface="Didot" charset="0"/>
              <a:ea typeface="Didot" charset="0"/>
              <a:cs typeface="Didot" charset="0"/>
            </a:endParaRPr>
          </a:p>
          <a:p>
            <a:pPr marL="914400" indent="-914400" algn="just" defTabSz="457200">
              <a:tabLst>
                <a:tab pos="596900" algn="l"/>
                <a:tab pos="914400" algn="l"/>
              </a:tabLst>
              <a:defRPr sz="1600">
                <a:solidFill>
                  <a:srgbClr val="38474E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 dirty="0">
              <a:solidFill>
                <a:schemeClr val="tx1"/>
              </a:solidFill>
              <a:latin typeface="Didot" charset="0"/>
              <a:ea typeface="Didot" charset="0"/>
              <a:cs typeface="Didot" charset="0"/>
            </a:endParaRPr>
          </a:p>
          <a:p>
            <a:pPr marL="914400" indent="-914400" algn="just" defTabSz="457200">
              <a:tabLst>
                <a:tab pos="596900" algn="l"/>
                <a:tab pos="914400" algn="l"/>
              </a:tabLst>
              <a:defRPr sz="1600">
                <a:solidFill>
                  <a:srgbClr val="38474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	◦	Levels of compliance with protective security measures increase</a:t>
            </a:r>
            <a:r>
              <a:rPr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;</a:t>
            </a:r>
            <a:endParaRPr lang="en-US" sz="3200" dirty="0" smtClean="0">
              <a:solidFill>
                <a:schemeClr val="tx1"/>
              </a:solidFill>
              <a:latin typeface="Didot" charset="0"/>
              <a:ea typeface="Didot" charset="0"/>
              <a:cs typeface="Didot" charset="0"/>
            </a:endParaRPr>
          </a:p>
          <a:p>
            <a:pPr marL="914400" indent="-914400" algn="just" defTabSz="457200">
              <a:tabLst>
                <a:tab pos="596900" algn="l"/>
                <a:tab pos="914400" algn="l"/>
              </a:tabLst>
              <a:defRPr sz="1600">
                <a:solidFill>
                  <a:srgbClr val="38474E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 dirty="0">
              <a:solidFill>
                <a:schemeClr val="tx1"/>
              </a:solidFill>
              <a:latin typeface="Didot" charset="0"/>
              <a:ea typeface="Didot" charset="0"/>
              <a:cs typeface="Didot" charset="0"/>
            </a:endParaRPr>
          </a:p>
          <a:p>
            <a:pPr marL="914400" indent="-914400" algn="just" defTabSz="457200">
              <a:tabLst>
                <a:tab pos="596900" algn="l"/>
                <a:tab pos="914400" algn="l"/>
              </a:tabLst>
              <a:defRPr sz="1600">
                <a:solidFill>
                  <a:srgbClr val="38474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	◦	The risk of security incidents and breaches is reduced by employees thinking and acting in more security-conscious ways;</a:t>
            </a:r>
          </a:p>
          <a:p>
            <a:pPr marL="914400" indent="-914400" algn="just" defTabSz="457200">
              <a:tabLst>
                <a:tab pos="596900" algn="l"/>
                <a:tab pos="914400" algn="l"/>
              </a:tabLst>
              <a:defRPr sz="1600">
                <a:solidFill>
                  <a:srgbClr val="38474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491" y="6530774"/>
            <a:ext cx="4537675" cy="302511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28932" y="-941859"/>
            <a:ext cx="11099800" cy="7213600"/>
          </a:xfrm>
        </p:spPr>
        <p:txBody>
          <a:bodyPr>
            <a:normAutofit/>
          </a:bodyPr>
          <a:lstStyle/>
          <a:p>
            <a:pPr defTabSz="457200">
              <a:tabLst>
                <a:tab pos="596900" algn="l"/>
                <a:tab pos="914400" algn="l"/>
              </a:tabLst>
              <a:defRPr sz="1600">
                <a:solidFill>
                  <a:srgbClr val="38474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Employees are more likely to identify and report </a:t>
            </a:r>
            <a:r>
              <a:rPr lang="en-US"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behaviors /</a:t>
            </a:r>
            <a:r>
              <a:rPr lang="en-US"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activities of </a:t>
            </a:r>
            <a:r>
              <a:rPr lang="en-US"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concern;</a:t>
            </a:r>
          </a:p>
          <a:p>
            <a:pPr defTabSz="457200">
              <a:tabLst>
                <a:tab pos="596900" algn="l"/>
                <a:tab pos="914400" algn="l"/>
              </a:tabLst>
              <a:defRPr sz="1600">
                <a:solidFill>
                  <a:srgbClr val="38474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Employees </a:t>
            </a:r>
            <a:r>
              <a:rPr lang="en-US"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feel a greater sense of security; </a:t>
            </a:r>
            <a:r>
              <a:rPr lang="en-US"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and</a:t>
            </a:r>
          </a:p>
          <a:p>
            <a:pPr defTabSz="457200">
              <a:tabLst>
                <a:tab pos="596900" algn="l"/>
                <a:tab pos="914400" algn="l"/>
              </a:tabLst>
              <a:defRPr sz="1600">
                <a:solidFill>
                  <a:srgbClr val="38474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Security </a:t>
            </a:r>
            <a:r>
              <a:rPr lang="en-US"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is improved without the need for large expenditure.</a:t>
            </a:r>
            <a:endParaRPr lang="en-US" sz="3200" dirty="0">
              <a:solidFill>
                <a:schemeClr val="tx1"/>
              </a:solidFill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958" y="4947967"/>
            <a:ext cx="5874950" cy="3905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534" y="5657320"/>
            <a:ext cx="4407415" cy="226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57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763938" y="746822"/>
            <a:ext cx="11219936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Security </a:t>
            </a:r>
            <a:r>
              <a:rPr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culture is important to an airport’s operations because an airport could have the best written security plan and newest technology. </a:t>
            </a:r>
            <a:endParaRPr lang="en-US" sz="3200" dirty="0" smtClean="0">
              <a:solidFill>
                <a:schemeClr val="tx1"/>
              </a:solidFill>
              <a:latin typeface="Didot" charset="0"/>
              <a:ea typeface="Didot" charset="0"/>
              <a:cs typeface="Didot" charset="0"/>
            </a:endParaRPr>
          </a:p>
          <a:p>
            <a:pPr algn="l"/>
            <a:endParaRPr lang="en-US" sz="3200" dirty="0">
              <a:solidFill>
                <a:schemeClr val="tx1"/>
              </a:solidFill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 smtClean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However</a:t>
            </a:r>
            <a:r>
              <a:rPr sz="3200" dirty="0">
                <a:solidFill>
                  <a:schemeClr val="tx1"/>
                </a:solidFill>
                <a:latin typeface="Didot" charset="0"/>
                <a:ea typeface="Didot" charset="0"/>
                <a:cs typeface="Didot" charset="0"/>
              </a:rPr>
              <a:t>, if there is not an accompanying security culture, then security may not be a priority and there may be issues with the implementation and effectiveness of aviation security programmes and countermeasures.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9128"/>
            <a:ext cx="13004800" cy="244863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564775" y="1216082"/>
            <a:ext cx="11147613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sz="3200" dirty="0" smtClean="0">
                <a:latin typeface="Didot" charset="0"/>
                <a:ea typeface="Didot" charset="0"/>
                <a:cs typeface="Didot" charset="0"/>
              </a:rPr>
              <a:t>A 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security culture is a type of organizational culture that encourages optimal security behaviour and it is reflected by the actions of those within the organization. 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endParaRPr lang="en-US" sz="3200" dirty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Security 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is everyone’s responsibility. All personnel within an organization play a role- directly or indirectly- and contribute to the overall security of an organization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.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endParaRPr lang="en-US" sz="3200" dirty="0">
              <a:latin typeface="Didot" charset="0"/>
              <a:ea typeface="Didot" charset="0"/>
              <a:cs typeface="Didot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7381" y="6024753"/>
            <a:ext cx="6502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>
                <a:solidFill>
                  <a:srgbClr val="F26D1E"/>
                </a:solidFill>
                <a:latin typeface="TimesNewRomanPS" charset="0"/>
              </a:rPr>
              <a:t>Security is everyone’ s responsibility </a:t>
            </a:r>
            <a:endParaRPr lang="en-US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37347" y="718671"/>
            <a:ext cx="11099800" cy="7213600"/>
          </a:xfrm>
        </p:spPr>
        <p:txBody>
          <a:bodyPr/>
          <a:lstStyle/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Having an effective security culture is reflected by their understanding of threats to the airport, and how </a:t>
            </a:r>
            <a:r>
              <a:rPr lang="en-US" dirty="0" smtClean="0">
                <a:latin typeface="Didot" charset="0"/>
                <a:ea typeface="Didot" charset="0"/>
                <a:cs typeface="Didot" charset="0"/>
              </a:rPr>
              <a:t>they </a:t>
            </a:r>
            <a:r>
              <a:rPr lang="en-US" dirty="0">
                <a:latin typeface="Didot" charset="0"/>
                <a:ea typeface="Didot" charset="0"/>
                <a:cs typeface="Didot" charset="0"/>
              </a:rPr>
              <a:t>can help to protect the airport and contribute to aviation security.</a:t>
            </a:r>
          </a:p>
          <a:p>
            <a:endParaRPr lang="en-US" dirty="0">
              <a:latin typeface="Didot" charset="0"/>
              <a:ea typeface="Didot" charset="0"/>
              <a:cs typeface="Didot" charset="0"/>
            </a:endParaRPr>
          </a:p>
          <a:p>
            <a:r>
              <a:rPr lang="en-US" dirty="0">
                <a:latin typeface="Didot" charset="0"/>
                <a:ea typeface="Didot" charset="0"/>
                <a:cs typeface="Didot" charset="0"/>
              </a:rPr>
              <a:t>Having an effective security culture not only provides a robust counter-terrorism stance, it helps to reduce crime and other disruptive incidents (deterrence factor).</a:t>
            </a:r>
            <a:endParaRPr lang="en-US" dirty="0">
              <a:latin typeface="Didot" charset="0"/>
              <a:ea typeface="Didot" charset="0"/>
              <a:cs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501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928937" y="1472149"/>
            <a:ext cx="8396533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dirty="0" smtClean="0">
                <a:latin typeface="Didot" charset="0"/>
                <a:ea typeface="Didot" charset="0"/>
                <a:cs typeface="Didot" charset="0"/>
              </a:rPr>
              <a:t>• </a:t>
            </a:r>
            <a:r>
              <a:rPr sz="3200" dirty="0">
                <a:latin typeface="Didot" charset="0"/>
                <a:ea typeface="Didot" charset="0"/>
                <a:cs typeface="Didot" charset="0"/>
              </a:rPr>
              <a:t>Positive Work Environment</a:t>
            </a:r>
          </a:p>
          <a:p>
            <a:pPr algn="l"/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• </a:t>
            </a: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Training</a:t>
            </a:r>
          </a:p>
          <a:p>
            <a:pPr algn="l"/>
            <a:r>
              <a:rPr lang="en-US" sz="3200" dirty="0">
                <a:latin typeface="Didot" charset="0"/>
                <a:ea typeface="Didot" charset="0"/>
                <a:cs typeface="Didot" charset="0"/>
              </a:rPr>
              <a:t>• 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Leadership</a:t>
            </a: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 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lang="en-US" sz="3200" dirty="0">
                <a:latin typeface="Didot" charset="0"/>
                <a:ea typeface="Didot" charset="0"/>
                <a:cs typeface="Didot" charset="0"/>
              </a:rPr>
              <a:t>• 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Understanding Threat </a:t>
            </a:r>
          </a:p>
          <a:p>
            <a:pPr algn="l"/>
            <a:r>
              <a:rPr lang="en-US" sz="3200" dirty="0">
                <a:latin typeface="Didot" charset="0"/>
                <a:ea typeface="Didot" charset="0"/>
                <a:cs typeface="Didot" charset="0"/>
              </a:rPr>
              <a:t>•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Vigilance</a:t>
            </a:r>
            <a:endParaRPr sz="3200" dirty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>
                <a:latin typeface="Didot" charset="0"/>
                <a:ea typeface="Didot" charset="0"/>
                <a:cs typeface="Didot" charset="0"/>
              </a:rPr>
              <a:t>•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Reporting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Systems</a:t>
            </a:r>
            <a:endParaRPr sz="3200" dirty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>
                <a:latin typeface="Didot" charset="0"/>
                <a:ea typeface="Didot" charset="0"/>
                <a:cs typeface="Didot" charset="0"/>
              </a:rPr>
              <a:t>•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Incident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Response</a:t>
            </a:r>
            <a:endParaRPr sz="3200" dirty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>
                <a:latin typeface="Didot" charset="0"/>
                <a:ea typeface="Didot" charset="0"/>
                <a:cs typeface="Didot" charset="0"/>
              </a:rPr>
              <a:t>•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Information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Security</a:t>
            </a:r>
            <a:endParaRPr sz="3200" dirty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>
                <a:latin typeface="Didot" charset="0"/>
                <a:ea typeface="Didot" charset="0"/>
                <a:cs typeface="Didot" charset="0"/>
              </a:rPr>
              <a:t>• </a:t>
            </a:r>
            <a:r>
              <a:rPr sz="3200" dirty="0" smtClean="0">
                <a:latin typeface="Didot" charset="0"/>
                <a:ea typeface="Didot" charset="0"/>
                <a:cs typeface="Didot" charset="0"/>
              </a:rPr>
              <a:t>Training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sz="3200" dirty="0" smtClean="0">
                <a:latin typeface="Didot" charset="0"/>
                <a:ea typeface="Didot" charset="0"/>
                <a:cs typeface="Didot" charset="0"/>
              </a:rPr>
              <a:t>• Leadershi</a:t>
            </a: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p</a:t>
            </a:r>
            <a:endParaRPr lang="en-US" sz="3200" dirty="0" smtClean="0">
              <a:latin typeface="Didot" charset="0"/>
              <a:ea typeface="Didot" charset="0"/>
              <a:cs typeface="Didot" charset="0"/>
            </a:endParaRPr>
          </a:p>
          <a:p>
            <a:pPr algn="l"/>
            <a:r>
              <a:rPr lang="en-US" sz="3200" dirty="0">
                <a:latin typeface="Didot" charset="0"/>
                <a:ea typeface="Didot" charset="0"/>
                <a:cs typeface="Didot" charset="0"/>
              </a:rPr>
              <a:t>• </a:t>
            </a:r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Understanding Threat </a:t>
            </a:r>
          </a:p>
          <a:p>
            <a:pPr algn="l"/>
            <a:r>
              <a:rPr lang="en-US" sz="3200" dirty="0" smtClean="0">
                <a:latin typeface="Didot" charset="0"/>
                <a:ea typeface="Didot" charset="0"/>
                <a:cs typeface="Didot" charset="0"/>
              </a:rPr>
              <a:t>• Measures of </a:t>
            </a:r>
            <a:r>
              <a:rPr lang="en-US" sz="3200" dirty="0">
                <a:latin typeface="Didot" charset="0"/>
                <a:ea typeface="Didot" charset="0"/>
                <a:cs typeface="Didot" charset="0"/>
              </a:rPr>
              <a:t>Effectiveness </a:t>
            </a:r>
          </a:p>
          <a:p>
            <a:pPr algn="l"/>
            <a:endParaRPr sz="3200" dirty="0">
              <a:latin typeface="Didot" charset="0"/>
              <a:ea typeface="Didot" charset="0"/>
              <a:cs typeface="Dido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8110" y="598462"/>
            <a:ext cx="684322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b="1">
                <a:latin typeface="Didot" charset="0"/>
                <a:ea typeface="Didot" charset="0"/>
                <a:cs typeface="Didot" charset="0"/>
              </a:rPr>
              <a:t>Elements of a Security Culture </a:t>
            </a:r>
            <a:endParaRPr lang="en-US" b="1" dirty="0"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0" y="5109882"/>
            <a:ext cx="3822700" cy="223930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574</Words>
  <Application>Microsoft Macintosh PowerPoint</Application>
  <PresentationFormat>Custom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Didot</vt:lpstr>
      <vt:lpstr>Helvetica Light</vt:lpstr>
      <vt:lpstr>Helvetica Neue</vt:lpstr>
      <vt:lpstr>TimesNewRomanPS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</vt:lpstr>
      <vt:lpstr>Question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IAC2403 Introduction to Security Risk and Crisis Management</dc:title>
  <cp:lastModifiedBy>nok korawin</cp:lastModifiedBy>
  <cp:revision>15</cp:revision>
  <dcterms:modified xsi:type="dcterms:W3CDTF">2021-02-12T15:54:45Z</dcterms:modified>
</cp:coreProperties>
</file>