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2C0DD90-85E8-4E6C-ACEF-7BC46AA890B2}" type="datetimeFigureOut">
              <a:rPr lang="th-TH" smtClean="0"/>
              <a:pPr/>
              <a:t>05/01/61</a:t>
            </a:fld>
            <a:endParaRPr lang="th-TH" dirty="0"/>
          </a:p>
        </p:txBody>
      </p:sp>
      <p:sp>
        <p:nvSpPr>
          <p:cNvPr id="5" name="Footer Placeholder 4"/>
          <p:cNvSpPr>
            <a:spLocks noGrp="1"/>
          </p:cNvSpPr>
          <p:nvPr>
            <p:ph type="ftr" sz="quarter" idx="11"/>
          </p:nvPr>
        </p:nvSpPr>
        <p:spPr/>
        <p:txBody>
          <a:bodyPr/>
          <a:lstStyle/>
          <a:p>
            <a:endParaRPr lang="th-TH" dirty="0"/>
          </a:p>
        </p:txBody>
      </p:sp>
      <p:sp>
        <p:nvSpPr>
          <p:cNvPr id="6" name="Slide Number Placeholder 5"/>
          <p:cNvSpPr>
            <a:spLocks noGrp="1"/>
          </p:cNvSpPr>
          <p:nvPr>
            <p:ph type="sldNum" sz="quarter" idx="12"/>
          </p:nvPr>
        </p:nvSpPr>
        <p:spPr/>
        <p:txBody>
          <a:bodyPr/>
          <a:lstStyle/>
          <a:p>
            <a:fld id="{2B2F0717-3EC0-495E-9174-7D7EC19F13F6}" type="slidenum">
              <a:rPr lang="th-TH" smtClean="0"/>
              <a:pPr/>
              <a:t>‹#›</a:t>
            </a:fld>
            <a:endParaRPr lang="th-TH"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362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C0DD90-85E8-4E6C-ACEF-7BC46AA890B2}" type="datetimeFigureOut">
              <a:rPr lang="th-TH" smtClean="0"/>
              <a:pPr/>
              <a:t>05/01/61</a:t>
            </a:fld>
            <a:endParaRPr lang="th-TH" dirty="0"/>
          </a:p>
        </p:txBody>
      </p:sp>
      <p:sp>
        <p:nvSpPr>
          <p:cNvPr id="5" name="Footer Placeholder 4"/>
          <p:cNvSpPr>
            <a:spLocks noGrp="1"/>
          </p:cNvSpPr>
          <p:nvPr>
            <p:ph type="ftr" sz="quarter" idx="11"/>
          </p:nvPr>
        </p:nvSpPr>
        <p:spPr/>
        <p:txBody>
          <a:bodyPr/>
          <a:lstStyle/>
          <a:p>
            <a:endParaRPr lang="th-TH" dirty="0"/>
          </a:p>
        </p:txBody>
      </p:sp>
      <p:sp>
        <p:nvSpPr>
          <p:cNvPr id="6" name="Slide Number Placeholder 5"/>
          <p:cNvSpPr>
            <a:spLocks noGrp="1"/>
          </p:cNvSpPr>
          <p:nvPr>
            <p:ph type="sldNum" sz="quarter" idx="12"/>
          </p:nvPr>
        </p:nvSpPr>
        <p:spPr/>
        <p:txBody>
          <a:bodyPr/>
          <a:lstStyle/>
          <a:p>
            <a:fld id="{2B2F0717-3EC0-495E-9174-7D7EC19F13F6}" type="slidenum">
              <a:rPr lang="th-TH" smtClean="0"/>
              <a:pPr/>
              <a:t>‹#›</a:t>
            </a:fld>
            <a:endParaRPr lang="th-TH" dirty="0"/>
          </a:p>
        </p:txBody>
      </p:sp>
    </p:spTree>
    <p:extLst>
      <p:ext uri="{BB962C8B-B14F-4D97-AF65-F5344CB8AC3E}">
        <p14:creationId xmlns:p14="http://schemas.microsoft.com/office/powerpoint/2010/main" xmlns="" val="4093345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C0DD90-85E8-4E6C-ACEF-7BC46AA890B2}" type="datetimeFigureOut">
              <a:rPr lang="th-TH" smtClean="0"/>
              <a:pPr/>
              <a:t>05/01/61</a:t>
            </a:fld>
            <a:endParaRPr lang="th-TH" dirty="0"/>
          </a:p>
        </p:txBody>
      </p:sp>
      <p:sp>
        <p:nvSpPr>
          <p:cNvPr id="5" name="Footer Placeholder 4"/>
          <p:cNvSpPr>
            <a:spLocks noGrp="1"/>
          </p:cNvSpPr>
          <p:nvPr>
            <p:ph type="ftr" sz="quarter" idx="11"/>
          </p:nvPr>
        </p:nvSpPr>
        <p:spPr/>
        <p:txBody>
          <a:bodyPr/>
          <a:lstStyle/>
          <a:p>
            <a:endParaRPr lang="th-TH" dirty="0"/>
          </a:p>
        </p:txBody>
      </p:sp>
      <p:sp>
        <p:nvSpPr>
          <p:cNvPr id="6" name="Slide Number Placeholder 5"/>
          <p:cNvSpPr>
            <a:spLocks noGrp="1"/>
          </p:cNvSpPr>
          <p:nvPr>
            <p:ph type="sldNum" sz="quarter" idx="12"/>
          </p:nvPr>
        </p:nvSpPr>
        <p:spPr/>
        <p:txBody>
          <a:bodyPr/>
          <a:lstStyle/>
          <a:p>
            <a:fld id="{2B2F0717-3EC0-495E-9174-7D7EC19F13F6}" type="slidenum">
              <a:rPr lang="th-TH" smtClean="0"/>
              <a:pPr/>
              <a:t>‹#›</a:t>
            </a:fld>
            <a:endParaRPr lang="th-TH"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03982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C0DD90-85E8-4E6C-ACEF-7BC46AA890B2}" type="datetimeFigureOut">
              <a:rPr lang="th-TH" smtClean="0"/>
              <a:pPr/>
              <a:t>05/01/61</a:t>
            </a:fld>
            <a:endParaRPr lang="th-TH" dirty="0"/>
          </a:p>
        </p:txBody>
      </p:sp>
      <p:sp>
        <p:nvSpPr>
          <p:cNvPr id="5" name="Footer Placeholder 4"/>
          <p:cNvSpPr>
            <a:spLocks noGrp="1"/>
          </p:cNvSpPr>
          <p:nvPr>
            <p:ph type="ftr" sz="quarter" idx="11"/>
          </p:nvPr>
        </p:nvSpPr>
        <p:spPr/>
        <p:txBody>
          <a:bodyPr/>
          <a:lstStyle/>
          <a:p>
            <a:endParaRPr lang="th-TH" dirty="0"/>
          </a:p>
        </p:txBody>
      </p:sp>
      <p:sp>
        <p:nvSpPr>
          <p:cNvPr id="6" name="Slide Number Placeholder 5"/>
          <p:cNvSpPr>
            <a:spLocks noGrp="1"/>
          </p:cNvSpPr>
          <p:nvPr>
            <p:ph type="sldNum" sz="quarter" idx="12"/>
          </p:nvPr>
        </p:nvSpPr>
        <p:spPr/>
        <p:txBody>
          <a:bodyPr/>
          <a:lstStyle/>
          <a:p>
            <a:fld id="{2B2F0717-3EC0-495E-9174-7D7EC19F13F6}" type="slidenum">
              <a:rPr lang="th-TH" smtClean="0"/>
              <a:pPr/>
              <a:t>‹#›</a:t>
            </a:fld>
            <a:endParaRPr lang="th-TH" dirty="0"/>
          </a:p>
        </p:txBody>
      </p:sp>
    </p:spTree>
    <p:extLst>
      <p:ext uri="{BB962C8B-B14F-4D97-AF65-F5344CB8AC3E}">
        <p14:creationId xmlns:p14="http://schemas.microsoft.com/office/powerpoint/2010/main" xmlns="" val="3943013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C0DD90-85E8-4E6C-ACEF-7BC46AA890B2}" type="datetimeFigureOut">
              <a:rPr lang="th-TH" smtClean="0"/>
              <a:pPr/>
              <a:t>05/01/61</a:t>
            </a:fld>
            <a:endParaRPr lang="th-TH" dirty="0"/>
          </a:p>
        </p:txBody>
      </p:sp>
      <p:sp>
        <p:nvSpPr>
          <p:cNvPr id="5" name="Footer Placeholder 4"/>
          <p:cNvSpPr>
            <a:spLocks noGrp="1"/>
          </p:cNvSpPr>
          <p:nvPr>
            <p:ph type="ftr" sz="quarter" idx="11"/>
          </p:nvPr>
        </p:nvSpPr>
        <p:spPr/>
        <p:txBody>
          <a:bodyPr/>
          <a:lstStyle/>
          <a:p>
            <a:endParaRPr lang="th-TH" dirty="0"/>
          </a:p>
        </p:txBody>
      </p:sp>
      <p:sp>
        <p:nvSpPr>
          <p:cNvPr id="6" name="Slide Number Placeholder 5"/>
          <p:cNvSpPr>
            <a:spLocks noGrp="1"/>
          </p:cNvSpPr>
          <p:nvPr>
            <p:ph type="sldNum" sz="quarter" idx="12"/>
          </p:nvPr>
        </p:nvSpPr>
        <p:spPr/>
        <p:txBody>
          <a:bodyPr/>
          <a:lstStyle/>
          <a:p>
            <a:fld id="{2B2F0717-3EC0-495E-9174-7D7EC19F13F6}" type="slidenum">
              <a:rPr lang="th-TH" smtClean="0"/>
              <a:pPr/>
              <a:t>‹#›</a:t>
            </a:fld>
            <a:endParaRPr lang="th-TH"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77755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C0DD90-85E8-4E6C-ACEF-7BC46AA890B2}" type="datetimeFigureOut">
              <a:rPr lang="th-TH" smtClean="0"/>
              <a:pPr/>
              <a:t>05/01/61</a:t>
            </a:fld>
            <a:endParaRPr lang="th-TH" dirty="0"/>
          </a:p>
        </p:txBody>
      </p:sp>
      <p:sp>
        <p:nvSpPr>
          <p:cNvPr id="6" name="Footer Placeholder 5"/>
          <p:cNvSpPr>
            <a:spLocks noGrp="1"/>
          </p:cNvSpPr>
          <p:nvPr>
            <p:ph type="ftr" sz="quarter" idx="11"/>
          </p:nvPr>
        </p:nvSpPr>
        <p:spPr/>
        <p:txBody>
          <a:bodyPr/>
          <a:lstStyle/>
          <a:p>
            <a:endParaRPr lang="th-TH" dirty="0"/>
          </a:p>
        </p:txBody>
      </p:sp>
      <p:sp>
        <p:nvSpPr>
          <p:cNvPr id="7" name="Slide Number Placeholder 6"/>
          <p:cNvSpPr>
            <a:spLocks noGrp="1"/>
          </p:cNvSpPr>
          <p:nvPr>
            <p:ph type="sldNum" sz="quarter" idx="12"/>
          </p:nvPr>
        </p:nvSpPr>
        <p:spPr/>
        <p:txBody>
          <a:bodyPr/>
          <a:lstStyle/>
          <a:p>
            <a:fld id="{2B2F0717-3EC0-495E-9174-7D7EC19F13F6}" type="slidenum">
              <a:rPr lang="th-TH" smtClean="0"/>
              <a:pPr/>
              <a:t>‹#›</a:t>
            </a:fld>
            <a:endParaRPr lang="th-TH" dirty="0"/>
          </a:p>
        </p:txBody>
      </p:sp>
    </p:spTree>
    <p:extLst>
      <p:ext uri="{BB962C8B-B14F-4D97-AF65-F5344CB8AC3E}">
        <p14:creationId xmlns:p14="http://schemas.microsoft.com/office/powerpoint/2010/main" xmlns="" val="3517775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C0DD90-85E8-4E6C-ACEF-7BC46AA890B2}" type="datetimeFigureOut">
              <a:rPr lang="th-TH" smtClean="0"/>
              <a:pPr/>
              <a:t>05/01/61</a:t>
            </a:fld>
            <a:endParaRPr lang="th-TH" dirty="0"/>
          </a:p>
        </p:txBody>
      </p:sp>
      <p:sp>
        <p:nvSpPr>
          <p:cNvPr id="8" name="Footer Placeholder 7"/>
          <p:cNvSpPr>
            <a:spLocks noGrp="1"/>
          </p:cNvSpPr>
          <p:nvPr>
            <p:ph type="ftr" sz="quarter" idx="11"/>
          </p:nvPr>
        </p:nvSpPr>
        <p:spPr/>
        <p:txBody>
          <a:bodyPr/>
          <a:lstStyle/>
          <a:p>
            <a:endParaRPr lang="th-TH" dirty="0"/>
          </a:p>
        </p:txBody>
      </p:sp>
      <p:sp>
        <p:nvSpPr>
          <p:cNvPr id="9" name="Slide Number Placeholder 8"/>
          <p:cNvSpPr>
            <a:spLocks noGrp="1"/>
          </p:cNvSpPr>
          <p:nvPr>
            <p:ph type="sldNum" sz="quarter" idx="12"/>
          </p:nvPr>
        </p:nvSpPr>
        <p:spPr/>
        <p:txBody>
          <a:bodyPr/>
          <a:lstStyle/>
          <a:p>
            <a:fld id="{2B2F0717-3EC0-495E-9174-7D7EC19F13F6}" type="slidenum">
              <a:rPr lang="th-TH" smtClean="0"/>
              <a:pPr/>
              <a:t>‹#›</a:t>
            </a:fld>
            <a:endParaRPr lang="th-TH" dirty="0"/>
          </a:p>
        </p:txBody>
      </p:sp>
    </p:spTree>
    <p:extLst>
      <p:ext uri="{BB962C8B-B14F-4D97-AF65-F5344CB8AC3E}">
        <p14:creationId xmlns:p14="http://schemas.microsoft.com/office/powerpoint/2010/main" xmlns="" val="276048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C0DD90-85E8-4E6C-ACEF-7BC46AA890B2}" type="datetimeFigureOut">
              <a:rPr lang="th-TH" smtClean="0"/>
              <a:pPr/>
              <a:t>05/01/61</a:t>
            </a:fld>
            <a:endParaRPr lang="th-TH" dirty="0"/>
          </a:p>
        </p:txBody>
      </p:sp>
      <p:sp>
        <p:nvSpPr>
          <p:cNvPr id="4" name="Footer Placeholder 3"/>
          <p:cNvSpPr>
            <a:spLocks noGrp="1"/>
          </p:cNvSpPr>
          <p:nvPr>
            <p:ph type="ftr" sz="quarter" idx="11"/>
          </p:nvPr>
        </p:nvSpPr>
        <p:spPr/>
        <p:txBody>
          <a:bodyPr/>
          <a:lstStyle/>
          <a:p>
            <a:endParaRPr lang="th-TH" dirty="0"/>
          </a:p>
        </p:txBody>
      </p:sp>
      <p:sp>
        <p:nvSpPr>
          <p:cNvPr id="5" name="Slide Number Placeholder 4"/>
          <p:cNvSpPr>
            <a:spLocks noGrp="1"/>
          </p:cNvSpPr>
          <p:nvPr>
            <p:ph type="sldNum" sz="quarter" idx="12"/>
          </p:nvPr>
        </p:nvSpPr>
        <p:spPr/>
        <p:txBody>
          <a:bodyPr/>
          <a:lstStyle/>
          <a:p>
            <a:fld id="{2B2F0717-3EC0-495E-9174-7D7EC19F13F6}" type="slidenum">
              <a:rPr lang="th-TH" smtClean="0"/>
              <a:pPr/>
              <a:t>‹#›</a:t>
            </a:fld>
            <a:endParaRPr lang="th-TH" dirty="0"/>
          </a:p>
        </p:txBody>
      </p:sp>
    </p:spTree>
    <p:extLst>
      <p:ext uri="{BB962C8B-B14F-4D97-AF65-F5344CB8AC3E}">
        <p14:creationId xmlns:p14="http://schemas.microsoft.com/office/powerpoint/2010/main" xmlns="" val="2382560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0DD90-85E8-4E6C-ACEF-7BC46AA890B2}" type="datetimeFigureOut">
              <a:rPr lang="th-TH" smtClean="0"/>
              <a:pPr/>
              <a:t>05/01/61</a:t>
            </a:fld>
            <a:endParaRPr lang="th-TH" dirty="0"/>
          </a:p>
        </p:txBody>
      </p:sp>
      <p:sp>
        <p:nvSpPr>
          <p:cNvPr id="3" name="Footer Placeholder 2"/>
          <p:cNvSpPr>
            <a:spLocks noGrp="1"/>
          </p:cNvSpPr>
          <p:nvPr>
            <p:ph type="ftr" sz="quarter" idx="11"/>
          </p:nvPr>
        </p:nvSpPr>
        <p:spPr/>
        <p:txBody>
          <a:bodyPr/>
          <a:lstStyle/>
          <a:p>
            <a:endParaRPr lang="th-TH" dirty="0"/>
          </a:p>
        </p:txBody>
      </p:sp>
      <p:sp>
        <p:nvSpPr>
          <p:cNvPr id="4" name="Slide Number Placeholder 3"/>
          <p:cNvSpPr>
            <a:spLocks noGrp="1"/>
          </p:cNvSpPr>
          <p:nvPr>
            <p:ph type="sldNum" sz="quarter" idx="12"/>
          </p:nvPr>
        </p:nvSpPr>
        <p:spPr/>
        <p:txBody>
          <a:bodyPr/>
          <a:lstStyle/>
          <a:p>
            <a:fld id="{2B2F0717-3EC0-495E-9174-7D7EC19F13F6}" type="slidenum">
              <a:rPr lang="th-TH" smtClean="0"/>
              <a:pPr/>
              <a:t>‹#›</a:t>
            </a:fld>
            <a:endParaRPr lang="th-TH" dirty="0"/>
          </a:p>
        </p:txBody>
      </p:sp>
    </p:spTree>
    <p:extLst>
      <p:ext uri="{BB962C8B-B14F-4D97-AF65-F5344CB8AC3E}">
        <p14:creationId xmlns:p14="http://schemas.microsoft.com/office/powerpoint/2010/main" xmlns="" val="4024794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2C0DD90-85E8-4E6C-ACEF-7BC46AA890B2}" type="datetimeFigureOut">
              <a:rPr lang="th-TH" smtClean="0"/>
              <a:pPr/>
              <a:t>05/01/61</a:t>
            </a:fld>
            <a:endParaRPr lang="th-TH" dirty="0"/>
          </a:p>
        </p:txBody>
      </p:sp>
      <p:sp>
        <p:nvSpPr>
          <p:cNvPr id="6" name="Footer Placeholder 5"/>
          <p:cNvSpPr>
            <a:spLocks noGrp="1"/>
          </p:cNvSpPr>
          <p:nvPr>
            <p:ph type="ftr" sz="quarter" idx="11"/>
          </p:nvPr>
        </p:nvSpPr>
        <p:spPr/>
        <p:txBody>
          <a:bodyPr/>
          <a:lstStyle/>
          <a:p>
            <a:endParaRPr lang="th-TH" dirty="0"/>
          </a:p>
        </p:txBody>
      </p:sp>
      <p:sp>
        <p:nvSpPr>
          <p:cNvPr id="7" name="Slide Number Placeholder 6"/>
          <p:cNvSpPr>
            <a:spLocks noGrp="1"/>
          </p:cNvSpPr>
          <p:nvPr>
            <p:ph type="sldNum" sz="quarter" idx="12"/>
          </p:nvPr>
        </p:nvSpPr>
        <p:spPr/>
        <p:txBody>
          <a:bodyPr/>
          <a:lstStyle/>
          <a:p>
            <a:fld id="{2B2F0717-3EC0-495E-9174-7D7EC19F13F6}" type="slidenum">
              <a:rPr lang="th-TH" smtClean="0"/>
              <a:pPr/>
              <a:t>‹#›</a:t>
            </a:fld>
            <a:endParaRPr lang="th-TH" dirty="0"/>
          </a:p>
        </p:txBody>
      </p:sp>
    </p:spTree>
    <p:extLst>
      <p:ext uri="{BB962C8B-B14F-4D97-AF65-F5344CB8AC3E}">
        <p14:creationId xmlns:p14="http://schemas.microsoft.com/office/powerpoint/2010/main" xmlns="" val="314514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2C0DD90-85E8-4E6C-ACEF-7BC46AA890B2}" type="datetimeFigureOut">
              <a:rPr lang="th-TH" smtClean="0"/>
              <a:pPr/>
              <a:t>05/01/61</a:t>
            </a:fld>
            <a:endParaRPr lang="th-TH" dirty="0"/>
          </a:p>
        </p:txBody>
      </p:sp>
      <p:sp>
        <p:nvSpPr>
          <p:cNvPr id="6" name="Footer Placeholder 5"/>
          <p:cNvSpPr>
            <a:spLocks noGrp="1"/>
          </p:cNvSpPr>
          <p:nvPr>
            <p:ph type="ftr" sz="quarter" idx="11"/>
          </p:nvPr>
        </p:nvSpPr>
        <p:spPr/>
        <p:txBody>
          <a:bodyPr/>
          <a:lstStyle/>
          <a:p>
            <a:endParaRPr lang="th-TH" dirty="0"/>
          </a:p>
        </p:txBody>
      </p:sp>
      <p:sp>
        <p:nvSpPr>
          <p:cNvPr id="7" name="Slide Number Placeholder 6"/>
          <p:cNvSpPr>
            <a:spLocks noGrp="1"/>
          </p:cNvSpPr>
          <p:nvPr>
            <p:ph type="sldNum" sz="quarter" idx="12"/>
          </p:nvPr>
        </p:nvSpPr>
        <p:spPr/>
        <p:txBody>
          <a:bodyPr/>
          <a:lstStyle/>
          <a:p>
            <a:fld id="{2B2F0717-3EC0-495E-9174-7D7EC19F13F6}" type="slidenum">
              <a:rPr lang="th-TH" smtClean="0"/>
              <a:pPr/>
              <a:t>‹#›</a:t>
            </a:fld>
            <a:endParaRPr lang="th-TH"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8564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2C0DD90-85E8-4E6C-ACEF-7BC46AA890B2}" type="datetimeFigureOut">
              <a:rPr lang="th-TH" smtClean="0"/>
              <a:pPr/>
              <a:t>05/01/61</a:t>
            </a:fld>
            <a:endParaRPr lang="th-TH"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th-TH"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B2F0717-3EC0-495E-9174-7D7EC19F13F6}" type="slidenum">
              <a:rPr lang="th-TH" smtClean="0"/>
              <a:pPr/>
              <a:t>‹#›</a:t>
            </a:fld>
            <a:endParaRPr lang="th-TH"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52279687"/>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vivatp@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dirty="0"/>
              <a:t>Microeconomic</a:t>
            </a:r>
            <a:br>
              <a:rPr lang="en-US" dirty="0"/>
            </a:br>
            <a:r>
              <a:rPr lang="en-US" dirty="0"/>
              <a:t/>
            </a:r>
            <a:br>
              <a:rPr lang="en-US" dirty="0"/>
            </a:br>
            <a:r>
              <a:rPr lang="en-US" dirty="0"/>
              <a:t/>
            </a:r>
            <a:br>
              <a:rPr lang="en-US" dirty="0"/>
            </a:br>
            <a:endParaRPr lang="th-TH" dirty="0"/>
          </a:p>
        </p:txBody>
      </p:sp>
      <p:sp>
        <p:nvSpPr>
          <p:cNvPr id="3" name="Subtitle 2"/>
          <p:cNvSpPr>
            <a:spLocks noGrp="1"/>
          </p:cNvSpPr>
          <p:nvPr>
            <p:ph type="subTitle" idx="1"/>
          </p:nvPr>
        </p:nvSpPr>
        <p:spPr>
          <a:xfrm>
            <a:off x="6300192" y="4960137"/>
            <a:ext cx="2558058" cy="1463040"/>
          </a:xfrm>
        </p:spPr>
        <p:txBody>
          <a:bodyPr>
            <a:normAutofit/>
          </a:bodyPr>
          <a:lstStyle/>
          <a:p>
            <a:r>
              <a:rPr lang="en-US" dirty="0" smtClean="0"/>
              <a:t>IBP2315: Macroeconomics</a:t>
            </a:r>
            <a:endParaRPr lang="en-US" dirty="0"/>
          </a:p>
          <a:p>
            <a:r>
              <a:rPr lang="en-US" dirty="0"/>
              <a:t>Aj’ Pat Vivat</a:t>
            </a:r>
          </a:p>
          <a:p>
            <a:r>
              <a:rPr lang="en-US" dirty="0"/>
              <a:t>Email: </a:t>
            </a:r>
            <a:r>
              <a:rPr lang="en-US" dirty="0">
                <a:hlinkClick r:id="rId2"/>
              </a:rPr>
              <a:t>Pat.vivatp@gmail.com</a:t>
            </a:r>
            <a:endParaRPr lang="en-US" dirty="0"/>
          </a:p>
          <a:p>
            <a:r>
              <a:rPr lang="en-US" dirty="0"/>
              <a:t>Line ID: patosung</a:t>
            </a:r>
          </a:p>
          <a:p>
            <a:endParaRPr lang="th-T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968421-AAC3-44A2-8EB4-D1095EA1DFCD}"/>
              </a:ext>
            </a:extLst>
          </p:cNvPr>
          <p:cNvSpPr>
            <a:spLocks noGrp="1"/>
          </p:cNvSpPr>
          <p:nvPr>
            <p:ph type="title"/>
          </p:nvPr>
        </p:nvSpPr>
        <p:spPr/>
        <p:txBody>
          <a:bodyPr/>
          <a:lstStyle/>
          <a:p>
            <a:r>
              <a:rPr lang="en-US" dirty="0"/>
              <a:t>Introduction to Economics</a:t>
            </a:r>
          </a:p>
        </p:txBody>
      </p:sp>
      <p:sp>
        <p:nvSpPr>
          <p:cNvPr id="3" name="Content Placeholder 2">
            <a:extLst>
              <a:ext uri="{FF2B5EF4-FFF2-40B4-BE49-F238E27FC236}">
                <a16:creationId xmlns:a16="http://schemas.microsoft.com/office/drawing/2014/main" xmlns="" id="{E1A3B1EE-212C-47FB-BFFB-8BD4E3901D9D}"/>
              </a:ext>
            </a:extLst>
          </p:cNvPr>
          <p:cNvSpPr>
            <a:spLocks noGrp="1"/>
          </p:cNvSpPr>
          <p:nvPr>
            <p:ph idx="1"/>
          </p:nvPr>
        </p:nvSpPr>
        <p:spPr/>
        <p:txBody>
          <a:bodyPr/>
          <a:lstStyle/>
          <a:p>
            <a:r>
              <a:rPr lang="en-US" sz="3200" dirty="0"/>
              <a:t>Why study economics?</a:t>
            </a:r>
          </a:p>
          <a:p>
            <a:pPr lvl="1"/>
            <a:r>
              <a:rPr lang="en-US" sz="2400" dirty="0"/>
              <a:t>Make money</a:t>
            </a:r>
          </a:p>
          <a:p>
            <a:pPr lvl="1"/>
            <a:r>
              <a:rPr lang="en-US" sz="2400" dirty="0"/>
              <a:t>understand the law of supply and demand (mechanism of pricing)</a:t>
            </a:r>
          </a:p>
          <a:p>
            <a:pPr lvl="1"/>
            <a:r>
              <a:rPr lang="en-US" sz="2400" dirty="0"/>
              <a:t>how recession or rising oil price will affect their future</a:t>
            </a:r>
          </a:p>
          <a:p>
            <a:pPr lvl="1"/>
            <a:r>
              <a:rPr lang="en-US" sz="2400" dirty="0"/>
              <a:t>use economic lesson in your life</a:t>
            </a:r>
          </a:p>
          <a:p>
            <a:pPr lvl="1"/>
            <a:endParaRPr lang="en-US" dirty="0"/>
          </a:p>
        </p:txBody>
      </p:sp>
    </p:spTree>
    <p:extLst>
      <p:ext uri="{BB962C8B-B14F-4D97-AF65-F5344CB8AC3E}">
        <p14:creationId xmlns:p14="http://schemas.microsoft.com/office/powerpoint/2010/main" xmlns="" val="204719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83B8CF-C1E5-4DBB-9B22-1CF081CCFB44}"/>
              </a:ext>
            </a:extLst>
          </p:cNvPr>
          <p:cNvSpPr>
            <a:spLocks noGrp="1"/>
          </p:cNvSpPr>
          <p:nvPr>
            <p:ph type="title"/>
          </p:nvPr>
        </p:nvSpPr>
        <p:spPr/>
        <p:txBody>
          <a:bodyPr/>
          <a:lstStyle/>
          <a:p>
            <a:r>
              <a:rPr lang="en-US" dirty="0"/>
              <a:t>What is economic?</a:t>
            </a:r>
          </a:p>
        </p:txBody>
      </p:sp>
      <p:sp>
        <p:nvSpPr>
          <p:cNvPr id="3" name="Content Placeholder 2">
            <a:extLst>
              <a:ext uri="{FF2B5EF4-FFF2-40B4-BE49-F238E27FC236}">
                <a16:creationId xmlns:a16="http://schemas.microsoft.com/office/drawing/2014/main" xmlns="" id="{A66BBB1D-58E0-41EC-AC81-F4EBCC31AAE4}"/>
              </a:ext>
            </a:extLst>
          </p:cNvPr>
          <p:cNvSpPr>
            <a:spLocks noGrp="1"/>
          </p:cNvSpPr>
          <p:nvPr>
            <p:ph idx="1"/>
          </p:nvPr>
        </p:nvSpPr>
        <p:spPr/>
        <p:txBody>
          <a:bodyPr/>
          <a:lstStyle/>
          <a:p>
            <a:pPr>
              <a:buFont typeface="Wingdings" panose="05000000000000000000" pitchFamily="2" charset="2"/>
              <a:buChar char="§"/>
            </a:pPr>
            <a:r>
              <a:rPr lang="en-US" dirty="0"/>
              <a:t>The effect of government budget deficit, the rich and the poor, socialism</a:t>
            </a:r>
          </a:p>
          <a:p>
            <a:pPr>
              <a:buFont typeface="Wingdings" panose="05000000000000000000" pitchFamily="2" charset="2"/>
              <a:buChar char="§"/>
            </a:pPr>
            <a:r>
              <a:rPr lang="en-US" dirty="0"/>
              <a:t> Adam Smith – Classical and political economic</a:t>
            </a:r>
          </a:p>
          <a:p>
            <a:pPr lvl="1">
              <a:buFont typeface="Wingdings" panose="05000000000000000000" pitchFamily="2" charset="2"/>
              <a:buChar char="§"/>
            </a:pPr>
            <a:r>
              <a:rPr lang="en-US" dirty="0"/>
              <a:t>Analyze the way that markets organized economic life and produced rapid economic growth. </a:t>
            </a:r>
          </a:p>
          <a:p>
            <a:pPr>
              <a:buFont typeface="Wingdings" panose="05000000000000000000" pitchFamily="2" charset="2"/>
              <a:buChar char="§"/>
            </a:pPr>
            <a:r>
              <a:rPr lang="en-US" dirty="0"/>
              <a:t>Karl Marx’s Socialism</a:t>
            </a:r>
          </a:p>
          <a:p>
            <a:pPr>
              <a:buFont typeface="Wingdings" panose="05000000000000000000" pitchFamily="2" charset="2"/>
              <a:buChar char="§"/>
            </a:pPr>
            <a:r>
              <a:rPr lang="en-US" dirty="0"/>
              <a:t>John Maynard Keynes, The general theory of employment, interest and money. </a:t>
            </a:r>
          </a:p>
          <a:p>
            <a:pPr>
              <a:buFont typeface="Wingdings" panose="05000000000000000000" pitchFamily="2" charset="2"/>
              <a:buChar char="§"/>
            </a:pPr>
            <a:r>
              <a:rPr lang="en-US" dirty="0"/>
              <a:t>The power of the market , capitalism Vs. Socialism</a:t>
            </a:r>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xmlns="" val="2170332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74AF08-962D-49D0-BD11-62DD437B44EE}"/>
              </a:ext>
            </a:extLst>
          </p:cNvPr>
          <p:cNvSpPr>
            <a:spLocks noGrp="1"/>
          </p:cNvSpPr>
          <p:nvPr>
            <p:ph type="title"/>
          </p:nvPr>
        </p:nvSpPr>
        <p:spPr/>
        <p:txBody>
          <a:bodyPr/>
          <a:lstStyle/>
          <a:p>
            <a:r>
              <a:rPr lang="en-US" dirty="0"/>
              <a:t>Definition of economics</a:t>
            </a:r>
          </a:p>
        </p:txBody>
      </p:sp>
      <p:sp>
        <p:nvSpPr>
          <p:cNvPr id="3" name="Content Placeholder 2">
            <a:extLst>
              <a:ext uri="{FF2B5EF4-FFF2-40B4-BE49-F238E27FC236}">
                <a16:creationId xmlns:a16="http://schemas.microsoft.com/office/drawing/2014/main" xmlns="" id="{8B0C1FE4-35C6-4552-BFB8-2AE7B0CCB8E2}"/>
              </a:ext>
            </a:extLst>
          </p:cNvPr>
          <p:cNvSpPr>
            <a:spLocks noGrp="1"/>
          </p:cNvSpPr>
          <p:nvPr>
            <p:ph idx="1"/>
          </p:nvPr>
        </p:nvSpPr>
        <p:spPr/>
        <p:txBody>
          <a:bodyPr/>
          <a:lstStyle/>
          <a:p>
            <a:pPr>
              <a:buFont typeface="Wingdings" panose="05000000000000000000" pitchFamily="2" charset="2"/>
              <a:buChar char="§"/>
            </a:pPr>
            <a:r>
              <a:rPr lang="en-US" dirty="0"/>
              <a:t>Economics is the study of how societies use scarce resources to produce valuable commodities and distribute them among different people.</a:t>
            </a:r>
          </a:p>
          <a:p>
            <a:pPr lvl="1"/>
            <a:r>
              <a:rPr lang="en-US" dirty="0"/>
              <a:t>Macroeconomics: the study of functioning of economy as a whole</a:t>
            </a:r>
          </a:p>
          <a:p>
            <a:pPr lvl="1"/>
            <a:r>
              <a:rPr lang="en-US" dirty="0"/>
              <a:t>Microeconomics: analyze the behavior of individual components </a:t>
            </a:r>
          </a:p>
          <a:p>
            <a:pPr lvl="1"/>
            <a:endParaRPr lang="en-US" dirty="0"/>
          </a:p>
          <a:p>
            <a:pPr lvl="1">
              <a:buFont typeface="Wingdings" panose="05000000000000000000" pitchFamily="2" charset="2"/>
              <a:buChar char="v"/>
            </a:pPr>
            <a:endParaRPr lang="en-US" dirty="0"/>
          </a:p>
          <a:p>
            <a:pPr lvl="1">
              <a:buFont typeface="Wingdings" panose="05000000000000000000" pitchFamily="2" charset="2"/>
              <a:buChar char="v"/>
            </a:pPr>
            <a:r>
              <a:rPr lang="en-US" dirty="0"/>
              <a:t>Economic ask for what, how and for whom</a:t>
            </a:r>
          </a:p>
          <a:p>
            <a:pPr lvl="1">
              <a:buFont typeface="Wingdings" panose="05000000000000000000" pitchFamily="2" charset="2"/>
              <a:buChar char="v"/>
            </a:pPr>
            <a:r>
              <a:rPr lang="en-US" dirty="0"/>
              <a:t>Economic analyzes movements in the overall economy </a:t>
            </a:r>
          </a:p>
          <a:p>
            <a:pPr lvl="1">
              <a:buFont typeface="Wingdings" panose="05000000000000000000" pitchFamily="2" charset="2"/>
              <a:buChar char="v"/>
            </a:pPr>
            <a:r>
              <a:rPr lang="en-US" dirty="0"/>
              <a:t>Study of commerce among nations</a:t>
            </a:r>
          </a:p>
          <a:p>
            <a:pPr lvl="1">
              <a:buFont typeface="Wingdings" panose="05000000000000000000" pitchFamily="2" charset="2"/>
              <a:buChar char="v"/>
            </a:pPr>
            <a:r>
              <a:rPr lang="en-US" dirty="0"/>
              <a:t>Science of choice</a:t>
            </a:r>
          </a:p>
          <a:p>
            <a:pPr lvl="1">
              <a:buFont typeface="Wingdings" panose="05000000000000000000" pitchFamily="2" charset="2"/>
              <a:buChar char="v"/>
            </a:pPr>
            <a:r>
              <a:rPr lang="en-US" dirty="0"/>
              <a:t>Economics is the study of money, banking, capital and wealth</a:t>
            </a:r>
          </a:p>
          <a:p>
            <a:pPr lvl="1">
              <a:buFont typeface="Wingdings" panose="05000000000000000000" pitchFamily="2" charset="2"/>
              <a:buChar char="v"/>
            </a:pPr>
            <a:endParaRPr lang="en-US" dirty="0"/>
          </a:p>
          <a:p>
            <a:pPr lvl="1">
              <a:buFont typeface="Wingdings" panose="05000000000000000000" pitchFamily="2" charset="2"/>
              <a:buChar char="v"/>
            </a:pPr>
            <a:endParaRPr lang="en-US" dirty="0"/>
          </a:p>
          <a:p>
            <a:pPr lvl="1">
              <a:buFont typeface="Wingdings" panose="05000000000000000000" pitchFamily="2" charset="2"/>
              <a:buChar char="v"/>
            </a:pPr>
            <a:endParaRPr lang="en-US" dirty="0"/>
          </a:p>
          <a:p>
            <a:pPr lvl="1">
              <a:buFont typeface="Wingdings" panose="05000000000000000000" pitchFamily="2" charset="2"/>
              <a:buChar char="v"/>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xmlns="" val="2334760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27921-4D20-4E3A-AF26-3EE5E5542A81}"/>
              </a:ext>
            </a:extLst>
          </p:cNvPr>
          <p:cNvSpPr>
            <a:spLocks noGrp="1"/>
          </p:cNvSpPr>
          <p:nvPr>
            <p:ph type="title"/>
          </p:nvPr>
        </p:nvSpPr>
        <p:spPr/>
        <p:txBody>
          <a:bodyPr/>
          <a:lstStyle/>
          <a:p>
            <a:r>
              <a:rPr lang="en-US" dirty="0"/>
              <a:t>Scientific Approach</a:t>
            </a:r>
            <a:br>
              <a:rPr lang="en-US" dirty="0"/>
            </a:br>
            <a:endParaRPr lang="en-US" dirty="0"/>
          </a:p>
        </p:txBody>
      </p:sp>
      <p:sp>
        <p:nvSpPr>
          <p:cNvPr id="3" name="Content Placeholder 2">
            <a:extLst>
              <a:ext uri="{FF2B5EF4-FFF2-40B4-BE49-F238E27FC236}">
                <a16:creationId xmlns:a16="http://schemas.microsoft.com/office/drawing/2014/main" xmlns="" id="{43AD8F22-D705-47CF-9CC4-7B0BF1C9978C}"/>
              </a:ext>
            </a:extLst>
          </p:cNvPr>
          <p:cNvSpPr>
            <a:spLocks noGrp="1"/>
          </p:cNvSpPr>
          <p:nvPr>
            <p:ph idx="1"/>
          </p:nvPr>
        </p:nvSpPr>
        <p:spPr/>
        <p:txBody>
          <a:bodyPr>
            <a:normAutofit lnSpcReduction="10000"/>
          </a:bodyPr>
          <a:lstStyle/>
          <a:p>
            <a:pPr>
              <a:buFont typeface="Wingdings" panose="05000000000000000000" pitchFamily="2" charset="2"/>
              <a:buChar char="§"/>
            </a:pPr>
            <a:r>
              <a:rPr lang="en-US" dirty="0"/>
              <a:t>Observation: we people learn a lot by observing</a:t>
            </a:r>
          </a:p>
          <a:p>
            <a:pPr>
              <a:buFont typeface="Wingdings" panose="05000000000000000000" pitchFamily="2" charset="2"/>
              <a:buChar char="§"/>
            </a:pPr>
            <a:r>
              <a:rPr lang="en-US" dirty="0"/>
              <a:t>Economic analysis: this is an approach that starts with a set of assumptions and then deduces logically certain predictions about the economic behavior of people, firm or overall economic</a:t>
            </a:r>
          </a:p>
          <a:p>
            <a:pPr>
              <a:buFont typeface="Wingdings" panose="05000000000000000000" pitchFamily="2" charset="2"/>
              <a:buChar char="§"/>
            </a:pPr>
            <a:r>
              <a:rPr lang="en-US" dirty="0"/>
              <a:t>Statistical analyses: a complete understanding of economic activity relies upon the use of economic data and statistical analysis.</a:t>
            </a:r>
          </a:p>
          <a:p>
            <a:pPr>
              <a:buFont typeface="Wingdings" panose="05000000000000000000" pitchFamily="2" charset="2"/>
              <a:buChar char="§"/>
            </a:pPr>
            <a:r>
              <a:rPr lang="en-US" dirty="0"/>
              <a:t>Experiments: controlled experiments, a scientist sets up a controlled experiment by dividing a population into 2 or more group. They are being treat the same way except for the impact factor.</a:t>
            </a:r>
          </a:p>
          <a:p>
            <a:pPr>
              <a:buFont typeface="Wingdings" panose="05000000000000000000" pitchFamily="2" charset="2"/>
              <a:buChar char="v"/>
            </a:pPr>
            <a:endParaRPr lang="en-US" dirty="0"/>
          </a:p>
          <a:p>
            <a:pPr>
              <a:buFont typeface="Wingdings" panose="05000000000000000000" pitchFamily="2" charset="2"/>
              <a:buChar char="v"/>
            </a:pPr>
            <a:r>
              <a:rPr lang="en-US" dirty="0"/>
              <a:t>These four techniques form the approach by which economic science progresses. </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xmlns="" val="2393315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BA16E8-3A19-4BD9-9016-70138104EFE6}"/>
              </a:ext>
            </a:extLst>
          </p:cNvPr>
          <p:cNvSpPr>
            <a:spLocks noGrp="1"/>
          </p:cNvSpPr>
          <p:nvPr>
            <p:ph type="title"/>
          </p:nvPr>
        </p:nvSpPr>
        <p:spPr/>
        <p:txBody>
          <a:bodyPr/>
          <a:lstStyle/>
          <a:p>
            <a:r>
              <a:rPr lang="en-US" dirty="0"/>
              <a:t>Pitfall in economic reasoning</a:t>
            </a:r>
            <a:br>
              <a:rPr lang="en-US" dirty="0"/>
            </a:br>
            <a:endParaRPr lang="en-US" dirty="0"/>
          </a:p>
        </p:txBody>
      </p:sp>
      <p:sp>
        <p:nvSpPr>
          <p:cNvPr id="3" name="Content Placeholder 2">
            <a:extLst>
              <a:ext uri="{FF2B5EF4-FFF2-40B4-BE49-F238E27FC236}">
                <a16:creationId xmlns:a16="http://schemas.microsoft.com/office/drawing/2014/main" xmlns="" id="{C9FD993C-00AD-4414-A4CE-E37F43216E95}"/>
              </a:ext>
            </a:extLst>
          </p:cNvPr>
          <p:cNvSpPr>
            <a:spLocks noGrp="1"/>
          </p:cNvSpPr>
          <p:nvPr>
            <p:ph idx="1"/>
          </p:nvPr>
        </p:nvSpPr>
        <p:spPr/>
        <p:txBody>
          <a:bodyPr/>
          <a:lstStyle/>
          <a:p>
            <a:pPr>
              <a:buFont typeface="Wingdings" panose="05000000000000000000" pitchFamily="2" charset="2"/>
              <a:buChar char="§"/>
            </a:pPr>
            <a:r>
              <a:rPr lang="en-US" sz="2800" dirty="0"/>
              <a:t>Falling to keep “other things equal”</a:t>
            </a:r>
          </a:p>
          <a:p>
            <a:pPr>
              <a:buFont typeface="Wingdings" panose="05000000000000000000" pitchFamily="2" charset="2"/>
              <a:buChar char="§"/>
            </a:pPr>
            <a:r>
              <a:rPr lang="en-US" sz="2800" dirty="0"/>
              <a:t>The post hoc fallacy</a:t>
            </a:r>
          </a:p>
          <a:p>
            <a:pPr>
              <a:buFont typeface="Wingdings" panose="05000000000000000000" pitchFamily="2" charset="2"/>
              <a:buChar char="§"/>
            </a:pPr>
            <a:r>
              <a:rPr lang="en-US" sz="2800" dirty="0"/>
              <a:t>The whole is not always the sum of the parts: fallacy of composition</a:t>
            </a:r>
          </a:p>
          <a:p>
            <a:pPr>
              <a:buFont typeface="Wingdings" panose="05000000000000000000" pitchFamily="2" charset="2"/>
              <a:buChar char="§"/>
            </a:pPr>
            <a:r>
              <a:rPr lang="en-US" sz="2800" dirty="0"/>
              <a:t>Subjectivity</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xmlns="" val="1615542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CB8F6E-104A-483F-B097-92040777A439}"/>
              </a:ext>
            </a:extLst>
          </p:cNvPr>
          <p:cNvSpPr>
            <a:spLocks noGrp="1"/>
          </p:cNvSpPr>
          <p:nvPr>
            <p:ph type="title"/>
          </p:nvPr>
        </p:nvSpPr>
        <p:spPr/>
        <p:txBody>
          <a:bodyPr/>
          <a:lstStyle/>
          <a:p>
            <a:r>
              <a:rPr lang="en-US" dirty="0"/>
              <a:t>The law of scarcity</a:t>
            </a:r>
            <a:br>
              <a:rPr lang="en-US" dirty="0"/>
            </a:br>
            <a:endParaRPr lang="en-US" dirty="0"/>
          </a:p>
        </p:txBody>
      </p:sp>
      <p:sp>
        <p:nvSpPr>
          <p:cNvPr id="3" name="Content Placeholder 2">
            <a:extLst>
              <a:ext uri="{FF2B5EF4-FFF2-40B4-BE49-F238E27FC236}">
                <a16:creationId xmlns:a16="http://schemas.microsoft.com/office/drawing/2014/main" xmlns="" id="{13E06194-A897-4816-912F-403CC05EFBA3}"/>
              </a:ext>
            </a:extLst>
          </p:cNvPr>
          <p:cNvSpPr>
            <a:spLocks noGrp="1"/>
          </p:cNvSpPr>
          <p:nvPr>
            <p:ph idx="1"/>
          </p:nvPr>
        </p:nvSpPr>
        <p:spPr/>
        <p:txBody>
          <a:bodyPr/>
          <a:lstStyle/>
          <a:p>
            <a:pPr>
              <a:buFont typeface="Wingdings" panose="05000000000000000000" pitchFamily="2" charset="2"/>
              <a:buChar char="§"/>
            </a:pPr>
            <a:r>
              <a:rPr lang="en-US" sz="2400" dirty="0"/>
              <a:t>Economists study the way goods are produced and consumed because people want to consume far more than economy can produce.</a:t>
            </a:r>
          </a:p>
          <a:p>
            <a:pPr>
              <a:buFont typeface="Wingdings" panose="05000000000000000000" pitchFamily="2" charset="2"/>
              <a:buChar char="§"/>
            </a:pPr>
            <a:r>
              <a:rPr lang="en-US" sz="2400" dirty="0"/>
              <a:t> Economic goods: goods that are scarce or limited in supply.</a:t>
            </a:r>
          </a:p>
          <a:p>
            <a:pPr>
              <a:buFont typeface="Wingdings" panose="05000000000000000000" pitchFamily="2" charset="2"/>
              <a:buChar char="§"/>
            </a:pPr>
            <a:r>
              <a:rPr lang="en-US" sz="2400" dirty="0"/>
              <a:t> Goods are limited while wants seem infinite</a:t>
            </a:r>
          </a:p>
          <a:p>
            <a:pPr>
              <a:buFont typeface="Wingdings" panose="05000000000000000000" pitchFamily="2" charset="2"/>
              <a:buChar char="§"/>
            </a:pPr>
            <a:r>
              <a:rPr lang="en-US" sz="2400" dirty="0"/>
              <a:t>Law of scarcity, which states that goods are scarce because there are not enough resources to produce all the goods that people want to consume. All economics flows from this central fact.</a:t>
            </a:r>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xmlns="" val="1286384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3477C2-10B0-4A15-8275-27F7080C7769}"/>
              </a:ext>
            </a:extLst>
          </p:cNvPr>
          <p:cNvSpPr>
            <a:spLocks noGrp="1"/>
          </p:cNvSpPr>
          <p:nvPr>
            <p:ph type="title"/>
          </p:nvPr>
        </p:nvSpPr>
        <p:spPr/>
        <p:txBody>
          <a:bodyPr/>
          <a:lstStyle/>
          <a:p>
            <a:r>
              <a:rPr lang="en-US" dirty="0"/>
              <a:t>The uses of economics</a:t>
            </a:r>
            <a:br>
              <a:rPr lang="en-US" dirty="0"/>
            </a:br>
            <a:endParaRPr lang="en-US" dirty="0"/>
          </a:p>
        </p:txBody>
      </p:sp>
      <p:sp>
        <p:nvSpPr>
          <p:cNvPr id="3" name="Content Placeholder 2">
            <a:extLst>
              <a:ext uri="{FF2B5EF4-FFF2-40B4-BE49-F238E27FC236}">
                <a16:creationId xmlns:a16="http://schemas.microsoft.com/office/drawing/2014/main" xmlns="" id="{5591EAF8-ABF4-4BC7-BD17-C7F5AA6A019A}"/>
              </a:ext>
            </a:extLst>
          </p:cNvPr>
          <p:cNvSpPr>
            <a:spLocks noGrp="1"/>
          </p:cNvSpPr>
          <p:nvPr>
            <p:ph idx="1"/>
          </p:nvPr>
        </p:nvSpPr>
        <p:spPr/>
        <p:txBody>
          <a:bodyPr>
            <a:normAutofit lnSpcReduction="10000"/>
          </a:bodyPr>
          <a:lstStyle/>
          <a:p>
            <a:pPr>
              <a:buFont typeface="Wingdings" panose="05000000000000000000" pitchFamily="2" charset="2"/>
              <a:buChar char="§"/>
            </a:pPr>
            <a:r>
              <a:rPr lang="en-US" dirty="0"/>
              <a:t> Description and policy in economics</a:t>
            </a:r>
          </a:p>
          <a:p>
            <a:pPr lvl="1">
              <a:buFont typeface="Wingdings" panose="05000000000000000000" pitchFamily="2" charset="2"/>
              <a:buChar char="§"/>
            </a:pPr>
            <a:r>
              <a:rPr lang="en-US" dirty="0"/>
              <a:t>Help people cope with their personal concerns, economics improves knowledge of crucial national issues</a:t>
            </a:r>
          </a:p>
          <a:p>
            <a:pPr lvl="1">
              <a:buFont typeface="Wingdings" panose="05000000000000000000" pitchFamily="2" charset="2"/>
              <a:buChar char="§"/>
            </a:pPr>
            <a:endParaRPr lang="en-US" dirty="0"/>
          </a:p>
          <a:p>
            <a:pPr>
              <a:buFont typeface="Wingdings" panose="05000000000000000000" pitchFamily="2" charset="2"/>
              <a:buChar char="§"/>
            </a:pPr>
            <a:r>
              <a:rPr lang="en-US" dirty="0"/>
              <a:t>Normative Vs. Positive economics</a:t>
            </a:r>
          </a:p>
          <a:p>
            <a:pPr lvl="1">
              <a:buFont typeface="Wingdings" panose="05000000000000000000" pitchFamily="2" charset="2"/>
              <a:buChar char="§"/>
            </a:pPr>
            <a:r>
              <a:rPr lang="en-US" dirty="0"/>
              <a:t>Positive economics: describe the facts and behavior in the economy. </a:t>
            </a:r>
          </a:p>
          <a:p>
            <a:pPr lvl="1">
              <a:buFont typeface="Wingdings" panose="05000000000000000000" pitchFamily="2" charset="2"/>
              <a:buChar char="§"/>
            </a:pPr>
            <a:r>
              <a:rPr lang="en-US" dirty="0"/>
              <a:t>Normative economics: involves ethical precepts and value judgments</a:t>
            </a:r>
          </a:p>
          <a:p>
            <a:pPr lvl="1">
              <a:buFont typeface="Wingdings" panose="05000000000000000000" pitchFamily="2" charset="2"/>
              <a:buChar char="§"/>
            </a:pPr>
            <a:endParaRPr lang="en-US" dirty="0"/>
          </a:p>
          <a:p>
            <a:pPr>
              <a:buFont typeface="Wingdings" panose="05000000000000000000" pitchFamily="2" charset="2"/>
              <a:buChar char="§"/>
            </a:pPr>
            <a:r>
              <a:rPr lang="en-US" dirty="0"/>
              <a:t>Economics in government</a:t>
            </a:r>
          </a:p>
          <a:p>
            <a:pPr lvl="1">
              <a:buFont typeface="Wingdings" panose="05000000000000000000" pitchFamily="2" charset="2"/>
              <a:buChar char="§"/>
            </a:pPr>
            <a:r>
              <a:rPr lang="en-US" dirty="0"/>
              <a:t>The political agenda is full of economic issues</a:t>
            </a:r>
          </a:p>
          <a:p>
            <a:pPr lvl="1">
              <a:buFont typeface="Wingdings" panose="05000000000000000000" pitchFamily="2" charset="2"/>
              <a:buChar char="§"/>
            </a:pPr>
            <a:endParaRPr lang="en-US" dirty="0"/>
          </a:p>
          <a:p>
            <a:pPr>
              <a:buFont typeface="Wingdings" panose="05000000000000000000" pitchFamily="2" charset="2"/>
              <a:buChar char="v"/>
            </a:pPr>
            <a:r>
              <a:rPr lang="en-US" dirty="0"/>
              <a:t>Your view of the world will never be the same after a single semester of economic</a:t>
            </a:r>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xmlns="" val="2342587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Equity</Template>
  <TotalTime>5124</TotalTime>
  <Words>496</Words>
  <Application>Microsoft Office PowerPoint</Application>
  <PresentationFormat>On-screen Show (4:3)</PresentationFormat>
  <Paragraphs>81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Integral</vt:lpstr>
      <vt:lpstr> Microeconomic   </vt:lpstr>
      <vt:lpstr>Introduction to Economics</vt:lpstr>
      <vt:lpstr>What is economic?</vt:lpstr>
      <vt:lpstr>Definition of economics</vt:lpstr>
      <vt:lpstr>Scientific Approach </vt:lpstr>
      <vt:lpstr>Pitfall in economic reasoning </vt:lpstr>
      <vt:lpstr>The law of scarcity </vt:lpstr>
      <vt:lpstr>The uses of economics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HP001</dc:creator>
  <cp:lastModifiedBy>HP001</cp:lastModifiedBy>
  <cp:revision>51</cp:revision>
  <dcterms:created xsi:type="dcterms:W3CDTF">2016-12-23T02:24:10Z</dcterms:created>
  <dcterms:modified xsi:type="dcterms:W3CDTF">2018-01-05T05:55:17Z</dcterms:modified>
</cp:coreProperties>
</file>