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sldIdLst>
    <p:sldId id="256" r:id="rId2"/>
    <p:sldId id="266" r:id="rId3"/>
    <p:sldId id="257" r:id="rId4"/>
    <p:sldId id="258" r:id="rId5"/>
    <p:sldId id="259" r:id="rId6"/>
    <p:sldId id="261" r:id="rId7"/>
    <p:sldId id="263" r:id="rId8"/>
    <p:sldId id="262" r:id="rId9"/>
    <p:sldId id="267"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C2C0DD90-85E8-4E6C-ACEF-7BC46AA890B2}" type="datetimeFigureOut">
              <a:rPr lang="th-TH" smtClean="0"/>
              <a:pPr/>
              <a:t>15/01/62</a:t>
            </a:fld>
            <a:endParaRPr lang="th-TH"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th-TH"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41981152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37904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5" name="Footer Placeholder 4"/>
          <p:cNvSpPr>
            <a:spLocks noGrp="1"/>
          </p:cNvSpPr>
          <p:nvPr>
            <p:ph type="ftr" sz="quarter" idx="11"/>
          </p:nvPr>
        </p:nvSpPr>
        <p:spPr/>
        <p:txBody>
          <a:bodyPr/>
          <a:lstStyle/>
          <a:p>
            <a:endParaRPr lang="th-TH" dirty="0"/>
          </a:p>
        </p:txBody>
      </p:sp>
      <p:sp>
        <p:nvSpPr>
          <p:cNvPr id="6" name="Slide Number Placeholder 5"/>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140207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8" name="Footer Placeholder 7"/>
          <p:cNvSpPr>
            <a:spLocks noGrp="1"/>
          </p:cNvSpPr>
          <p:nvPr>
            <p:ph type="ftr" sz="quarter" idx="11"/>
          </p:nvPr>
        </p:nvSpPr>
        <p:spPr/>
        <p:txBody>
          <a:bodyPr/>
          <a:lstStyle/>
          <a:p>
            <a:endParaRPr lang="th-TH" dirty="0"/>
          </a:p>
        </p:txBody>
      </p:sp>
      <p:sp>
        <p:nvSpPr>
          <p:cNvPr id="9" name="Slide Number Placeholder 8"/>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392511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C2C0DD90-85E8-4E6C-ACEF-7BC46AA890B2}" type="datetimeFigureOut">
              <a:rPr lang="th-TH" smtClean="0"/>
              <a:pPr/>
              <a:t>15/01/62</a:t>
            </a:fld>
            <a:endParaRPr lang="th-TH"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th-TH" dirty="0"/>
          </a:p>
        </p:txBody>
      </p:sp>
      <p:sp>
        <p:nvSpPr>
          <p:cNvPr id="6" name="Slide Number Placeholder 5"/>
          <p:cNvSpPr>
            <a:spLocks noGrp="1"/>
          </p:cNvSpPr>
          <p:nvPr>
            <p:ph type="sldNum" sz="quarter" idx="12"/>
          </p:nvPr>
        </p:nvSpPr>
        <p:spPr>
          <a:xfrm>
            <a:off x="6453378" y="5211060"/>
            <a:ext cx="1584198" cy="228600"/>
          </a:xfrm>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80750822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6" name="Footer Placeholder 5"/>
          <p:cNvSpPr>
            <a:spLocks noGrp="1"/>
          </p:cNvSpPr>
          <p:nvPr>
            <p:ph type="ftr" sz="quarter" idx="11"/>
          </p:nvPr>
        </p:nvSpPr>
        <p:spPr/>
        <p:txBody>
          <a:bodyPr/>
          <a:lstStyle/>
          <a:p>
            <a:endParaRPr lang="th-TH" dirty="0"/>
          </a:p>
        </p:txBody>
      </p:sp>
      <p:sp>
        <p:nvSpPr>
          <p:cNvPr id="7" name="Slide Number Placeholder 6"/>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406739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8" name="Footer Placeholder 7"/>
          <p:cNvSpPr>
            <a:spLocks noGrp="1"/>
          </p:cNvSpPr>
          <p:nvPr>
            <p:ph type="ftr" sz="quarter" idx="11"/>
          </p:nvPr>
        </p:nvSpPr>
        <p:spPr/>
        <p:txBody>
          <a:bodyPr/>
          <a:lstStyle/>
          <a:p>
            <a:endParaRPr lang="th-TH" dirty="0"/>
          </a:p>
        </p:txBody>
      </p:sp>
      <p:sp>
        <p:nvSpPr>
          <p:cNvPr id="9" name="Slide Number Placeholder 8"/>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423141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4" name="Footer Placeholder 3"/>
          <p:cNvSpPr>
            <a:spLocks noGrp="1"/>
          </p:cNvSpPr>
          <p:nvPr>
            <p:ph type="ftr" sz="quarter" idx="11"/>
          </p:nvPr>
        </p:nvSpPr>
        <p:spPr/>
        <p:txBody>
          <a:bodyPr/>
          <a:lstStyle/>
          <a:p>
            <a:endParaRPr lang="th-TH" dirty="0"/>
          </a:p>
        </p:txBody>
      </p:sp>
      <p:sp>
        <p:nvSpPr>
          <p:cNvPr id="5" name="Slide Number Placeholder 4"/>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138358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3" name="Footer Placeholder 2"/>
          <p:cNvSpPr>
            <a:spLocks noGrp="1"/>
          </p:cNvSpPr>
          <p:nvPr>
            <p:ph type="ftr" sz="quarter" idx="11"/>
          </p:nvPr>
        </p:nvSpPr>
        <p:spPr/>
        <p:txBody>
          <a:bodyPr/>
          <a:lstStyle/>
          <a:p>
            <a:endParaRPr lang="th-TH" dirty="0"/>
          </a:p>
        </p:txBody>
      </p:sp>
      <p:sp>
        <p:nvSpPr>
          <p:cNvPr id="4" name="Slide Number Placeholder 3"/>
          <p:cNvSpPr>
            <a:spLocks noGrp="1"/>
          </p:cNvSpPr>
          <p:nvPr>
            <p:ph type="sldNum" sz="quarter" idx="12"/>
          </p:nvPr>
        </p:nvSpPr>
        <p:spPr/>
        <p:txBody>
          <a:body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172871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2C0DD90-85E8-4E6C-ACEF-7BC46AA890B2}" type="datetimeFigureOut">
              <a:rPr lang="th-TH" smtClean="0"/>
              <a:pPr/>
              <a:t>15/01/62</a:t>
            </a:fld>
            <a:endParaRPr lang="th-TH" dirty="0"/>
          </a:p>
        </p:txBody>
      </p:sp>
      <p:sp>
        <p:nvSpPr>
          <p:cNvPr id="9" name="Footer Placeholder 8"/>
          <p:cNvSpPr>
            <a:spLocks noGrp="1"/>
          </p:cNvSpPr>
          <p:nvPr>
            <p:ph type="ftr" sz="quarter" idx="11"/>
          </p:nvPr>
        </p:nvSpPr>
        <p:spPr/>
        <p:txBody>
          <a:bodyPr/>
          <a:lstStyle>
            <a:lvl1pPr algn="r">
              <a:defRPr/>
            </a:lvl1pPr>
          </a:lstStyle>
          <a:p>
            <a:endParaRPr lang="th-TH" dirty="0"/>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2B2F0717-3EC0-495E-9174-7D7EC19F13F6}" type="slidenum">
              <a:rPr lang="th-TH" smtClean="0"/>
              <a:pPr/>
              <a:t>‹#›</a:t>
            </a:fld>
            <a:endParaRPr lang="th-TH" dirty="0"/>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2088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2C0DD90-85E8-4E6C-ACEF-7BC46AA890B2}" type="datetimeFigureOut">
              <a:rPr lang="th-TH" smtClean="0"/>
              <a:pPr/>
              <a:t>15/01/62</a:t>
            </a:fld>
            <a:endParaRPr lang="th-TH"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2B2F0717-3EC0-495E-9174-7D7EC19F13F6}" type="slidenum">
              <a:rPr lang="th-TH" smtClean="0"/>
              <a:pPr/>
              <a:t>‹#›</a:t>
            </a:fld>
            <a:endParaRPr lang="th-TH" dirty="0"/>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775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C2C0DD90-85E8-4E6C-ACEF-7BC46AA890B2}" type="datetimeFigureOut">
              <a:rPr lang="th-TH" smtClean="0"/>
              <a:pPr/>
              <a:t>15/01/62</a:t>
            </a:fld>
            <a:endParaRPr lang="th-TH" dirty="0"/>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th-TH" dirty="0"/>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2B2F0717-3EC0-495E-9174-7D7EC19F13F6}" type="slidenum">
              <a:rPr lang="th-TH" smtClean="0"/>
              <a:pPr/>
              <a:t>‹#›</a:t>
            </a:fld>
            <a:endParaRPr lang="th-TH" dirty="0"/>
          </a:p>
        </p:txBody>
      </p:sp>
    </p:spTree>
    <p:extLst>
      <p:ext uri="{BB962C8B-B14F-4D97-AF65-F5344CB8AC3E}">
        <p14:creationId xmlns:p14="http://schemas.microsoft.com/office/powerpoint/2010/main" val="897875543"/>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vivatp@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sz="5300" dirty="0"/>
              <a:t>Macroeconomics</a:t>
            </a:r>
            <a:br>
              <a:rPr lang="en-US" dirty="0"/>
            </a:br>
            <a:br>
              <a:rPr lang="en-US" dirty="0"/>
            </a:br>
            <a:r>
              <a:rPr lang="en-US" sz="2700" dirty="0"/>
              <a:t>session 1</a:t>
            </a:r>
            <a:br>
              <a:rPr lang="en-US" dirty="0"/>
            </a:br>
            <a:endParaRPr lang="th-TH" dirty="0"/>
          </a:p>
        </p:txBody>
      </p:sp>
      <p:sp>
        <p:nvSpPr>
          <p:cNvPr id="3" name="Subtitle 2"/>
          <p:cNvSpPr>
            <a:spLocks noGrp="1"/>
          </p:cNvSpPr>
          <p:nvPr>
            <p:ph type="subTitle" idx="1"/>
          </p:nvPr>
        </p:nvSpPr>
        <p:spPr>
          <a:xfrm>
            <a:off x="5652120" y="4797152"/>
            <a:ext cx="2558058" cy="1463040"/>
          </a:xfrm>
        </p:spPr>
        <p:txBody>
          <a:bodyPr>
            <a:normAutofit/>
          </a:bodyPr>
          <a:lstStyle/>
          <a:p>
            <a:r>
              <a:rPr lang="en-US" sz="1050" dirty="0"/>
              <a:t>IBP2315: Macroeconomics</a:t>
            </a:r>
          </a:p>
          <a:p>
            <a:r>
              <a:rPr lang="en-US" sz="1050" dirty="0"/>
              <a:t>Aj’ Pat Vivat</a:t>
            </a:r>
          </a:p>
          <a:p>
            <a:r>
              <a:rPr lang="en-US" sz="1050" dirty="0"/>
              <a:t>Email: </a:t>
            </a:r>
            <a:r>
              <a:rPr lang="en-US" sz="1050" dirty="0">
                <a:hlinkClick r:id="rId2"/>
              </a:rPr>
              <a:t>Pat.vivatp@gmail.com</a:t>
            </a:r>
            <a:endParaRPr lang="en-US" sz="1050" dirty="0"/>
          </a:p>
          <a:p>
            <a:r>
              <a:rPr lang="en-US" sz="1050" dirty="0"/>
              <a:t>Line ID: patosung</a:t>
            </a:r>
          </a:p>
          <a:p>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9054-51B1-4475-AC7A-FE258D2A947D}"/>
              </a:ext>
            </a:extLst>
          </p:cNvPr>
          <p:cNvSpPr>
            <a:spLocks noGrp="1"/>
          </p:cNvSpPr>
          <p:nvPr>
            <p:ph type="title"/>
          </p:nvPr>
        </p:nvSpPr>
        <p:spPr/>
        <p:txBody>
          <a:bodyPr/>
          <a:lstStyle/>
          <a:p>
            <a:r>
              <a:rPr lang="en-US" dirty="0"/>
              <a:t>In class assignment 1</a:t>
            </a:r>
          </a:p>
        </p:txBody>
      </p:sp>
      <p:sp>
        <p:nvSpPr>
          <p:cNvPr id="3" name="Content Placeholder 2">
            <a:extLst>
              <a:ext uri="{FF2B5EF4-FFF2-40B4-BE49-F238E27FC236}">
                <a16:creationId xmlns:a16="http://schemas.microsoft.com/office/drawing/2014/main" id="{FB36FBEB-838C-41A0-A839-048E0F008AA3}"/>
              </a:ext>
            </a:extLst>
          </p:cNvPr>
          <p:cNvSpPr>
            <a:spLocks noGrp="1"/>
          </p:cNvSpPr>
          <p:nvPr>
            <p:ph idx="1"/>
          </p:nvPr>
        </p:nvSpPr>
        <p:spPr/>
        <p:txBody>
          <a:bodyPr>
            <a:normAutofit/>
          </a:bodyPr>
          <a:lstStyle/>
          <a:p>
            <a:pPr marL="0" lvl="0" indent="0">
              <a:buNone/>
            </a:pPr>
            <a:r>
              <a:rPr lang="en-US" dirty="0"/>
              <a:t>1 Give five definitions of economics. Which is the most comprehensive one to you?</a:t>
            </a:r>
            <a:endParaRPr lang="en-US" sz="1600" dirty="0"/>
          </a:p>
          <a:p>
            <a:pPr marL="0" lvl="0" indent="0">
              <a:buNone/>
            </a:pPr>
            <a:r>
              <a:rPr lang="en-US" dirty="0"/>
              <a:t>2 Define Normative and positive economics?</a:t>
            </a:r>
            <a:endParaRPr lang="en-US" sz="1600" dirty="0"/>
          </a:p>
          <a:p>
            <a:pPr marL="0" lvl="0" indent="0">
              <a:buNone/>
            </a:pPr>
            <a:r>
              <a:rPr lang="en-US" dirty="0"/>
              <a:t>3 Define economic goods and free goods? Give some example for each, think of examples of goods that used to be free goods, but now are economic goods?</a:t>
            </a:r>
            <a:endParaRPr lang="en-US" sz="1600" dirty="0"/>
          </a:p>
          <a:p>
            <a:pPr marL="0" lvl="0" indent="0">
              <a:buNone/>
            </a:pPr>
            <a:r>
              <a:rPr lang="en-US"/>
              <a:t>4 Identify </a:t>
            </a:r>
            <a:r>
              <a:rPr lang="en-US" dirty="0"/>
              <a:t>which of the following are normative/positive statement</a:t>
            </a:r>
            <a:endParaRPr lang="en-US" sz="1600" dirty="0"/>
          </a:p>
          <a:p>
            <a:pPr lvl="1"/>
            <a:r>
              <a:rPr lang="en-US" dirty="0"/>
              <a:t>The deserving poor should pay no taxes</a:t>
            </a:r>
            <a:endParaRPr lang="en-US" sz="1400" dirty="0"/>
          </a:p>
          <a:p>
            <a:pPr lvl="1"/>
            <a:r>
              <a:rPr lang="en-US" dirty="0"/>
              <a:t>Rising food prices contributed to the French revolution</a:t>
            </a:r>
            <a:endParaRPr lang="en-US" sz="1400" dirty="0"/>
          </a:p>
          <a:p>
            <a:pPr lvl="1"/>
            <a:r>
              <a:rPr lang="en-US" dirty="0"/>
              <a:t>The Malaysian economy has grown more rapidly than Laos’ economy</a:t>
            </a:r>
            <a:endParaRPr lang="en-US" sz="1400" dirty="0"/>
          </a:p>
        </p:txBody>
      </p:sp>
    </p:spTree>
    <p:extLst>
      <p:ext uri="{BB962C8B-B14F-4D97-AF65-F5344CB8AC3E}">
        <p14:creationId xmlns:p14="http://schemas.microsoft.com/office/powerpoint/2010/main" val="236791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IBP2315 Macroeconomic</a:t>
            </a:r>
            <a:br>
              <a:rPr lang="en-US" dirty="0"/>
            </a:br>
            <a:r>
              <a:rPr lang="en-US" sz="3600" dirty="0"/>
              <a:t>office hours: 401@9:00–12:00Wed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Class rules</a:t>
            </a:r>
          </a:p>
          <a:p>
            <a:pPr lvl="1"/>
            <a:r>
              <a:rPr lang="en-US" dirty="0"/>
              <a:t>Attendance</a:t>
            </a:r>
          </a:p>
          <a:p>
            <a:pPr lvl="1"/>
            <a:r>
              <a:rPr lang="en-US" dirty="0"/>
              <a:t>Proper classroom etiquette</a:t>
            </a:r>
          </a:p>
          <a:p>
            <a:pPr lvl="1"/>
            <a:r>
              <a:rPr lang="en-US" dirty="0"/>
              <a:t>Responsibility</a:t>
            </a:r>
          </a:p>
          <a:p>
            <a:pPr lvl="1"/>
            <a:r>
              <a:rPr lang="en-US" dirty="0"/>
              <a:t>Notes</a:t>
            </a:r>
          </a:p>
          <a:p>
            <a:pPr lvl="1"/>
            <a:r>
              <a:rPr lang="en-US" dirty="0"/>
              <a:t>Assignments</a:t>
            </a:r>
          </a:p>
          <a:p>
            <a:pPr lvl="1"/>
            <a:r>
              <a:rPr lang="en-US" dirty="0"/>
              <a:t>My expectation </a:t>
            </a:r>
          </a:p>
          <a:p>
            <a:pPr lvl="1"/>
            <a:endParaRPr lang="en-US" dirty="0"/>
          </a:p>
          <a:p>
            <a:r>
              <a:rPr lang="en-US" dirty="0"/>
              <a:t>Grading </a:t>
            </a:r>
          </a:p>
          <a:p>
            <a:pPr lvl="1"/>
            <a:r>
              <a:rPr lang="en-US" dirty="0"/>
              <a:t>Final Exam 25%</a:t>
            </a:r>
          </a:p>
          <a:p>
            <a:pPr lvl="1"/>
            <a:r>
              <a:rPr lang="en-US" dirty="0"/>
              <a:t>Midterm Exam 25%</a:t>
            </a:r>
          </a:p>
          <a:p>
            <a:pPr lvl="1"/>
            <a:r>
              <a:rPr lang="en-US" dirty="0"/>
              <a:t>Attendance 10%</a:t>
            </a:r>
          </a:p>
          <a:p>
            <a:pPr lvl="1"/>
            <a:r>
              <a:rPr lang="en-US" dirty="0"/>
              <a:t>Assignment 15%</a:t>
            </a:r>
          </a:p>
          <a:p>
            <a:pPr lvl="1"/>
            <a:r>
              <a:rPr lang="en-US" dirty="0"/>
              <a:t>Project 10%</a:t>
            </a:r>
          </a:p>
          <a:p>
            <a:pPr lvl="1"/>
            <a:r>
              <a:rPr lang="en-US" dirty="0"/>
              <a:t>Quiz 15%</a:t>
            </a:r>
          </a:p>
          <a:p>
            <a:pPr lvl="1"/>
            <a:endParaRPr lang="en-US" dirty="0"/>
          </a:p>
          <a:p>
            <a:pPr lvl="1"/>
            <a:endParaRPr lang="en-US" dirty="0"/>
          </a:p>
        </p:txBody>
      </p:sp>
    </p:spTree>
    <p:extLst>
      <p:ext uri="{BB962C8B-B14F-4D97-AF65-F5344CB8AC3E}">
        <p14:creationId xmlns:p14="http://schemas.microsoft.com/office/powerpoint/2010/main" val="422421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68421-AAC3-44A2-8EB4-D1095EA1DFCD}"/>
              </a:ext>
            </a:extLst>
          </p:cNvPr>
          <p:cNvSpPr>
            <a:spLocks noGrp="1"/>
          </p:cNvSpPr>
          <p:nvPr>
            <p:ph type="title"/>
          </p:nvPr>
        </p:nvSpPr>
        <p:spPr/>
        <p:txBody>
          <a:bodyPr/>
          <a:lstStyle/>
          <a:p>
            <a:r>
              <a:rPr lang="en-US" dirty="0"/>
              <a:t>Introduction to Economics</a:t>
            </a:r>
          </a:p>
        </p:txBody>
      </p:sp>
      <p:sp>
        <p:nvSpPr>
          <p:cNvPr id="3" name="Content Placeholder 2">
            <a:extLst>
              <a:ext uri="{FF2B5EF4-FFF2-40B4-BE49-F238E27FC236}">
                <a16:creationId xmlns:a16="http://schemas.microsoft.com/office/drawing/2014/main" id="{E1A3B1EE-212C-47FB-BFFB-8BD4E3901D9D}"/>
              </a:ext>
            </a:extLst>
          </p:cNvPr>
          <p:cNvSpPr>
            <a:spLocks noGrp="1"/>
          </p:cNvSpPr>
          <p:nvPr>
            <p:ph idx="1"/>
          </p:nvPr>
        </p:nvSpPr>
        <p:spPr/>
        <p:txBody>
          <a:bodyPr>
            <a:normAutofit/>
          </a:bodyPr>
          <a:lstStyle/>
          <a:p>
            <a:r>
              <a:rPr lang="en-US" sz="3200" dirty="0"/>
              <a:t>Why study economics?</a:t>
            </a:r>
          </a:p>
          <a:p>
            <a:pPr lvl="1"/>
            <a:r>
              <a:rPr lang="en-US" sz="2400" dirty="0"/>
              <a:t>Make money</a:t>
            </a:r>
          </a:p>
          <a:p>
            <a:pPr lvl="1"/>
            <a:r>
              <a:rPr lang="en-US" sz="2400" dirty="0"/>
              <a:t>understand the law of supply and demand (mechanism of pricing)</a:t>
            </a:r>
          </a:p>
          <a:p>
            <a:pPr lvl="1"/>
            <a:r>
              <a:rPr lang="en-US" sz="2400" dirty="0"/>
              <a:t>how recession or rising oil price will affect their future</a:t>
            </a:r>
          </a:p>
          <a:p>
            <a:pPr lvl="1"/>
            <a:r>
              <a:rPr lang="en-US" sz="2400" dirty="0"/>
              <a:t>use economic lesson in your life</a:t>
            </a:r>
          </a:p>
          <a:p>
            <a:pPr lvl="1"/>
            <a:endParaRPr lang="en-US" dirty="0"/>
          </a:p>
        </p:txBody>
      </p:sp>
    </p:spTree>
    <p:extLst>
      <p:ext uri="{BB962C8B-B14F-4D97-AF65-F5344CB8AC3E}">
        <p14:creationId xmlns:p14="http://schemas.microsoft.com/office/powerpoint/2010/main" val="204719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3B8CF-C1E5-4DBB-9B22-1CF081CCFB44}"/>
              </a:ext>
            </a:extLst>
          </p:cNvPr>
          <p:cNvSpPr>
            <a:spLocks noGrp="1"/>
          </p:cNvSpPr>
          <p:nvPr>
            <p:ph type="title"/>
          </p:nvPr>
        </p:nvSpPr>
        <p:spPr/>
        <p:txBody>
          <a:bodyPr/>
          <a:lstStyle/>
          <a:p>
            <a:r>
              <a:rPr lang="en-US" dirty="0"/>
              <a:t>What is economic?</a:t>
            </a:r>
          </a:p>
        </p:txBody>
      </p:sp>
      <p:sp>
        <p:nvSpPr>
          <p:cNvPr id="3" name="Content Placeholder 2">
            <a:extLst>
              <a:ext uri="{FF2B5EF4-FFF2-40B4-BE49-F238E27FC236}">
                <a16:creationId xmlns:a16="http://schemas.microsoft.com/office/drawing/2014/main" id="{A66BBB1D-58E0-41EC-AC81-F4EBCC31AAE4}"/>
              </a:ext>
            </a:extLst>
          </p:cNvPr>
          <p:cNvSpPr>
            <a:spLocks noGrp="1"/>
          </p:cNvSpPr>
          <p:nvPr>
            <p:ph idx="1"/>
          </p:nvPr>
        </p:nvSpPr>
        <p:spPr/>
        <p:txBody>
          <a:bodyPr>
            <a:normAutofit/>
          </a:bodyPr>
          <a:lstStyle/>
          <a:p>
            <a:pPr>
              <a:buFont typeface="Wingdings" panose="05000000000000000000" pitchFamily="2" charset="2"/>
              <a:buChar char="§"/>
            </a:pPr>
            <a:r>
              <a:rPr lang="en-US" dirty="0"/>
              <a:t>The effect of government budget deficit, the rich and the poor, socialism</a:t>
            </a:r>
          </a:p>
          <a:p>
            <a:pPr>
              <a:buFont typeface="Wingdings" panose="05000000000000000000" pitchFamily="2" charset="2"/>
              <a:buChar char="§"/>
            </a:pPr>
            <a:r>
              <a:rPr lang="en-US" dirty="0"/>
              <a:t> Adam Smith – Classical and political economic</a:t>
            </a:r>
          </a:p>
          <a:p>
            <a:pPr lvl="1">
              <a:buFont typeface="Wingdings" panose="05000000000000000000" pitchFamily="2" charset="2"/>
              <a:buChar char="§"/>
            </a:pPr>
            <a:r>
              <a:rPr lang="en-US" dirty="0"/>
              <a:t>Analyze the way that markets organized economic life and produced rapid economic growth. </a:t>
            </a:r>
          </a:p>
          <a:p>
            <a:pPr>
              <a:buFont typeface="Wingdings" panose="05000000000000000000" pitchFamily="2" charset="2"/>
              <a:buChar char="§"/>
            </a:pPr>
            <a:r>
              <a:rPr lang="en-US" dirty="0"/>
              <a:t>Karl Marx’s Socialism</a:t>
            </a:r>
          </a:p>
          <a:p>
            <a:pPr>
              <a:buFont typeface="Wingdings" panose="05000000000000000000" pitchFamily="2" charset="2"/>
              <a:buChar char="§"/>
            </a:pPr>
            <a:r>
              <a:rPr lang="en-US" dirty="0"/>
              <a:t>Unemployment</a:t>
            </a:r>
          </a:p>
          <a:p>
            <a:pPr>
              <a:buFont typeface="Wingdings" panose="05000000000000000000" pitchFamily="2" charset="2"/>
              <a:buChar char="§"/>
            </a:pPr>
            <a:r>
              <a:rPr lang="en-US" dirty="0"/>
              <a:t>The power of the market , capitalism Vs. Socialism</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17033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4AF08-962D-49D0-BD11-62DD437B44EE}"/>
              </a:ext>
            </a:extLst>
          </p:cNvPr>
          <p:cNvSpPr>
            <a:spLocks noGrp="1"/>
          </p:cNvSpPr>
          <p:nvPr>
            <p:ph type="title"/>
          </p:nvPr>
        </p:nvSpPr>
        <p:spPr/>
        <p:txBody>
          <a:bodyPr/>
          <a:lstStyle/>
          <a:p>
            <a:r>
              <a:rPr lang="en-US" dirty="0"/>
              <a:t>Definition of economics</a:t>
            </a:r>
          </a:p>
        </p:txBody>
      </p:sp>
      <p:sp>
        <p:nvSpPr>
          <p:cNvPr id="3" name="Content Placeholder 2">
            <a:extLst>
              <a:ext uri="{FF2B5EF4-FFF2-40B4-BE49-F238E27FC236}">
                <a16:creationId xmlns:a16="http://schemas.microsoft.com/office/drawing/2014/main" id="{8B0C1FE4-35C6-4552-BFB8-2AE7B0CCB8E2}"/>
              </a:ext>
            </a:extLst>
          </p:cNvPr>
          <p:cNvSpPr>
            <a:spLocks noGrp="1"/>
          </p:cNvSpPr>
          <p:nvPr>
            <p:ph idx="1"/>
          </p:nvPr>
        </p:nvSpPr>
        <p:spPr/>
        <p:txBody>
          <a:bodyPr>
            <a:normAutofit/>
          </a:bodyPr>
          <a:lstStyle/>
          <a:p>
            <a:pPr>
              <a:buFont typeface="Wingdings" panose="05000000000000000000" pitchFamily="2" charset="2"/>
              <a:buChar char="§"/>
            </a:pPr>
            <a:r>
              <a:rPr lang="en-US" dirty="0"/>
              <a:t>Economics is the study of how societies use scarce resources to produce valuable commodities and distribute them among different people.</a:t>
            </a:r>
          </a:p>
          <a:p>
            <a:pPr lvl="1"/>
            <a:r>
              <a:rPr lang="en-US" dirty="0"/>
              <a:t>Macroeconomics: the study of functioning of economy as a whole</a:t>
            </a:r>
          </a:p>
          <a:p>
            <a:pPr lvl="1"/>
            <a:r>
              <a:rPr lang="en-US" dirty="0"/>
              <a:t>Microeconomics: analyze the behavior of individual components </a:t>
            </a:r>
          </a:p>
          <a:p>
            <a:pPr lvl="1"/>
            <a:endParaRPr lang="en-US" dirty="0"/>
          </a:p>
          <a:p>
            <a:pPr lvl="1">
              <a:buFont typeface="Wingdings" panose="05000000000000000000" pitchFamily="2" charset="2"/>
              <a:buChar char="v"/>
            </a:pPr>
            <a:endParaRPr lang="en-US" dirty="0"/>
          </a:p>
          <a:p>
            <a:pPr lvl="1">
              <a:buFont typeface="Wingdings" panose="05000000000000000000" pitchFamily="2" charset="2"/>
              <a:buChar char="v"/>
            </a:pPr>
            <a:r>
              <a:rPr lang="en-US" dirty="0"/>
              <a:t>Economic ask for what, how and for whom</a:t>
            </a:r>
          </a:p>
          <a:p>
            <a:pPr lvl="1">
              <a:buFont typeface="Wingdings" panose="05000000000000000000" pitchFamily="2" charset="2"/>
              <a:buChar char="v"/>
            </a:pPr>
            <a:r>
              <a:rPr lang="en-US" dirty="0"/>
              <a:t>Economic analyzes movements in the overall economy </a:t>
            </a:r>
          </a:p>
          <a:p>
            <a:pPr lvl="1">
              <a:buFont typeface="Wingdings" panose="05000000000000000000" pitchFamily="2" charset="2"/>
              <a:buChar char="v"/>
            </a:pPr>
            <a:r>
              <a:rPr lang="en-US" dirty="0"/>
              <a:t>Study of commerce among nations</a:t>
            </a:r>
          </a:p>
          <a:p>
            <a:pPr lvl="1">
              <a:buFont typeface="Wingdings" panose="05000000000000000000" pitchFamily="2" charset="2"/>
              <a:buChar char="v"/>
            </a:pPr>
            <a:r>
              <a:rPr lang="en-US" dirty="0"/>
              <a:t>Science of choice</a:t>
            </a:r>
          </a:p>
          <a:p>
            <a:pPr lvl="1">
              <a:buFont typeface="Wingdings" panose="05000000000000000000" pitchFamily="2" charset="2"/>
              <a:buChar char="v"/>
            </a:pPr>
            <a:r>
              <a:rPr lang="en-US" dirty="0"/>
              <a:t>Economics is the study of money, banking, capital and wealth</a:t>
            </a:r>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33476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A16E8-3A19-4BD9-9016-70138104EFE6}"/>
              </a:ext>
            </a:extLst>
          </p:cNvPr>
          <p:cNvSpPr>
            <a:spLocks noGrp="1"/>
          </p:cNvSpPr>
          <p:nvPr>
            <p:ph type="title"/>
          </p:nvPr>
        </p:nvSpPr>
        <p:spPr/>
        <p:txBody>
          <a:bodyPr/>
          <a:lstStyle/>
          <a:p>
            <a:r>
              <a:rPr lang="en-US" dirty="0"/>
              <a:t>Pitfall in economic reasoning</a:t>
            </a:r>
            <a:br>
              <a:rPr lang="en-US" dirty="0"/>
            </a:br>
            <a:endParaRPr lang="en-US" dirty="0"/>
          </a:p>
        </p:txBody>
      </p:sp>
      <p:sp>
        <p:nvSpPr>
          <p:cNvPr id="3" name="Content Placeholder 2">
            <a:extLst>
              <a:ext uri="{FF2B5EF4-FFF2-40B4-BE49-F238E27FC236}">
                <a16:creationId xmlns:a16="http://schemas.microsoft.com/office/drawing/2014/main" id="{C9FD993C-00AD-4414-A4CE-E37F43216E95}"/>
              </a:ext>
            </a:extLst>
          </p:cNvPr>
          <p:cNvSpPr>
            <a:spLocks noGrp="1"/>
          </p:cNvSpPr>
          <p:nvPr>
            <p:ph idx="1"/>
          </p:nvPr>
        </p:nvSpPr>
        <p:spPr/>
        <p:txBody>
          <a:bodyPr/>
          <a:lstStyle/>
          <a:p>
            <a:pPr>
              <a:buFont typeface="Wingdings" panose="05000000000000000000" pitchFamily="2" charset="2"/>
              <a:buChar char="§"/>
            </a:pPr>
            <a:r>
              <a:rPr lang="en-US" sz="2800" dirty="0"/>
              <a:t>Falling to keep “other things equal”</a:t>
            </a:r>
          </a:p>
          <a:p>
            <a:pPr>
              <a:buFont typeface="Wingdings" panose="05000000000000000000" pitchFamily="2" charset="2"/>
              <a:buChar char="§"/>
            </a:pPr>
            <a:r>
              <a:rPr lang="en-US" sz="2800" dirty="0"/>
              <a:t>The post hoc fallacy</a:t>
            </a:r>
          </a:p>
          <a:p>
            <a:pPr>
              <a:buFont typeface="Wingdings" panose="05000000000000000000" pitchFamily="2" charset="2"/>
              <a:buChar char="§"/>
            </a:pPr>
            <a:r>
              <a:rPr lang="en-US" sz="2800" dirty="0"/>
              <a:t>The whole is not always the sum of the parts: fallacy of composition</a:t>
            </a:r>
          </a:p>
          <a:p>
            <a:pPr>
              <a:buFont typeface="Wingdings" panose="05000000000000000000" pitchFamily="2" charset="2"/>
              <a:buChar char="§"/>
            </a:pPr>
            <a:r>
              <a:rPr lang="en-US" sz="2800" dirty="0"/>
              <a:t>Subjectivity</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61554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8F6E-104A-483F-B097-92040777A439}"/>
              </a:ext>
            </a:extLst>
          </p:cNvPr>
          <p:cNvSpPr>
            <a:spLocks noGrp="1"/>
          </p:cNvSpPr>
          <p:nvPr>
            <p:ph type="title"/>
          </p:nvPr>
        </p:nvSpPr>
        <p:spPr/>
        <p:txBody>
          <a:bodyPr/>
          <a:lstStyle/>
          <a:p>
            <a:r>
              <a:rPr lang="en-US" dirty="0"/>
              <a:t>The law of scarcity</a:t>
            </a:r>
            <a:br>
              <a:rPr lang="en-US" dirty="0"/>
            </a:br>
            <a:endParaRPr lang="en-US" dirty="0"/>
          </a:p>
        </p:txBody>
      </p:sp>
      <p:sp>
        <p:nvSpPr>
          <p:cNvPr id="3" name="Content Placeholder 2">
            <a:extLst>
              <a:ext uri="{FF2B5EF4-FFF2-40B4-BE49-F238E27FC236}">
                <a16:creationId xmlns:a16="http://schemas.microsoft.com/office/drawing/2014/main" id="{13E06194-A897-4816-912F-403CC05EFBA3}"/>
              </a:ext>
            </a:extLst>
          </p:cNvPr>
          <p:cNvSpPr>
            <a:spLocks noGrp="1"/>
          </p:cNvSpPr>
          <p:nvPr>
            <p:ph idx="1"/>
          </p:nvPr>
        </p:nvSpPr>
        <p:spPr/>
        <p:txBody>
          <a:bodyPr>
            <a:normAutofit fontScale="92500"/>
          </a:bodyPr>
          <a:lstStyle/>
          <a:p>
            <a:pPr>
              <a:buFont typeface="Wingdings" panose="05000000000000000000" pitchFamily="2" charset="2"/>
              <a:buChar char="§"/>
            </a:pPr>
            <a:r>
              <a:rPr lang="en-US" sz="2400" dirty="0"/>
              <a:t>Economists study the way goods are produced and consumed because people want to consume far more than economy can produce.</a:t>
            </a:r>
          </a:p>
          <a:p>
            <a:pPr>
              <a:buFont typeface="Wingdings" panose="05000000000000000000" pitchFamily="2" charset="2"/>
              <a:buChar char="§"/>
            </a:pPr>
            <a:r>
              <a:rPr lang="en-US" sz="2400" dirty="0"/>
              <a:t> Economic goods: goods that are scarce or limited in supply.</a:t>
            </a:r>
          </a:p>
          <a:p>
            <a:pPr>
              <a:buFont typeface="Wingdings" panose="05000000000000000000" pitchFamily="2" charset="2"/>
              <a:buChar char="§"/>
            </a:pPr>
            <a:r>
              <a:rPr lang="en-US" sz="2400" dirty="0"/>
              <a:t> Goods are limited while wants seem infinite</a:t>
            </a:r>
          </a:p>
          <a:p>
            <a:pPr>
              <a:buFont typeface="Wingdings" panose="05000000000000000000" pitchFamily="2" charset="2"/>
              <a:buChar char="§"/>
            </a:pPr>
            <a:r>
              <a:rPr lang="en-US" sz="2400" dirty="0"/>
              <a:t>Law of scarcity, which states that goods are scarce because there are not enough resources to produce all the goods that people want to consume. All economics flows from this central fact.</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28638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477C2-10B0-4A15-8275-27F7080C7769}"/>
              </a:ext>
            </a:extLst>
          </p:cNvPr>
          <p:cNvSpPr>
            <a:spLocks noGrp="1"/>
          </p:cNvSpPr>
          <p:nvPr>
            <p:ph type="title"/>
          </p:nvPr>
        </p:nvSpPr>
        <p:spPr/>
        <p:txBody>
          <a:bodyPr/>
          <a:lstStyle/>
          <a:p>
            <a:r>
              <a:rPr lang="en-US" dirty="0"/>
              <a:t>The uses of economics</a:t>
            </a:r>
            <a:br>
              <a:rPr lang="en-US" dirty="0"/>
            </a:br>
            <a:endParaRPr lang="en-US" dirty="0"/>
          </a:p>
        </p:txBody>
      </p:sp>
      <p:sp>
        <p:nvSpPr>
          <p:cNvPr id="3" name="Content Placeholder 2">
            <a:extLst>
              <a:ext uri="{FF2B5EF4-FFF2-40B4-BE49-F238E27FC236}">
                <a16:creationId xmlns:a16="http://schemas.microsoft.com/office/drawing/2014/main" id="{5591EAF8-ABF4-4BC7-BD17-C7F5AA6A019A}"/>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 Description and policy in economics</a:t>
            </a:r>
          </a:p>
          <a:p>
            <a:pPr lvl="1">
              <a:buFont typeface="Wingdings" panose="05000000000000000000" pitchFamily="2" charset="2"/>
              <a:buChar char="§"/>
            </a:pPr>
            <a:r>
              <a:rPr lang="en-US" dirty="0"/>
              <a:t>Help people cope with their personal concerns, economics improves knowledge of crucial national issues</a:t>
            </a:r>
          </a:p>
          <a:p>
            <a:pPr lvl="1">
              <a:buFont typeface="Wingdings" panose="05000000000000000000" pitchFamily="2" charset="2"/>
              <a:buChar char="§"/>
            </a:pPr>
            <a:endParaRPr lang="en-US" dirty="0"/>
          </a:p>
          <a:p>
            <a:pPr>
              <a:buFont typeface="Wingdings" panose="05000000000000000000" pitchFamily="2" charset="2"/>
              <a:buChar char="§"/>
            </a:pPr>
            <a:r>
              <a:rPr lang="en-US" dirty="0"/>
              <a:t>Normative Vs. Positive economics</a:t>
            </a:r>
          </a:p>
          <a:p>
            <a:pPr lvl="1">
              <a:buFont typeface="Wingdings" panose="05000000000000000000" pitchFamily="2" charset="2"/>
              <a:buChar char="§"/>
            </a:pPr>
            <a:r>
              <a:rPr lang="en-US" dirty="0"/>
              <a:t>Positive economics: describe the facts and behavior in the economy. </a:t>
            </a:r>
          </a:p>
          <a:p>
            <a:pPr lvl="1">
              <a:buFont typeface="Wingdings" panose="05000000000000000000" pitchFamily="2" charset="2"/>
              <a:buChar char="§"/>
            </a:pPr>
            <a:r>
              <a:rPr lang="en-US" dirty="0"/>
              <a:t>Normative economics: involves ethical precepts and value judgments</a:t>
            </a:r>
          </a:p>
          <a:p>
            <a:pPr lvl="1">
              <a:buFont typeface="Wingdings" panose="05000000000000000000" pitchFamily="2" charset="2"/>
              <a:buChar char="§"/>
            </a:pPr>
            <a:endParaRPr lang="en-US" dirty="0"/>
          </a:p>
          <a:p>
            <a:pPr>
              <a:buFont typeface="Wingdings" panose="05000000000000000000" pitchFamily="2" charset="2"/>
              <a:buChar char="§"/>
            </a:pPr>
            <a:r>
              <a:rPr lang="en-US" dirty="0"/>
              <a:t>Economics in government</a:t>
            </a:r>
          </a:p>
          <a:p>
            <a:pPr lvl="1">
              <a:buFont typeface="Wingdings" panose="05000000000000000000" pitchFamily="2" charset="2"/>
              <a:buChar char="§"/>
            </a:pPr>
            <a:r>
              <a:rPr lang="en-US" dirty="0"/>
              <a:t>The political agenda is full of economic issues</a:t>
            </a:r>
          </a:p>
          <a:p>
            <a:pPr lvl="1">
              <a:buFont typeface="Wingdings" panose="05000000000000000000" pitchFamily="2" charset="2"/>
              <a:buChar char="§"/>
            </a:pPr>
            <a:endParaRPr lang="en-US" dirty="0"/>
          </a:p>
          <a:p>
            <a:pPr>
              <a:buFont typeface="Wingdings" panose="05000000000000000000" pitchFamily="2" charset="2"/>
              <a:buChar char="v"/>
            </a:pPr>
            <a:r>
              <a:rPr lang="en-US" dirty="0"/>
              <a:t>Your view of the world will never be the same after a single semester of economic</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23425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D5926-88C8-4FAF-8166-B4E2E9AE9E69}"/>
              </a:ext>
            </a:extLst>
          </p:cNvPr>
          <p:cNvSpPr>
            <a:spLocks noGrp="1"/>
          </p:cNvSpPr>
          <p:nvPr>
            <p:ph type="title"/>
          </p:nvPr>
        </p:nvSpPr>
        <p:spPr/>
        <p:txBody>
          <a:bodyPr/>
          <a:lstStyle/>
          <a:p>
            <a:r>
              <a:rPr lang="en-US" dirty="0"/>
              <a:t>Major economic goals for most countries</a:t>
            </a:r>
          </a:p>
        </p:txBody>
      </p:sp>
      <p:sp>
        <p:nvSpPr>
          <p:cNvPr id="3" name="Content Placeholder 2">
            <a:extLst>
              <a:ext uri="{FF2B5EF4-FFF2-40B4-BE49-F238E27FC236}">
                <a16:creationId xmlns:a16="http://schemas.microsoft.com/office/drawing/2014/main" id="{1F47AA1F-FEF1-47FF-9EA4-28A926DFA66A}"/>
              </a:ext>
            </a:extLst>
          </p:cNvPr>
          <p:cNvSpPr>
            <a:spLocks noGrp="1"/>
          </p:cNvSpPr>
          <p:nvPr>
            <p:ph idx="1"/>
          </p:nvPr>
        </p:nvSpPr>
        <p:spPr/>
        <p:txBody>
          <a:bodyPr/>
          <a:lstStyle/>
          <a:p>
            <a:r>
              <a:rPr lang="en-US" dirty="0"/>
              <a:t>1 promote economic growth</a:t>
            </a:r>
          </a:p>
          <a:p>
            <a:r>
              <a:rPr lang="en-US" dirty="0"/>
              <a:t>2 Limit unemployment</a:t>
            </a:r>
          </a:p>
          <a:p>
            <a:r>
              <a:rPr lang="en-US" dirty="0"/>
              <a:t>3 Keep prices stable</a:t>
            </a:r>
          </a:p>
        </p:txBody>
      </p:sp>
    </p:spTree>
    <p:extLst>
      <p:ext uri="{BB962C8B-B14F-4D97-AF65-F5344CB8AC3E}">
        <p14:creationId xmlns:p14="http://schemas.microsoft.com/office/powerpoint/2010/main" val="361985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5143</TotalTime>
  <Words>527</Words>
  <Application>Microsoft Office PowerPoint</Application>
  <PresentationFormat>On-screen Show (4:3)</PresentationFormat>
  <Paragraphs>102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Garamond</vt:lpstr>
      <vt:lpstr>Wingdings</vt:lpstr>
      <vt:lpstr>Savon</vt:lpstr>
      <vt:lpstr> Macroeconomics  session 1 </vt:lpstr>
      <vt:lpstr>IBP2315 Macroeconomic office hours: 401@9:00–12:00Wed</vt:lpstr>
      <vt:lpstr>Introduction to Economics</vt:lpstr>
      <vt:lpstr>What is economic?</vt:lpstr>
      <vt:lpstr>Definition of economics</vt:lpstr>
      <vt:lpstr>Pitfall in economic reasoning </vt:lpstr>
      <vt:lpstr>The law of scarcity </vt:lpstr>
      <vt:lpstr>The uses of economics </vt:lpstr>
      <vt:lpstr>Major economic goals for most countries</vt:lpstr>
      <vt:lpstr>In class assignment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HP001</dc:creator>
  <cp:lastModifiedBy>CaptainPat</cp:lastModifiedBy>
  <cp:revision>54</cp:revision>
  <dcterms:created xsi:type="dcterms:W3CDTF">2016-12-23T02:24:10Z</dcterms:created>
  <dcterms:modified xsi:type="dcterms:W3CDTF">2019-01-15T15:10:14Z</dcterms:modified>
</cp:coreProperties>
</file>