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1A18-9016-4BAB-B08F-ED46FE98637A}" type="datetimeFigureOut">
              <a:rPr lang="th-TH" smtClean="0"/>
              <a:t>24/01/61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10676-7C01-4A26-A7C1-1D34C7029C6B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28D849-D870-4D71-AE85-57BCC9EA94C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z="10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2C0DD90-85E8-4E6C-ACEF-7BC46AA890B2}" type="datetimeFigureOut">
              <a:rPr lang="th-TH" smtClean="0"/>
              <a:pPr/>
              <a:t>24/01/61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B2F0717-3EC0-495E-9174-7D7EC19F13F6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10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DD90-85E8-4E6C-ACEF-7BC46AA890B2}" type="datetimeFigureOut">
              <a:rPr lang="th-TH" smtClean="0"/>
              <a:pPr/>
              <a:t>24/01/61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0717-3EC0-495E-9174-7D7EC19F13F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0706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DD90-85E8-4E6C-ACEF-7BC46AA890B2}" type="datetimeFigureOut">
              <a:rPr lang="th-TH" smtClean="0"/>
              <a:pPr/>
              <a:t>24/01/61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0717-3EC0-495E-9174-7D7EC19F13F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5002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DD90-85E8-4E6C-ACEF-7BC46AA890B2}" type="datetimeFigureOut">
              <a:rPr lang="th-TH" smtClean="0"/>
              <a:pPr/>
              <a:t>24/01/61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0717-3EC0-495E-9174-7D7EC19F13F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2037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0DD90-85E8-4E6C-ACEF-7BC46AA890B2}" type="datetimeFigureOut">
              <a:rPr lang="th-TH" smtClean="0"/>
              <a:pPr/>
              <a:t>24/01/61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B2F0717-3EC0-495E-9174-7D7EC19F13F6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86436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DD90-85E8-4E6C-ACEF-7BC46AA890B2}" type="datetimeFigureOut">
              <a:rPr lang="th-TH" smtClean="0"/>
              <a:pPr/>
              <a:t>24/01/61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0717-3EC0-495E-9174-7D7EC19F13F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754568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DD90-85E8-4E6C-ACEF-7BC46AA890B2}" type="datetimeFigureOut">
              <a:rPr lang="th-TH" smtClean="0"/>
              <a:pPr/>
              <a:t>24/01/61</a:t>
            </a:fld>
            <a:endParaRPr lang="th-T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0717-3EC0-495E-9174-7D7EC19F13F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472204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DD90-85E8-4E6C-ACEF-7BC46AA890B2}" type="datetimeFigureOut">
              <a:rPr lang="th-TH" smtClean="0"/>
              <a:pPr/>
              <a:t>24/01/61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0717-3EC0-495E-9174-7D7EC19F13F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2225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DD90-85E8-4E6C-ACEF-7BC46AA890B2}" type="datetimeFigureOut">
              <a:rPr lang="th-TH" smtClean="0"/>
              <a:pPr/>
              <a:t>24/01/61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0717-3EC0-495E-9174-7D7EC19F13F6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78451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C2C0DD90-85E8-4E6C-ACEF-7BC46AA890B2}" type="datetimeFigureOut">
              <a:rPr lang="th-TH" smtClean="0"/>
              <a:pPr/>
              <a:t>24/01/61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2B2F0717-3EC0-495E-9174-7D7EC19F13F6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31237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Freeform 11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C2C0DD90-85E8-4E6C-ACEF-7BC46AA890B2}" type="datetimeFigureOut">
              <a:rPr lang="th-TH" smtClean="0"/>
              <a:pPr/>
              <a:t>24/01/61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2B2F0717-3EC0-495E-9174-7D7EC19F13F6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889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2C0DD90-85E8-4E6C-ACEF-7BC46AA890B2}" type="datetimeFigureOut">
              <a:rPr lang="th-TH" smtClean="0"/>
              <a:pPr/>
              <a:t>24/01/61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2F0717-3EC0-495E-9174-7D7EC19F13F6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12314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t.vivatp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ICL1102</a:t>
            </a:r>
            <a:br>
              <a:rPr lang="en-US" dirty="0"/>
            </a:br>
            <a:r>
              <a:rPr lang="en-US" dirty="0"/>
              <a:t>communication in </a:t>
            </a:r>
            <a:r>
              <a:rPr lang="en-US" dirty="0" err="1"/>
              <a:t>english</a:t>
            </a:r>
            <a:br>
              <a:rPr lang="en-US" dirty="0"/>
            </a:br>
            <a:br>
              <a:rPr lang="en-US" dirty="0"/>
            </a:br>
            <a:r>
              <a:rPr lang="en-US" sz="2000" dirty="0"/>
              <a:t>Session 1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200" dirty="0" err="1"/>
              <a:t>Aj</a:t>
            </a:r>
            <a:r>
              <a:rPr lang="en-US" sz="1200" dirty="0"/>
              <a:t>’ Pat Vivat</a:t>
            </a:r>
          </a:p>
          <a:p>
            <a:r>
              <a:rPr lang="en-US" sz="1200" dirty="0"/>
              <a:t>Email: </a:t>
            </a:r>
            <a:r>
              <a:rPr lang="en-US" sz="1200" dirty="0">
                <a:hlinkClick r:id="rId2"/>
              </a:rPr>
              <a:t>Pat.vivatp@gmail.com</a:t>
            </a:r>
            <a:r>
              <a:rPr lang="en-US" sz="1200" dirty="0"/>
              <a:t>	</a:t>
            </a:r>
            <a:br>
              <a:rPr lang="en-US" sz="1200" dirty="0"/>
            </a:br>
            <a:r>
              <a:rPr lang="en-US" sz="1200" dirty="0"/>
              <a:t>Line ID: patosung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AAB2BCE0-50D8-4846-92F5-B2FE6BF08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36613"/>
            <a:ext cx="8388350" cy="637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400" b="1" u="sng" dirty="0">
                <a:solidFill>
                  <a:srgbClr val="000000"/>
                </a:solidFill>
                <a:latin typeface="Minya Nouvelle" panose="02060603020200000004" pitchFamily="18" charset="0"/>
                <a:cs typeface="Arial" charset="0"/>
              </a:rPr>
              <a:t>Reading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latin typeface="Minya Nouvelle" panose="02060603020200000004" pitchFamily="18" charset="0"/>
                <a:cs typeface="Arial" charset="0"/>
              </a:rPr>
              <a:t>Word Reading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latin typeface="Minya Nouvelle" panose="02060603020200000004" pitchFamily="18" charset="0"/>
                <a:cs typeface="Arial" charset="0"/>
              </a:rPr>
              <a:t>Comprehension</a:t>
            </a:r>
          </a:p>
          <a:p>
            <a:pPr eaLnBrk="1" hangingPunct="1">
              <a:defRPr/>
            </a:pPr>
            <a:endParaRPr lang="en-GB" sz="2400" dirty="0">
              <a:solidFill>
                <a:srgbClr val="000000"/>
              </a:solidFill>
              <a:latin typeface="Minya Nouvelle" panose="02060603020200000004" pitchFamily="18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2400" b="1" u="sng" dirty="0">
                <a:solidFill>
                  <a:srgbClr val="000000"/>
                </a:solidFill>
                <a:latin typeface="Minya Nouvelle" panose="02060603020200000004" pitchFamily="18" charset="0"/>
                <a:cs typeface="Arial" charset="0"/>
              </a:rPr>
              <a:t>Writing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latin typeface="Minya Nouvelle" panose="02060603020200000004" pitchFamily="18" charset="0"/>
                <a:cs typeface="Arial" charset="0"/>
              </a:rPr>
              <a:t>Composition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latin typeface="Minya Nouvelle" panose="02060603020200000004" pitchFamily="18" charset="0"/>
                <a:cs typeface="Arial" charset="0"/>
              </a:rPr>
              <a:t>Transcription (spelling and handwriting)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latin typeface="Minya Nouvelle" panose="02060603020200000004" pitchFamily="18" charset="0"/>
                <a:cs typeface="Arial" charset="0"/>
              </a:rPr>
              <a:t>Grammar</a:t>
            </a:r>
          </a:p>
          <a:p>
            <a:pPr eaLnBrk="1" hangingPunct="1">
              <a:defRPr/>
            </a:pPr>
            <a:endParaRPr lang="en-GB" sz="2400" dirty="0">
              <a:solidFill>
                <a:srgbClr val="000000"/>
              </a:solidFill>
              <a:latin typeface="Minya Nouvelle" panose="02060603020200000004" pitchFamily="18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2400" b="1" u="sng" dirty="0">
                <a:solidFill>
                  <a:srgbClr val="000000"/>
                </a:solidFill>
                <a:latin typeface="Minya Nouvelle" panose="02060603020200000004" pitchFamily="18" charset="0"/>
                <a:cs typeface="Arial" charset="0"/>
              </a:rPr>
              <a:t>Communication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latin typeface="Minya Nouvelle" panose="02060603020200000004" pitchFamily="18" charset="0"/>
                <a:cs typeface="Arial" charset="0"/>
              </a:rPr>
              <a:t>Speaking and Listening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latin typeface="Minya Nouvelle" panose="02060603020200000004" pitchFamily="18" charset="0"/>
                <a:cs typeface="Arial" charset="0"/>
              </a:rPr>
              <a:t>Performing</a:t>
            </a:r>
          </a:p>
          <a:p>
            <a:pPr eaLnBrk="1" hangingPunct="1">
              <a:defRPr/>
            </a:pPr>
            <a:endParaRPr lang="en-GB" sz="2400" dirty="0">
              <a:solidFill>
                <a:srgbClr val="000000"/>
              </a:solidFill>
              <a:latin typeface="Minya Nouvelle" panose="02060603020200000004" pitchFamily="18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2400" b="1" u="sng" dirty="0">
                <a:solidFill>
                  <a:srgbClr val="000000"/>
                </a:solidFill>
                <a:latin typeface="Minya Nouvelle" panose="02060603020200000004" pitchFamily="18" charset="0"/>
                <a:cs typeface="Arial" charset="0"/>
              </a:rPr>
              <a:t>English across the curriculum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  <a:latin typeface="Minya Nouvelle" panose="02060603020200000004" pitchFamily="18" charset="0"/>
                <a:cs typeface="Arial" charset="0"/>
              </a:rPr>
              <a:t>Reading, Writing and Communicating for </a:t>
            </a:r>
          </a:p>
          <a:p>
            <a:pPr eaLnBrk="1" hangingPunct="1">
              <a:defRPr/>
            </a:pPr>
            <a:r>
              <a:rPr lang="en-GB" sz="2400" dirty="0">
                <a:solidFill>
                  <a:srgbClr val="000000"/>
                </a:solidFill>
                <a:latin typeface="Minya Nouvelle" panose="02060603020200000004" pitchFamily="18" charset="0"/>
                <a:cs typeface="Arial" charset="0"/>
              </a:rPr>
              <a:t>     a real purpose.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endParaRPr lang="en-GB" sz="2400" b="1" dirty="0">
              <a:solidFill>
                <a:srgbClr val="000000"/>
              </a:solidFill>
              <a:latin typeface="Minya Nouvelle" panose="02060603020200000004" pitchFamily="18" charset="0"/>
              <a:cs typeface="Arial" charset="0"/>
            </a:endParaRPr>
          </a:p>
        </p:txBody>
      </p: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395288" y="188913"/>
            <a:ext cx="84978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en-US" sz="3200" b="1">
                <a:solidFill>
                  <a:srgbClr val="000000"/>
                </a:solidFill>
                <a:latin typeface="Minya Nouvelle" pitchFamily="18" charset="0"/>
              </a:rPr>
              <a:t>Different Aspects of the English Curriculum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619250" y="260350"/>
            <a:ext cx="58531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altLang="en-US" sz="4800" b="1">
                <a:latin typeface="Minya Nouvelle" pitchFamily="18" charset="0"/>
              </a:rPr>
              <a:t>The Power of Reading</a:t>
            </a:r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747713" y="1557338"/>
            <a:ext cx="5389562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71500" indent="-571500">
              <a:buFontTx/>
              <a:buChar char="•"/>
            </a:pPr>
            <a:r>
              <a:rPr lang="en-GB" altLang="en-US" sz="4000">
                <a:latin typeface="Minya Nouvelle" pitchFamily="18" charset="0"/>
              </a:rPr>
              <a:t>Whole books</a:t>
            </a:r>
          </a:p>
          <a:p>
            <a:pPr marL="571500" indent="-571500">
              <a:buFontTx/>
              <a:buChar char="•"/>
            </a:pPr>
            <a:r>
              <a:rPr lang="en-GB" altLang="en-US" sz="4000">
                <a:latin typeface="Minya Nouvelle" pitchFamily="18" charset="0"/>
              </a:rPr>
              <a:t>Speaking and listening</a:t>
            </a:r>
          </a:p>
          <a:p>
            <a:pPr marL="571500" indent="-571500">
              <a:buFontTx/>
              <a:buChar char="•"/>
            </a:pPr>
            <a:r>
              <a:rPr lang="en-GB" altLang="en-US" sz="4000">
                <a:latin typeface="Minya Nouvelle" pitchFamily="18" charset="0"/>
              </a:rPr>
              <a:t>Reading</a:t>
            </a:r>
          </a:p>
          <a:p>
            <a:pPr marL="571500" indent="-571500">
              <a:buFontTx/>
              <a:buChar char="•"/>
            </a:pPr>
            <a:r>
              <a:rPr lang="en-GB" altLang="en-US" sz="4000">
                <a:latin typeface="Minya Nouvelle" pitchFamily="18" charset="0"/>
              </a:rPr>
              <a:t>Writing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FB95E787-E8F4-49D8-9E87-278A04D6F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3" y="981075"/>
            <a:ext cx="7451725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GB" sz="2400" b="1" u="sng" dirty="0">
              <a:latin typeface="Sassoon Primary Infant" pitchFamily="2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3200" b="1" u="sng" dirty="0">
                <a:latin typeface="Minya Nouvelle" panose="02060603020200000004" pitchFamily="18" charset="0"/>
                <a:cs typeface="Arial" charset="0"/>
              </a:rPr>
              <a:t>Reading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800" dirty="0">
                <a:latin typeface="Minya Nouvelle" panose="02060603020200000004" pitchFamily="18" charset="0"/>
                <a:cs typeface="Arial" charset="0"/>
              </a:rPr>
              <a:t>Shared Reading (whole class reading)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800" dirty="0">
                <a:latin typeface="Minya Nouvelle" panose="02060603020200000004" pitchFamily="18" charset="0"/>
                <a:cs typeface="Arial" charset="0"/>
              </a:rPr>
              <a:t>Guided Reading (small groups)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800" dirty="0">
                <a:latin typeface="Minya Nouvelle" panose="02060603020200000004" pitchFamily="18" charset="0"/>
                <a:cs typeface="Arial" charset="0"/>
              </a:rPr>
              <a:t>Individual reading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800" dirty="0">
                <a:latin typeface="Minya Nouvelle" panose="02060603020200000004" pitchFamily="18" charset="0"/>
                <a:cs typeface="Arial" charset="0"/>
              </a:rPr>
              <a:t>Reading for pleasure (individual reading of books of own choice)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800" dirty="0">
                <a:latin typeface="Minya Nouvelle" panose="02060603020200000004" pitchFamily="18" charset="0"/>
                <a:cs typeface="Arial" charset="0"/>
              </a:rPr>
              <a:t>Comprehension: literal, inference, responding to the text, language for effect and themes (text structure) </a:t>
            </a: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539750" y="373063"/>
            <a:ext cx="82089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en-US" sz="3600" b="1">
                <a:latin typeface="Minya Nouvelle" pitchFamily="18" charset="0"/>
              </a:rPr>
              <a:t>How each aspect of English is taught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826171DB-650C-4FC6-A62B-08AEAF4DF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849313"/>
            <a:ext cx="8147050" cy="273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800" b="1" u="sng" dirty="0">
                <a:latin typeface="Minya Nouvelle" panose="02060603020200000004" pitchFamily="18" charset="0"/>
                <a:cs typeface="Arial" charset="0"/>
              </a:rPr>
              <a:t>Writing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Minya Nouvelle" panose="02060603020200000004" pitchFamily="18" charset="0"/>
                <a:cs typeface="Arial" charset="0"/>
              </a:rPr>
              <a:t>Shared/modelled Writing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Minya Nouvelle" panose="02060603020200000004" pitchFamily="18" charset="0"/>
                <a:cs typeface="Arial" charset="0"/>
              </a:rPr>
              <a:t>Guided Writing (in smaller groups)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Minya Nouvelle" panose="02060603020200000004" pitchFamily="18" charset="0"/>
                <a:cs typeface="Arial" charset="0"/>
              </a:rPr>
              <a:t>Individual writing 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Minya Nouvelle" panose="02060603020200000004" pitchFamily="18" charset="0"/>
                <a:cs typeface="Arial" charset="0"/>
              </a:rPr>
              <a:t>Writing across the curriculum/for a real purpose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Minya Nouvelle" panose="02060603020200000004" pitchFamily="18" charset="0"/>
                <a:cs typeface="Arial" charset="0"/>
              </a:rPr>
              <a:t>Simple aspects of grammar taught within English lessons in both Key Stages.  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395288" y="115888"/>
            <a:ext cx="84248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en-US" sz="3600" b="1">
                <a:latin typeface="Minya Nouvelle" pitchFamily="18" charset="0"/>
              </a:rPr>
              <a:t>How</a:t>
            </a:r>
            <a:r>
              <a:rPr lang="en-GB" altLang="en-US" sz="2400" b="1" u="sng">
                <a:latin typeface="Sassoon Primary Infant" pitchFamily="2" charset="0"/>
              </a:rPr>
              <a:t> </a:t>
            </a:r>
            <a:r>
              <a:rPr lang="en-GB" altLang="en-US" sz="3600" b="1">
                <a:latin typeface="Minya Nouvelle" pitchFamily="18" charset="0"/>
              </a:rPr>
              <a:t>each aspect of English is taught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908175" y="50800"/>
            <a:ext cx="55054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GB" altLang="en-US" sz="6600" b="1">
                <a:latin typeface="Minya Nouvelle" pitchFamily="18" charset="0"/>
              </a:rPr>
              <a:t>Writing Genres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1042988" y="1358900"/>
            <a:ext cx="6481762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buFontTx/>
              <a:buChar char="•"/>
            </a:pPr>
            <a:r>
              <a:rPr lang="en-GB" altLang="en-US" sz="3600">
                <a:latin typeface="Minya Nouvelle" pitchFamily="18" charset="0"/>
              </a:rPr>
              <a:t>Narrative/Story writing</a:t>
            </a:r>
          </a:p>
          <a:p>
            <a:pPr marL="342900" indent="-342900" eaLnBrk="1" hangingPunct="1">
              <a:buFontTx/>
              <a:buChar char="•"/>
            </a:pPr>
            <a:r>
              <a:rPr lang="en-GB" altLang="en-US" sz="3600">
                <a:latin typeface="Minya Nouvelle" pitchFamily="18" charset="0"/>
              </a:rPr>
              <a:t>Instructions</a:t>
            </a:r>
          </a:p>
          <a:p>
            <a:pPr marL="342900" indent="-342900" eaLnBrk="1" hangingPunct="1">
              <a:buFontTx/>
              <a:buChar char="•"/>
            </a:pPr>
            <a:r>
              <a:rPr lang="en-GB" altLang="en-US" sz="3600">
                <a:latin typeface="Minya Nouvelle" pitchFamily="18" charset="0"/>
              </a:rPr>
              <a:t>Recounts</a:t>
            </a:r>
          </a:p>
          <a:p>
            <a:pPr marL="342900" indent="-342900" eaLnBrk="1" hangingPunct="1">
              <a:buFontTx/>
              <a:buChar char="•"/>
            </a:pPr>
            <a:r>
              <a:rPr lang="en-GB" altLang="en-US" sz="3600">
                <a:latin typeface="Minya Nouvelle" pitchFamily="18" charset="0"/>
              </a:rPr>
              <a:t>Persuasive Writing</a:t>
            </a:r>
          </a:p>
          <a:p>
            <a:pPr marL="342900" indent="-342900" eaLnBrk="1" hangingPunct="1">
              <a:buFontTx/>
              <a:buChar char="•"/>
            </a:pPr>
            <a:r>
              <a:rPr lang="en-GB" altLang="en-US" sz="3600">
                <a:latin typeface="Minya Nouvelle" pitchFamily="18" charset="0"/>
              </a:rPr>
              <a:t>Chronological and non-chronological reports</a:t>
            </a:r>
          </a:p>
          <a:p>
            <a:pPr marL="342900" indent="-342900" eaLnBrk="1" hangingPunct="1">
              <a:buFontTx/>
              <a:buChar char="•"/>
            </a:pPr>
            <a:r>
              <a:rPr lang="en-GB" altLang="en-US" sz="3600">
                <a:latin typeface="Minya Nouvelle" pitchFamily="18" charset="0"/>
              </a:rPr>
              <a:t>Discussions texts</a:t>
            </a:r>
          </a:p>
          <a:p>
            <a:pPr marL="342900" indent="-342900" eaLnBrk="1" hangingPunct="1">
              <a:buFontTx/>
              <a:buChar char="•"/>
            </a:pPr>
            <a:r>
              <a:rPr lang="en-GB" altLang="en-US" sz="3600">
                <a:latin typeface="Minya Nouvelle" pitchFamily="18" charset="0"/>
              </a:rPr>
              <a:t>Explanation texts</a:t>
            </a:r>
          </a:p>
          <a:p>
            <a:pPr marL="342900" indent="-342900" eaLnBrk="1" hangingPunct="1">
              <a:buFontTx/>
              <a:buChar char="•"/>
            </a:pPr>
            <a:r>
              <a:rPr lang="en-GB" altLang="en-US" sz="3600">
                <a:latin typeface="Minya Nouvelle" pitchFamily="18" charset="0"/>
              </a:rPr>
              <a:t>Poetry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A384B15F-4A40-44D6-AF7D-92A3DD200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052513"/>
            <a:ext cx="7451725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800" b="1" u="sng" dirty="0">
                <a:latin typeface="Minya Nouvelle" panose="02060603020200000004" pitchFamily="18" charset="0"/>
                <a:cs typeface="Arial" charset="0"/>
              </a:rPr>
              <a:t>Communication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Minya Nouvelle" panose="02060603020200000004" pitchFamily="18" charset="0"/>
                <a:cs typeface="Arial" charset="0"/>
              </a:rPr>
              <a:t>Think, Pair, Share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Minya Nouvelle" panose="02060603020200000004" pitchFamily="18" charset="0"/>
                <a:cs typeface="Arial" charset="0"/>
              </a:rPr>
              <a:t>Reading aloud to the class or an audience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Minya Nouvelle" panose="02060603020200000004" pitchFamily="18" charset="0"/>
                <a:cs typeface="Arial" charset="0"/>
              </a:rPr>
              <a:t>Drama activities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Minya Nouvelle" panose="02060603020200000004" pitchFamily="18" charset="0"/>
                <a:cs typeface="Arial" charset="0"/>
              </a:rPr>
              <a:t>Self and peer assessment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Minya Nouvelle" panose="02060603020200000004" pitchFamily="18" charset="0"/>
                <a:cs typeface="Arial" charset="0"/>
              </a:rPr>
              <a:t>Debates and discussions within the class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Minya Nouvelle" panose="02060603020200000004" pitchFamily="18" charset="0"/>
                <a:cs typeface="Arial" charset="0"/>
              </a:rPr>
              <a:t>Performing to the class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Minya Nouvelle" panose="02060603020200000004" pitchFamily="18" charset="0"/>
                <a:cs typeface="Arial" charset="0"/>
              </a:rPr>
              <a:t>Class assemblies and performances in all year groups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r>
              <a:rPr lang="en-GB" sz="2400" dirty="0">
                <a:latin typeface="Minya Nouvelle" panose="02060603020200000004" pitchFamily="18" charset="0"/>
                <a:cs typeface="Arial" charset="0"/>
              </a:rPr>
              <a:t>Use of digital media to record and appraise performances</a:t>
            </a:r>
          </a:p>
          <a:p>
            <a:pPr marL="342900" indent="-342900" eaLnBrk="1" hangingPunct="1">
              <a:buFont typeface="Arial" pitchFamily="34" charset="0"/>
              <a:buChar char="•"/>
              <a:defRPr/>
            </a:pPr>
            <a:endParaRPr lang="en-GB" sz="2000" dirty="0">
              <a:latin typeface="Sassoon Primary Infant" pitchFamily="2" charset="0"/>
              <a:cs typeface="Arial" charset="0"/>
            </a:endParaRPr>
          </a:p>
        </p:txBody>
      </p:sp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395288" y="249238"/>
            <a:ext cx="84248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GB" altLang="en-US" sz="3600" b="1">
                <a:latin typeface="Minya Nouvelle" pitchFamily="18" charset="0"/>
              </a:rPr>
              <a:t>How each aspect of English is taught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235</Words>
  <Application>Microsoft Office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Cordia New</vt:lpstr>
      <vt:lpstr>Gill Sans MT</vt:lpstr>
      <vt:lpstr>Impact</vt:lpstr>
      <vt:lpstr>Minya Nouvelle</vt:lpstr>
      <vt:lpstr>Sassoon Primary Infant</vt:lpstr>
      <vt:lpstr>Badge</vt:lpstr>
      <vt:lpstr> ICL1102 communication in english  Session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HP001</dc:creator>
  <cp:lastModifiedBy>CaptainPat</cp:lastModifiedBy>
  <cp:revision>62</cp:revision>
  <dcterms:created xsi:type="dcterms:W3CDTF">2016-12-23T02:24:10Z</dcterms:created>
  <dcterms:modified xsi:type="dcterms:W3CDTF">2018-01-24T15:24:42Z</dcterms:modified>
</cp:coreProperties>
</file>