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F710DF-6563-4000-98B6-E6868ADCD5B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0FF380-98FB-4E2F-8948-2A5E5EE4D94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IIB3439:</a:t>
            </a:r>
            <a:br>
              <a:rPr lang="en-US" dirty="0" smtClean="0"/>
            </a:br>
            <a:r>
              <a:rPr lang="en-US" dirty="0" smtClean="0"/>
              <a:t>CORPORATE </a:t>
            </a:r>
            <a:r>
              <a:rPr lang="en-US" dirty="0"/>
              <a:t>SOCIAL</a:t>
            </a:r>
            <a:br>
              <a:rPr lang="en-US" dirty="0"/>
            </a:br>
            <a:r>
              <a:rPr lang="en-US" dirty="0"/>
              <a:t>RESPONSIBILITY (CSR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Aj</a:t>
            </a:r>
            <a:r>
              <a:rPr lang="en-US" dirty="0" smtClean="0"/>
              <a:t>’ Pat </a:t>
            </a:r>
            <a:r>
              <a:rPr lang="en-US" dirty="0" err="1" smtClean="0"/>
              <a:t>Vivat</a:t>
            </a:r>
            <a:endParaRPr lang="en-US" dirty="0" smtClean="0"/>
          </a:p>
          <a:p>
            <a:r>
              <a:rPr lang="en-US" dirty="0" smtClean="0"/>
              <a:t>Pat.vivatp@gmail.com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Emergence of a Global</a:t>
            </a:r>
            <a:br>
              <a:rPr lang="en-US" dirty="0"/>
            </a:br>
            <a:r>
              <a:rPr lang="en-US" dirty="0"/>
              <a:t>Business Ethic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Growing sense that responsibility for righting</a:t>
            </a:r>
          </a:p>
          <a:p>
            <a:r>
              <a:rPr lang="en-US" dirty="0"/>
              <a:t>social wrongs belongs to all organizations</a:t>
            </a:r>
          </a:p>
          <a:p>
            <a:r>
              <a:rPr lang="en-US" dirty="0"/>
              <a:t>Growing business need for integrative</a:t>
            </a:r>
          </a:p>
          <a:p>
            <a:r>
              <a:rPr lang="en-US" dirty="0"/>
              <a:t>mechanisms such as ethics</a:t>
            </a:r>
          </a:p>
          <a:p>
            <a:r>
              <a:rPr lang="en-US" dirty="0"/>
              <a:t>Ethics reduce operating uncertainties</a:t>
            </a:r>
          </a:p>
          <a:p>
            <a:r>
              <a:rPr lang="en-US" dirty="0"/>
              <a:t>Voluntary guidelines avoid government impositions</a:t>
            </a:r>
          </a:p>
          <a:p>
            <a:r>
              <a:rPr lang="en-US" dirty="0"/>
              <a:t>Ethical conduct is needed in an increasingly</a:t>
            </a:r>
          </a:p>
          <a:p>
            <a:r>
              <a:rPr lang="en-US" dirty="0"/>
              <a:t>interdependent world—everyone in the same</a:t>
            </a:r>
          </a:p>
          <a:p>
            <a:r>
              <a:rPr lang="en-US" dirty="0"/>
              <a:t>game</a:t>
            </a:r>
          </a:p>
          <a:p>
            <a:r>
              <a:rPr lang="en-US" dirty="0"/>
              <a:t>Companies wish to avoid problems and/or be good</a:t>
            </a:r>
          </a:p>
          <a:p>
            <a:r>
              <a:rPr lang="en-US" dirty="0"/>
              <a:t>public citizens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Companies Integrate Ethics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Top management commitment in word and</a:t>
            </a:r>
          </a:p>
          <a:p>
            <a:r>
              <a:rPr lang="en-US" dirty="0"/>
              <a:t>deed</a:t>
            </a:r>
          </a:p>
          <a:p>
            <a:r>
              <a:rPr lang="en-US" dirty="0"/>
              <a:t>Company codes of ethics</a:t>
            </a:r>
          </a:p>
          <a:p>
            <a:r>
              <a:rPr lang="en-US" dirty="0"/>
              <a:t>Supply chain codes</a:t>
            </a:r>
          </a:p>
          <a:p>
            <a:r>
              <a:rPr lang="en-US" dirty="0"/>
              <a:t>Develop, monitor, enforce ethical behavior</a:t>
            </a:r>
          </a:p>
          <a:p>
            <a:r>
              <a:rPr lang="en-US" dirty="0"/>
              <a:t>Seek external assistance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Assistance with Ethics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Industry or professional codes</a:t>
            </a:r>
          </a:p>
          <a:p>
            <a:r>
              <a:rPr lang="en-US" dirty="0"/>
              <a:t>Certification programs, e.g., ISO 9000</a:t>
            </a:r>
          </a:p>
          <a:p>
            <a:r>
              <a:rPr lang="en-US" dirty="0"/>
              <a:t>Adopt/follow global codes</a:t>
            </a:r>
          </a:p>
          <a:p>
            <a:r>
              <a:rPr lang="en-US" dirty="0" err="1"/>
              <a:t>Caux</a:t>
            </a:r>
            <a:r>
              <a:rPr lang="en-US" dirty="0"/>
              <a:t> Round Table Principles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Reasons for Businesses to Engage in</a:t>
            </a:r>
            <a:br>
              <a:rPr lang="en-US" dirty="0"/>
            </a:br>
            <a:r>
              <a:rPr lang="en-US" dirty="0"/>
              <a:t>Development of a Global Code of</a:t>
            </a:r>
            <a:br>
              <a:rPr lang="en-US" dirty="0"/>
            </a:br>
            <a:r>
              <a:rPr lang="en-US" dirty="0"/>
              <a:t>Business Ethics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the same opportunity for all businesses if</a:t>
            </a:r>
          </a:p>
          <a:p>
            <a:r>
              <a:rPr lang="en-US" dirty="0"/>
              <a:t>there are common rules</a:t>
            </a:r>
          </a:p>
          <a:p>
            <a:r>
              <a:rPr lang="en-US" dirty="0"/>
              <a:t>Level the playing field</a:t>
            </a:r>
          </a:p>
          <a:p>
            <a:r>
              <a:rPr lang="en-US" dirty="0"/>
              <a:t>They are needed in an interconnected world</a:t>
            </a:r>
          </a:p>
          <a:p>
            <a:r>
              <a:rPr lang="en-US" dirty="0"/>
              <a:t>They reduce operating uncertainties</a:t>
            </a:r>
          </a:p>
          <a:p>
            <a:r>
              <a:rPr lang="en-US" dirty="0"/>
              <a:t>If businesses don’t collaborate, they may not like</a:t>
            </a:r>
          </a:p>
          <a:p>
            <a:r>
              <a:rPr lang="en-US" dirty="0"/>
              <a:t>what others develop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Challenges to a Global Ethic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rules emerge from negotiations and will</a:t>
            </a:r>
          </a:p>
          <a:p>
            <a:r>
              <a:rPr lang="en-US" dirty="0"/>
              <a:t>reflect values of the strong</a:t>
            </a:r>
          </a:p>
          <a:p>
            <a:r>
              <a:rPr lang="en-US" dirty="0"/>
              <a:t>Global rules may be viewed as an end rather than</a:t>
            </a:r>
          </a:p>
          <a:p>
            <a:r>
              <a:rPr lang="en-US" dirty="0"/>
              <a:t>a beginning</a:t>
            </a:r>
          </a:p>
          <a:p>
            <a:r>
              <a:rPr lang="en-US" dirty="0"/>
              <a:t>Rules can depress innovation and creativity</a:t>
            </a:r>
          </a:p>
          <a:p>
            <a:r>
              <a:rPr lang="en-US" dirty="0"/>
              <a:t>Rules are static but globalization is dynamic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and Relationships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social responsibility (CSR) is the</a:t>
            </a:r>
          </a:p>
          <a:p>
            <a:r>
              <a:rPr lang="en-US" dirty="0"/>
              <a:t>process by which businesses negotiate their role in</a:t>
            </a:r>
          </a:p>
          <a:p>
            <a:r>
              <a:rPr lang="en-US" dirty="0"/>
              <a:t>society</a:t>
            </a:r>
          </a:p>
          <a:p>
            <a:r>
              <a:rPr lang="en-US" dirty="0"/>
              <a:t>In the business world, ethics is the study of</a:t>
            </a:r>
          </a:p>
          <a:p>
            <a:r>
              <a:rPr lang="en-US" dirty="0"/>
              <a:t>morally appropriate behaviors and decisions,</a:t>
            </a:r>
          </a:p>
          <a:p>
            <a:r>
              <a:rPr lang="en-US" dirty="0"/>
              <a:t>examining what "should be done”</a:t>
            </a:r>
          </a:p>
          <a:p>
            <a:r>
              <a:rPr lang="en-US" dirty="0"/>
              <a:t>Although the two are linked in most firms, CSR</a:t>
            </a:r>
          </a:p>
          <a:p>
            <a:r>
              <a:rPr lang="en-US" dirty="0"/>
              <a:t>activities are no guarantee of ethical behavior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Evidence of CSR Interest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Internet search turns up 15,000 plus</a:t>
            </a:r>
          </a:p>
          <a:p>
            <a:r>
              <a:rPr lang="en-US" dirty="0"/>
              <a:t>response to “corporate citizenship”</a:t>
            </a:r>
          </a:p>
          <a:p>
            <a:r>
              <a:rPr lang="en-US" dirty="0"/>
              <a:t>Journals increasingly “rate” businesses (and</a:t>
            </a:r>
          </a:p>
          <a:p>
            <a:r>
              <a:rPr lang="en-US" dirty="0"/>
              <a:t>NGOs) on socially responsive criteria:</a:t>
            </a:r>
          </a:p>
          <a:p>
            <a:r>
              <a:rPr lang="en-US" dirty="0"/>
              <a:t>Best place to work</a:t>
            </a:r>
          </a:p>
          <a:p>
            <a:r>
              <a:rPr lang="en-US" dirty="0"/>
              <a:t>Most admired</a:t>
            </a:r>
          </a:p>
          <a:p>
            <a:r>
              <a:rPr lang="en-US" dirty="0"/>
              <a:t>Best (and worst) corporate reputation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CSR Activities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CSR activities are important to and even</a:t>
            </a:r>
          </a:p>
          <a:p>
            <a:r>
              <a:rPr lang="en-US" dirty="0"/>
              <a:t>expected by the public</a:t>
            </a:r>
          </a:p>
          <a:p>
            <a:r>
              <a:rPr lang="en-US" dirty="0"/>
              <a:t>And they are easily monitored worldwide</a:t>
            </a:r>
          </a:p>
          <a:p>
            <a:r>
              <a:rPr lang="en-US" dirty="0"/>
              <a:t>CSR activities help organizations hire and</a:t>
            </a:r>
          </a:p>
          <a:p>
            <a:r>
              <a:rPr lang="en-US" dirty="0"/>
              <a:t>retain the people they want</a:t>
            </a:r>
          </a:p>
          <a:p>
            <a:r>
              <a:rPr lang="en-US" dirty="0"/>
              <a:t>CSR activities contribute to business</a:t>
            </a:r>
          </a:p>
          <a:p>
            <a:r>
              <a:rPr lang="en-US" dirty="0"/>
              <a:t>performance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CSR are Grounded by Opposing Objectives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Maximize </a:t>
            </a:r>
            <a:r>
              <a:rPr lang="en-US" dirty="0"/>
              <a:t>Profits to Balance Profits with Social</a:t>
            </a:r>
          </a:p>
          <a:p>
            <a:pPr>
              <a:buNone/>
            </a:pPr>
            <a:r>
              <a:rPr lang="en-US" dirty="0" smtClean="0"/>
              <a:t>	Responsibility </a:t>
            </a:r>
            <a:r>
              <a:rPr lang="en-US" dirty="0"/>
              <a:t>and so Activities Range </a:t>
            </a:r>
            <a:r>
              <a:rPr lang="en-US" dirty="0" smtClean="0"/>
              <a:t>Widely</a:t>
            </a:r>
          </a:p>
          <a:p>
            <a:pPr lvl="1"/>
            <a:r>
              <a:rPr lang="en-US" dirty="0"/>
              <a:t>Do what it takes to make a profit; skirt the law; fly below</a:t>
            </a:r>
          </a:p>
          <a:p>
            <a:pPr lvl="1"/>
            <a:r>
              <a:rPr lang="en-US" dirty="0"/>
              <a:t>social radar</a:t>
            </a:r>
          </a:p>
          <a:p>
            <a:pPr lvl="1"/>
            <a:r>
              <a:rPr lang="en-US" dirty="0"/>
              <a:t>Fight CSR initiatives</a:t>
            </a:r>
          </a:p>
          <a:p>
            <a:pPr lvl="1"/>
            <a:r>
              <a:rPr lang="en-US" dirty="0"/>
              <a:t>Comply with legal requirements</a:t>
            </a:r>
          </a:p>
          <a:p>
            <a:pPr lvl="1"/>
            <a:r>
              <a:rPr lang="en-US" dirty="0"/>
              <a:t>Do more than legally required, e.g., philanthropy</a:t>
            </a:r>
          </a:p>
          <a:p>
            <a:pPr lvl="1"/>
            <a:r>
              <a:rPr lang="en-US" dirty="0"/>
              <a:t>Articulate social (CSR) objectives</a:t>
            </a:r>
          </a:p>
          <a:p>
            <a:pPr lvl="1"/>
            <a:r>
              <a:rPr lang="en-US" dirty="0"/>
              <a:t>Integrate social objectives and business goals</a:t>
            </a:r>
          </a:p>
          <a:p>
            <a:pPr lvl="1"/>
            <a:r>
              <a:rPr lang="en-US" dirty="0"/>
              <a:t>Lead the industry on social objectives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Businesses CSR Activities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Philanthropy</a:t>
            </a:r>
          </a:p>
          <a:p>
            <a:r>
              <a:rPr lang="en-US" dirty="0"/>
              <a:t>give money or time or in kind to charity</a:t>
            </a:r>
          </a:p>
          <a:p>
            <a:r>
              <a:rPr lang="en-US" dirty="0"/>
              <a:t>Integrative philanthropy—select beneficiaries aligned</a:t>
            </a:r>
          </a:p>
          <a:p>
            <a:r>
              <a:rPr lang="en-US" dirty="0"/>
              <a:t>with company interests</a:t>
            </a:r>
          </a:p>
          <a:p>
            <a:r>
              <a:rPr lang="en-US" dirty="0"/>
              <a:t>Philanthropy will not enhance corporate reputation</a:t>
            </a:r>
          </a:p>
          <a:p>
            <a:r>
              <a:rPr lang="en-US" dirty="0"/>
              <a:t>if a company</a:t>
            </a:r>
          </a:p>
          <a:p>
            <a:r>
              <a:rPr lang="en-US" dirty="0"/>
              <a:t>fails to live up to its philanthropic image or</a:t>
            </a:r>
          </a:p>
          <a:p>
            <a:r>
              <a:rPr lang="en-US" dirty="0"/>
              <a:t>if consumers perceive philanthropy to be manipulative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 CSR Globally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Incorporate values to make it part of an</a:t>
            </a:r>
          </a:p>
          <a:p>
            <a:r>
              <a:rPr lang="en-US" dirty="0"/>
              <a:t>articulated belief system</a:t>
            </a:r>
          </a:p>
          <a:p>
            <a:r>
              <a:rPr lang="en-US" dirty="0"/>
              <a:t>Act worldwide on those values</a:t>
            </a:r>
          </a:p>
          <a:p>
            <a:r>
              <a:rPr lang="en-US" dirty="0"/>
              <a:t>Cause-related marketing</a:t>
            </a:r>
          </a:p>
          <a:p>
            <a:r>
              <a:rPr lang="en-US" dirty="0"/>
              <a:t>Cause-based cross sector partnerships</a:t>
            </a:r>
          </a:p>
          <a:p>
            <a:r>
              <a:rPr lang="en-US" dirty="0"/>
              <a:t>Engage with stakeholders</a:t>
            </a:r>
          </a:p>
          <a:p>
            <a:r>
              <a:rPr lang="en-US" dirty="0"/>
              <a:t>Primary stakeholders</a:t>
            </a:r>
          </a:p>
          <a:p>
            <a:r>
              <a:rPr lang="en-US" dirty="0"/>
              <a:t>Secondary stakeholders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Ethics Development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cultural context influences</a:t>
            </a:r>
          </a:p>
          <a:p>
            <a:r>
              <a:rPr lang="en-US" dirty="0"/>
              <a:t>organizational ethics</a:t>
            </a:r>
          </a:p>
          <a:p>
            <a:r>
              <a:rPr lang="en-US" dirty="0"/>
              <a:t>Top managers also influence ethics</a:t>
            </a:r>
          </a:p>
          <a:p>
            <a:r>
              <a:rPr lang="en-US" dirty="0"/>
              <a:t>The combined influence of culture and top</a:t>
            </a:r>
          </a:p>
          <a:p>
            <a:r>
              <a:rPr lang="en-US" dirty="0"/>
              <a:t>management influence organizational ethics</a:t>
            </a:r>
          </a:p>
          <a:p>
            <a:r>
              <a:rPr lang="en-US" dirty="0"/>
              <a:t>and ethical behaviors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Evolving Context for Ethics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domestic where ethics are shared</a:t>
            </a:r>
          </a:p>
          <a:p>
            <a:r>
              <a:rPr lang="en-US" dirty="0"/>
              <a:t>To international where ethics are not shared</a:t>
            </a:r>
          </a:p>
          <a:p>
            <a:r>
              <a:rPr lang="en-US" dirty="0"/>
              <a:t>when companies:</a:t>
            </a:r>
          </a:p>
          <a:p>
            <a:r>
              <a:rPr lang="en-US" dirty="0"/>
              <a:t>Make assumptions that ethics are the same</a:t>
            </a:r>
          </a:p>
          <a:p>
            <a:r>
              <a:rPr lang="en-US" dirty="0"/>
              <a:t>Ethical absolutism—they adapt to us</a:t>
            </a:r>
          </a:p>
          <a:p>
            <a:r>
              <a:rPr lang="en-US" dirty="0"/>
              <a:t>Ethical relativism—we adapt to them</a:t>
            </a:r>
          </a:p>
          <a:p>
            <a:r>
              <a:rPr lang="en-US" dirty="0"/>
              <a:t>To global which requires an integrative</a:t>
            </a:r>
          </a:p>
          <a:p>
            <a:r>
              <a:rPr lang="en-US" dirty="0"/>
              <a:t>approach to ethics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509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  IIB3439: CORPORATE SOCIAL RESPONSIBILITY (CSR)</vt:lpstr>
      <vt:lpstr>Definitions and Relationships</vt:lpstr>
      <vt:lpstr>Recent Evidence of CSR Interest</vt:lpstr>
      <vt:lpstr>Reasons for CSR Activities</vt:lpstr>
      <vt:lpstr>CSR are Grounded by Opposing Objectives</vt:lpstr>
      <vt:lpstr>Businesses CSR Activities</vt:lpstr>
      <vt:lpstr>Integrate CSR Globally</vt:lpstr>
      <vt:lpstr>Business Ethics Development</vt:lpstr>
      <vt:lpstr>The Evolving Context for Ethics</vt:lpstr>
      <vt:lpstr>Emergence of a Global Business Ethic</vt:lpstr>
      <vt:lpstr>Ways Companies Integrate Ethics</vt:lpstr>
      <vt:lpstr>External Assistance with Ethics</vt:lpstr>
      <vt:lpstr>Reasons for Businesses to Engage in Development of a Global Code of Business Ethics</vt:lpstr>
      <vt:lpstr>Four Challenges to a Global Ethic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 (CSR) AND ETHICS</dc:title>
  <dc:creator>HP001</dc:creator>
  <cp:lastModifiedBy>HP001</cp:lastModifiedBy>
  <cp:revision>2</cp:revision>
  <dcterms:created xsi:type="dcterms:W3CDTF">2018-01-05T06:26:55Z</dcterms:created>
  <dcterms:modified xsi:type="dcterms:W3CDTF">2018-01-05T06:35:10Z</dcterms:modified>
</cp:coreProperties>
</file>