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87" r:id="rId4"/>
    <p:sldId id="285" r:id="rId5"/>
    <p:sldId id="267" r:id="rId6"/>
    <p:sldId id="288" r:id="rId7"/>
    <p:sldId id="291" r:id="rId8"/>
    <p:sldId id="289" r:id="rId9"/>
    <p:sldId id="292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6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5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email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78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4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email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email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2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t.Vivatp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0995"/>
            <a:ext cx="8915400" cy="8778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IAC2206 Airline Marketing Management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1172" y="3514154"/>
            <a:ext cx="6452946" cy="23214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Lecturer: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Pat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Pat.Vivatp</a:t>
            </a:r>
            <a:r>
              <a:rPr lang="en-US" sz="2800" dirty="0">
                <a:solidFill>
                  <a:srgbClr val="000000"/>
                </a:solidFill>
                <a:hlinkClick r:id="rId2"/>
              </a:rPr>
              <a:t>@gmail.com</a:t>
            </a:r>
            <a:endParaRPr lang="en-US" sz="28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Line: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Patosung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65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F126-78E2-4B76-809A-53A0B1C5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7F07D-F583-473C-B29A-AF2063D5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have you learned in this session?</a:t>
            </a:r>
          </a:p>
          <a:p>
            <a:pPr lvl="1"/>
            <a:r>
              <a:rPr lang="en-US" dirty="0"/>
              <a:t>1 paragraph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dirty="0"/>
              <a:t>What is your expectation in this course?</a:t>
            </a:r>
            <a:endParaRPr lang="en-US" sz="1800" dirty="0"/>
          </a:p>
          <a:p>
            <a:pPr lvl="1"/>
            <a:r>
              <a:rPr lang="en-US" dirty="0"/>
              <a:t>1 paragraph</a:t>
            </a: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5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4117" y="1619250"/>
            <a:ext cx="8800353" cy="47706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IAC2206: Airline Marketing Management   3(3-0-6)    </a:t>
            </a:r>
            <a:r>
              <a:rPr lang="en-US" sz="2200" b="1" dirty="0">
                <a:solidFill>
                  <a:schemeClr val="tx1"/>
                </a:solidFill>
              </a:rPr>
              <a:t>                           </a:t>
            </a:r>
            <a:br>
              <a:rPr lang="en-US" sz="2200" b="1" dirty="0">
                <a:solidFill>
                  <a:schemeClr val="tx1"/>
                </a:solidFill>
              </a:rPr>
            </a:br>
            <a:br>
              <a:rPr lang="en-US" sz="2200" b="1" dirty="0">
                <a:solidFill>
                  <a:schemeClr val="tx1"/>
                </a:solidFill>
              </a:rPr>
            </a:br>
            <a:endParaRPr lang="en-US" sz="2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/>
              <a:t>	Marketing and commercial strategy development, product management and brand, customer life cycle management, E-commerce and pricing, ethic, loyalty program, airline alliances and cross-industry partnership marketing strategies, customer value optimization, marketing information and research, integration of multiple marketing channels, low cost carriers, customer acquisition and retention marketing and customer life time value.</a:t>
            </a:r>
          </a:p>
        </p:txBody>
      </p:sp>
    </p:spTree>
    <p:extLst>
      <p:ext uri="{BB962C8B-B14F-4D97-AF65-F5344CB8AC3E}">
        <p14:creationId xmlns:p14="http://schemas.microsoft.com/office/powerpoint/2010/main" val="202521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61787-2ABF-4EA9-B026-FF7ADF76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4F7F-7705-4B58-B968-7616DBA8B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rules</a:t>
            </a:r>
          </a:p>
          <a:p>
            <a:pPr lvl="1"/>
            <a:r>
              <a:rPr lang="en-US" dirty="0"/>
              <a:t>Attendance</a:t>
            </a:r>
          </a:p>
          <a:p>
            <a:pPr lvl="1"/>
            <a:r>
              <a:rPr lang="en-US" dirty="0"/>
              <a:t>Proper classroom etiquette</a:t>
            </a:r>
          </a:p>
          <a:p>
            <a:pPr lvl="1"/>
            <a:r>
              <a:rPr lang="en-US" dirty="0"/>
              <a:t>No Thai</a:t>
            </a:r>
          </a:p>
          <a:p>
            <a:pPr lvl="1"/>
            <a:r>
              <a:rPr lang="en-US" dirty="0"/>
              <a:t>Responsibility</a:t>
            </a:r>
          </a:p>
          <a:p>
            <a:pPr lvl="1"/>
            <a:r>
              <a:rPr lang="en-US" dirty="0"/>
              <a:t>Notes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My expectation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2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6106" y="1823977"/>
            <a:ext cx="8303787" cy="3540503"/>
          </a:xfrm>
        </p:spPr>
        <p:txBody>
          <a:bodyPr/>
          <a:lstStyle/>
          <a:p>
            <a:r>
              <a:rPr lang="en-US" dirty="0"/>
              <a:t>In a group, discuss and find answers of these questions;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What is marketing?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Find a marketing campaign in real life, and share it with the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08817"/>
            <a:ext cx="4495800" cy="603513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  Group Discussion </a:t>
            </a:r>
          </a:p>
        </p:txBody>
      </p:sp>
    </p:spTree>
    <p:extLst>
      <p:ext uri="{BB962C8B-B14F-4D97-AF65-F5344CB8AC3E}">
        <p14:creationId xmlns:p14="http://schemas.microsoft.com/office/powerpoint/2010/main" val="25803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Marketing?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0782" y="1743076"/>
            <a:ext cx="8081499" cy="481965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 Marketing has fundamental role: it connects the organization with its customers.</a:t>
            </a:r>
          </a:p>
          <a:p>
            <a:r>
              <a:rPr lang="en-US" sz="2800" dirty="0"/>
              <a:t>The central role of marketing in an organization is to create products that satisfy consumer demand at a profit.</a:t>
            </a:r>
          </a:p>
          <a:p>
            <a:r>
              <a:rPr lang="en-US" sz="2800" dirty="0"/>
              <a:t>Good marketers need to anticipate changes in consumer demands</a:t>
            </a:r>
          </a:p>
          <a:p>
            <a:r>
              <a:rPr lang="en-US" sz="2800" dirty="0"/>
              <a:t>The organization has to be aware of the interaction between the customer, the company and its competition</a:t>
            </a:r>
          </a:p>
          <a:p>
            <a:pPr lvl="1"/>
            <a:r>
              <a:rPr lang="en-US" sz="2600" dirty="0"/>
              <a:t>Socio-economic changes</a:t>
            </a:r>
          </a:p>
          <a:p>
            <a:pPr lvl="1"/>
            <a:r>
              <a:rPr lang="en-US" sz="2600" dirty="0"/>
              <a:t>Regulatory changes</a:t>
            </a:r>
          </a:p>
          <a:p>
            <a:pPr lvl="1"/>
            <a:r>
              <a:rPr lang="en-US" sz="2600" dirty="0"/>
              <a:t>Technological changes</a:t>
            </a:r>
          </a:p>
          <a:p>
            <a:pPr lvl="1"/>
            <a:r>
              <a:rPr lang="en-US" sz="2600" dirty="0"/>
              <a:t>Successful companies are externally focused</a:t>
            </a:r>
          </a:p>
          <a:p>
            <a:pPr marL="0" lvl="0" indent="0">
              <a:buNone/>
            </a:pPr>
            <a:endParaRPr lang="x-none" sz="3500" dirty="0"/>
          </a:p>
          <a:p>
            <a:pPr marL="0" lvl="0" indent="0">
              <a:buNone/>
            </a:pPr>
            <a:endParaRPr lang="x-none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2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8E586-5D5C-4FD0-BC1C-5AC4D4A9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marketing with respect to the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A7C1C-2901-46B4-A153-7639D3DC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role of marketing is to attract and retain customers at a profit.</a:t>
            </a:r>
          </a:p>
          <a:p>
            <a:r>
              <a:rPr lang="en-US" dirty="0"/>
              <a:t>The organization defines itself not by the product it sells but by the customer benefit provided</a:t>
            </a:r>
          </a:p>
          <a:p>
            <a:r>
              <a:rPr lang="en-US" dirty="0"/>
              <a:t>Retaining customers and ensuring their future loyalty and future revenue</a:t>
            </a:r>
          </a:p>
          <a:p>
            <a:r>
              <a:rPr lang="en-US" dirty="0"/>
              <a:t>Good marketing can identify not only customer’s needs but also how to build value for the customer.</a:t>
            </a:r>
          </a:p>
          <a:p>
            <a:r>
              <a:rPr lang="en-US" dirty="0"/>
              <a:t>Building strong relationship with customers is becoming increasingly important to building effective marketing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9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363D-987C-457F-9BE7-8E13B57C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role of marketing within a company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A4C5B-9B2E-48BB-A732-1B8BF7837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company needs to:</a:t>
            </a:r>
            <a:endParaRPr lang="en-US" sz="1800" dirty="0"/>
          </a:p>
          <a:p>
            <a:pPr lvl="1"/>
            <a:r>
              <a:rPr lang="en-US" dirty="0"/>
              <a:t>Be focused on the customer</a:t>
            </a:r>
            <a:endParaRPr lang="en-US" sz="1600" dirty="0"/>
          </a:p>
          <a:p>
            <a:pPr lvl="1"/>
            <a:r>
              <a:rPr lang="en-US" dirty="0"/>
              <a:t>Ensure staff members understand their roles in delivering the company’s products</a:t>
            </a:r>
            <a:endParaRPr lang="en-US" sz="1600" dirty="0"/>
          </a:p>
          <a:p>
            <a:pPr lvl="1"/>
            <a:r>
              <a:rPr lang="en-US" dirty="0"/>
              <a:t>Realize that delivering customer satisfaction is key to commercial success</a:t>
            </a:r>
            <a:endParaRPr lang="en-US" sz="1600" dirty="0"/>
          </a:p>
          <a:p>
            <a:pPr lvl="0"/>
            <a:r>
              <a:rPr lang="en-US" dirty="0"/>
              <a:t>The organization needs to tune into their customers, their competition as well as social and technical trend and other issues that are likely to impact the business in the future.</a:t>
            </a:r>
          </a:p>
          <a:p>
            <a:pPr lvl="0"/>
            <a:r>
              <a:rPr lang="en-US" dirty="0"/>
              <a:t>Be able to drive the creation and delivery of the “image” and “voice” of the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8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BE10-C2FB-4275-875B-32A584E0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and consumer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BFADE-F01D-4725-BE2B-174950B0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who is your customer and how their behaviors can make an effect on your sales?</a:t>
            </a:r>
          </a:p>
          <a:p>
            <a:r>
              <a:rPr lang="en-US" dirty="0"/>
              <a:t>Marketing is primarily about satisfying customer’s needs and wants</a:t>
            </a:r>
          </a:p>
          <a:p>
            <a:pPr lvl="1"/>
            <a:r>
              <a:rPr lang="en-US" dirty="0"/>
              <a:t>Need vs want</a:t>
            </a:r>
          </a:p>
          <a:p>
            <a:r>
              <a:rPr lang="en-US" dirty="0"/>
              <a:t>Customer Vs Consumer</a:t>
            </a:r>
          </a:p>
          <a:p>
            <a:pPr lvl="1"/>
            <a:r>
              <a:rPr lang="en-US" dirty="0"/>
              <a:t>Who is actually important in the buying decision</a:t>
            </a:r>
          </a:p>
          <a:p>
            <a:pPr lvl="1"/>
            <a:r>
              <a:rPr lang="en-US" dirty="0"/>
              <a:t>How do they buy?</a:t>
            </a:r>
          </a:p>
          <a:p>
            <a:pPr lvl="1"/>
            <a:r>
              <a:rPr lang="en-US" dirty="0"/>
              <a:t>What criteria/measures do they use to make their choice?</a:t>
            </a:r>
          </a:p>
          <a:p>
            <a:pPr lvl="1"/>
            <a:r>
              <a:rPr lang="en-US" dirty="0"/>
              <a:t>Where do they buy?</a:t>
            </a:r>
          </a:p>
          <a:p>
            <a:pPr lvl="1"/>
            <a:r>
              <a:rPr lang="en-US" dirty="0"/>
              <a:t>When do they buy?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9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DBFB-BC4D-4103-B0AD-C65518D9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decision making roles and 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FC4EA-B8A0-4527-8C98-156F94D817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000" dirty="0"/>
              <a:t>The people that can have direct effect on the buying process</a:t>
            </a:r>
          </a:p>
          <a:p>
            <a:pPr marL="274320" lvl="1" indent="0">
              <a:buNone/>
            </a:pPr>
            <a:endParaRPr lang="en-US" dirty="0"/>
          </a:p>
          <a:p>
            <a:pPr lvl="2"/>
            <a:r>
              <a:rPr lang="en-US" sz="1800" dirty="0"/>
              <a:t>The initiator: </a:t>
            </a:r>
          </a:p>
          <a:p>
            <a:pPr lvl="2"/>
            <a:r>
              <a:rPr lang="en-US" sz="1800" dirty="0"/>
              <a:t>The influencer: </a:t>
            </a:r>
          </a:p>
          <a:p>
            <a:pPr lvl="2"/>
            <a:r>
              <a:rPr lang="en-US" sz="1800" dirty="0"/>
              <a:t>The decider:</a:t>
            </a:r>
            <a:endParaRPr lang="en-US" dirty="0"/>
          </a:p>
          <a:p>
            <a:pPr lvl="2"/>
            <a:r>
              <a:rPr lang="en-US" sz="1800" dirty="0"/>
              <a:t>The buyer: </a:t>
            </a:r>
          </a:p>
          <a:p>
            <a:pPr lvl="2"/>
            <a:r>
              <a:rPr lang="en-US" sz="1800" dirty="0"/>
              <a:t>The user: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1E3699-0C5D-4C78-B9D8-5E04B16AB6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000" dirty="0"/>
              <a:t>The process of how customers make the purchase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r>
              <a:rPr lang="en-US" dirty="0"/>
              <a:t>1.Problem awareness</a:t>
            </a:r>
          </a:p>
          <a:p>
            <a:pPr marL="274320" lvl="1" indent="0">
              <a:buNone/>
            </a:pPr>
            <a:r>
              <a:rPr lang="en-US" dirty="0"/>
              <a:t>2. Information search</a:t>
            </a:r>
          </a:p>
          <a:p>
            <a:pPr marL="274320" lvl="1" indent="0">
              <a:buNone/>
            </a:pPr>
            <a:r>
              <a:rPr lang="en-US" dirty="0"/>
              <a:t>3. Evaluation of alternatives</a:t>
            </a:r>
          </a:p>
          <a:p>
            <a:pPr marL="274320" lvl="1" indent="0">
              <a:buNone/>
            </a:pPr>
            <a:r>
              <a:rPr lang="en-US" dirty="0"/>
              <a:t>4. Purchase</a:t>
            </a:r>
          </a:p>
          <a:p>
            <a:pPr marL="274320" lvl="1" indent="0">
              <a:buNone/>
            </a:pPr>
            <a:r>
              <a:rPr lang="en-US" dirty="0"/>
              <a:t>5. Post purchase evaluation of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50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1120</TotalTime>
  <Words>480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Rockwell</vt:lpstr>
      <vt:lpstr>Rockwell Condensed</vt:lpstr>
      <vt:lpstr>Wingdings</vt:lpstr>
      <vt:lpstr>Wingdings 2</vt:lpstr>
      <vt:lpstr>Wood Type</vt:lpstr>
      <vt:lpstr>IAC2206 Airline Marketing Management </vt:lpstr>
      <vt:lpstr>Course Outline</vt:lpstr>
      <vt:lpstr>Class rules</vt:lpstr>
      <vt:lpstr>PowerPoint Presentation</vt:lpstr>
      <vt:lpstr>What Is Marketing?</vt:lpstr>
      <vt:lpstr>The role of marketing with respect to the customer</vt:lpstr>
      <vt:lpstr>The role of marketing within a company </vt:lpstr>
      <vt:lpstr>Customer and consumer behavior</vt:lpstr>
      <vt:lpstr>Customer decision making roles and process</vt:lpstr>
      <vt:lpstr>Assignment #1</vt:lpstr>
    </vt:vector>
  </TitlesOfParts>
  <Company>Myself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IIB2312 Marketing Management</dc:title>
  <dc:creator>Yee  Sommaya</dc:creator>
  <cp:lastModifiedBy>CaptainPat</cp:lastModifiedBy>
  <cp:revision>116</cp:revision>
  <dcterms:created xsi:type="dcterms:W3CDTF">2017-01-09T16:12:10Z</dcterms:created>
  <dcterms:modified xsi:type="dcterms:W3CDTF">2018-09-12T16:21:57Z</dcterms:modified>
</cp:coreProperties>
</file>