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h-TH"/>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h-TH"/>
          </a:p>
        </p:txBody>
      </p:sp>
      <p:sp>
        <p:nvSpPr>
          <p:cNvPr id="4" name="Date Placeholder 3"/>
          <p:cNvSpPr>
            <a:spLocks noGrp="1"/>
          </p:cNvSpPr>
          <p:nvPr>
            <p:ph type="dt" sz="half" idx="10"/>
          </p:nvPr>
        </p:nvSpPr>
        <p:spPr/>
        <p:txBody>
          <a:bodyPr/>
          <a:lstStyle/>
          <a:p>
            <a:fld id="{A5B1E404-8978-4B8D-950C-9E4872CBB674}" type="datetimeFigureOut">
              <a:rPr lang="th-TH" smtClean="0"/>
              <a:t>15/01/61</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E8DB99A0-9346-4A17-9663-05AE30EC5FBF}" type="slidenum">
              <a:rPr lang="th-TH" smtClean="0"/>
              <a:t>‹#›</a:t>
            </a:fld>
            <a:endParaRPr lang="th-TH"/>
          </a:p>
        </p:txBody>
      </p:sp>
    </p:spTree>
    <p:extLst>
      <p:ext uri="{BB962C8B-B14F-4D97-AF65-F5344CB8AC3E}">
        <p14:creationId xmlns:p14="http://schemas.microsoft.com/office/powerpoint/2010/main" val="971333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A5B1E404-8978-4B8D-950C-9E4872CBB674}" type="datetimeFigureOut">
              <a:rPr lang="th-TH" smtClean="0"/>
              <a:t>15/01/61</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E8DB99A0-9346-4A17-9663-05AE30EC5FBF}" type="slidenum">
              <a:rPr lang="th-TH" smtClean="0"/>
              <a:t>‹#›</a:t>
            </a:fld>
            <a:endParaRPr lang="th-TH"/>
          </a:p>
        </p:txBody>
      </p:sp>
    </p:spTree>
    <p:extLst>
      <p:ext uri="{BB962C8B-B14F-4D97-AF65-F5344CB8AC3E}">
        <p14:creationId xmlns:p14="http://schemas.microsoft.com/office/powerpoint/2010/main" val="2519359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h-T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A5B1E404-8978-4B8D-950C-9E4872CBB674}" type="datetimeFigureOut">
              <a:rPr lang="th-TH" smtClean="0"/>
              <a:t>15/01/61</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E8DB99A0-9346-4A17-9663-05AE30EC5FBF}" type="slidenum">
              <a:rPr lang="th-TH" smtClean="0"/>
              <a:t>‹#›</a:t>
            </a:fld>
            <a:endParaRPr lang="th-TH"/>
          </a:p>
        </p:txBody>
      </p:sp>
    </p:spTree>
    <p:extLst>
      <p:ext uri="{BB962C8B-B14F-4D97-AF65-F5344CB8AC3E}">
        <p14:creationId xmlns:p14="http://schemas.microsoft.com/office/powerpoint/2010/main" val="2618646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A5B1E404-8978-4B8D-950C-9E4872CBB674}" type="datetimeFigureOut">
              <a:rPr lang="th-TH" smtClean="0"/>
              <a:t>15/01/61</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E8DB99A0-9346-4A17-9663-05AE30EC5FBF}" type="slidenum">
              <a:rPr lang="th-TH" smtClean="0"/>
              <a:t>‹#›</a:t>
            </a:fld>
            <a:endParaRPr lang="th-TH"/>
          </a:p>
        </p:txBody>
      </p:sp>
    </p:spTree>
    <p:extLst>
      <p:ext uri="{BB962C8B-B14F-4D97-AF65-F5344CB8AC3E}">
        <p14:creationId xmlns:p14="http://schemas.microsoft.com/office/powerpoint/2010/main" val="2772387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h-T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B1E404-8978-4B8D-950C-9E4872CBB674}" type="datetimeFigureOut">
              <a:rPr lang="th-TH" smtClean="0"/>
              <a:t>15/01/61</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E8DB99A0-9346-4A17-9663-05AE30EC5FBF}" type="slidenum">
              <a:rPr lang="th-TH" smtClean="0"/>
              <a:t>‹#›</a:t>
            </a:fld>
            <a:endParaRPr lang="th-TH"/>
          </a:p>
        </p:txBody>
      </p:sp>
    </p:spTree>
    <p:extLst>
      <p:ext uri="{BB962C8B-B14F-4D97-AF65-F5344CB8AC3E}">
        <p14:creationId xmlns:p14="http://schemas.microsoft.com/office/powerpoint/2010/main" val="1767082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Date Placeholder 4"/>
          <p:cNvSpPr>
            <a:spLocks noGrp="1"/>
          </p:cNvSpPr>
          <p:nvPr>
            <p:ph type="dt" sz="half" idx="10"/>
          </p:nvPr>
        </p:nvSpPr>
        <p:spPr/>
        <p:txBody>
          <a:bodyPr/>
          <a:lstStyle/>
          <a:p>
            <a:fld id="{A5B1E404-8978-4B8D-950C-9E4872CBB674}" type="datetimeFigureOut">
              <a:rPr lang="th-TH" smtClean="0"/>
              <a:t>15/01/61</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E8DB99A0-9346-4A17-9663-05AE30EC5FBF}" type="slidenum">
              <a:rPr lang="th-TH" smtClean="0"/>
              <a:t>‹#›</a:t>
            </a:fld>
            <a:endParaRPr lang="th-TH"/>
          </a:p>
        </p:txBody>
      </p:sp>
    </p:spTree>
    <p:extLst>
      <p:ext uri="{BB962C8B-B14F-4D97-AF65-F5344CB8AC3E}">
        <p14:creationId xmlns:p14="http://schemas.microsoft.com/office/powerpoint/2010/main" val="2073380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h-T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7" name="Date Placeholder 6"/>
          <p:cNvSpPr>
            <a:spLocks noGrp="1"/>
          </p:cNvSpPr>
          <p:nvPr>
            <p:ph type="dt" sz="half" idx="10"/>
          </p:nvPr>
        </p:nvSpPr>
        <p:spPr/>
        <p:txBody>
          <a:bodyPr/>
          <a:lstStyle/>
          <a:p>
            <a:fld id="{A5B1E404-8978-4B8D-950C-9E4872CBB674}" type="datetimeFigureOut">
              <a:rPr lang="th-TH" smtClean="0"/>
              <a:t>15/01/61</a:t>
            </a:fld>
            <a:endParaRPr lang="th-TH"/>
          </a:p>
        </p:txBody>
      </p:sp>
      <p:sp>
        <p:nvSpPr>
          <p:cNvPr id="8" name="Footer Placeholder 7"/>
          <p:cNvSpPr>
            <a:spLocks noGrp="1"/>
          </p:cNvSpPr>
          <p:nvPr>
            <p:ph type="ftr" sz="quarter" idx="11"/>
          </p:nvPr>
        </p:nvSpPr>
        <p:spPr/>
        <p:txBody>
          <a:bodyPr/>
          <a:lstStyle/>
          <a:p>
            <a:endParaRPr lang="th-TH"/>
          </a:p>
        </p:txBody>
      </p:sp>
      <p:sp>
        <p:nvSpPr>
          <p:cNvPr id="9" name="Slide Number Placeholder 8"/>
          <p:cNvSpPr>
            <a:spLocks noGrp="1"/>
          </p:cNvSpPr>
          <p:nvPr>
            <p:ph type="sldNum" sz="quarter" idx="12"/>
          </p:nvPr>
        </p:nvSpPr>
        <p:spPr/>
        <p:txBody>
          <a:bodyPr/>
          <a:lstStyle/>
          <a:p>
            <a:fld id="{E8DB99A0-9346-4A17-9663-05AE30EC5FBF}" type="slidenum">
              <a:rPr lang="th-TH" smtClean="0"/>
              <a:t>‹#›</a:t>
            </a:fld>
            <a:endParaRPr lang="th-TH"/>
          </a:p>
        </p:txBody>
      </p:sp>
    </p:spTree>
    <p:extLst>
      <p:ext uri="{BB962C8B-B14F-4D97-AF65-F5344CB8AC3E}">
        <p14:creationId xmlns:p14="http://schemas.microsoft.com/office/powerpoint/2010/main" val="1077718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Date Placeholder 2"/>
          <p:cNvSpPr>
            <a:spLocks noGrp="1"/>
          </p:cNvSpPr>
          <p:nvPr>
            <p:ph type="dt" sz="half" idx="10"/>
          </p:nvPr>
        </p:nvSpPr>
        <p:spPr/>
        <p:txBody>
          <a:bodyPr/>
          <a:lstStyle/>
          <a:p>
            <a:fld id="{A5B1E404-8978-4B8D-950C-9E4872CBB674}" type="datetimeFigureOut">
              <a:rPr lang="th-TH" smtClean="0"/>
              <a:t>15/01/61</a:t>
            </a:fld>
            <a:endParaRPr lang="th-TH"/>
          </a:p>
        </p:txBody>
      </p:sp>
      <p:sp>
        <p:nvSpPr>
          <p:cNvPr id="4" name="Footer Placeholder 3"/>
          <p:cNvSpPr>
            <a:spLocks noGrp="1"/>
          </p:cNvSpPr>
          <p:nvPr>
            <p:ph type="ftr" sz="quarter" idx="11"/>
          </p:nvPr>
        </p:nvSpPr>
        <p:spPr/>
        <p:txBody>
          <a:bodyPr/>
          <a:lstStyle/>
          <a:p>
            <a:endParaRPr lang="th-TH"/>
          </a:p>
        </p:txBody>
      </p:sp>
      <p:sp>
        <p:nvSpPr>
          <p:cNvPr id="5" name="Slide Number Placeholder 4"/>
          <p:cNvSpPr>
            <a:spLocks noGrp="1"/>
          </p:cNvSpPr>
          <p:nvPr>
            <p:ph type="sldNum" sz="quarter" idx="12"/>
          </p:nvPr>
        </p:nvSpPr>
        <p:spPr/>
        <p:txBody>
          <a:bodyPr/>
          <a:lstStyle/>
          <a:p>
            <a:fld id="{E8DB99A0-9346-4A17-9663-05AE30EC5FBF}" type="slidenum">
              <a:rPr lang="th-TH" smtClean="0"/>
              <a:t>‹#›</a:t>
            </a:fld>
            <a:endParaRPr lang="th-TH"/>
          </a:p>
        </p:txBody>
      </p:sp>
    </p:spTree>
    <p:extLst>
      <p:ext uri="{BB962C8B-B14F-4D97-AF65-F5344CB8AC3E}">
        <p14:creationId xmlns:p14="http://schemas.microsoft.com/office/powerpoint/2010/main" val="212273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B1E404-8978-4B8D-950C-9E4872CBB674}" type="datetimeFigureOut">
              <a:rPr lang="th-TH" smtClean="0"/>
              <a:t>15/01/61</a:t>
            </a:fld>
            <a:endParaRPr lang="th-TH"/>
          </a:p>
        </p:txBody>
      </p:sp>
      <p:sp>
        <p:nvSpPr>
          <p:cNvPr id="3" name="Footer Placeholder 2"/>
          <p:cNvSpPr>
            <a:spLocks noGrp="1"/>
          </p:cNvSpPr>
          <p:nvPr>
            <p:ph type="ftr" sz="quarter" idx="11"/>
          </p:nvPr>
        </p:nvSpPr>
        <p:spPr/>
        <p:txBody>
          <a:bodyPr/>
          <a:lstStyle/>
          <a:p>
            <a:endParaRPr lang="th-TH"/>
          </a:p>
        </p:txBody>
      </p:sp>
      <p:sp>
        <p:nvSpPr>
          <p:cNvPr id="4" name="Slide Number Placeholder 3"/>
          <p:cNvSpPr>
            <a:spLocks noGrp="1"/>
          </p:cNvSpPr>
          <p:nvPr>
            <p:ph type="sldNum" sz="quarter" idx="12"/>
          </p:nvPr>
        </p:nvSpPr>
        <p:spPr/>
        <p:txBody>
          <a:bodyPr/>
          <a:lstStyle/>
          <a:p>
            <a:fld id="{E8DB99A0-9346-4A17-9663-05AE30EC5FBF}" type="slidenum">
              <a:rPr lang="th-TH" smtClean="0"/>
              <a:t>‹#›</a:t>
            </a:fld>
            <a:endParaRPr lang="th-TH"/>
          </a:p>
        </p:txBody>
      </p:sp>
    </p:spTree>
    <p:extLst>
      <p:ext uri="{BB962C8B-B14F-4D97-AF65-F5344CB8AC3E}">
        <p14:creationId xmlns:p14="http://schemas.microsoft.com/office/powerpoint/2010/main" val="3900754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h-T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B1E404-8978-4B8D-950C-9E4872CBB674}" type="datetimeFigureOut">
              <a:rPr lang="th-TH" smtClean="0"/>
              <a:t>15/01/61</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E8DB99A0-9346-4A17-9663-05AE30EC5FBF}" type="slidenum">
              <a:rPr lang="th-TH" smtClean="0"/>
              <a:t>‹#›</a:t>
            </a:fld>
            <a:endParaRPr lang="th-TH"/>
          </a:p>
        </p:txBody>
      </p:sp>
    </p:spTree>
    <p:extLst>
      <p:ext uri="{BB962C8B-B14F-4D97-AF65-F5344CB8AC3E}">
        <p14:creationId xmlns:p14="http://schemas.microsoft.com/office/powerpoint/2010/main" val="2152186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h-T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h-TH"/>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B1E404-8978-4B8D-950C-9E4872CBB674}" type="datetimeFigureOut">
              <a:rPr lang="th-TH" smtClean="0"/>
              <a:t>15/01/61</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E8DB99A0-9346-4A17-9663-05AE30EC5FBF}" type="slidenum">
              <a:rPr lang="th-TH" smtClean="0"/>
              <a:t>‹#›</a:t>
            </a:fld>
            <a:endParaRPr lang="th-TH"/>
          </a:p>
        </p:txBody>
      </p:sp>
    </p:spTree>
    <p:extLst>
      <p:ext uri="{BB962C8B-B14F-4D97-AF65-F5344CB8AC3E}">
        <p14:creationId xmlns:p14="http://schemas.microsoft.com/office/powerpoint/2010/main" val="2159313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h-TH"/>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B1E404-8978-4B8D-950C-9E4872CBB674}" type="datetimeFigureOut">
              <a:rPr lang="th-TH" smtClean="0"/>
              <a:t>15/01/61</a:t>
            </a:fld>
            <a:endParaRPr lang="th-TH"/>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h-TH"/>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DB99A0-9346-4A17-9663-05AE30EC5FBF}" type="slidenum">
              <a:rPr lang="th-TH" smtClean="0"/>
              <a:t>‹#›</a:t>
            </a:fld>
            <a:endParaRPr lang="th-TH"/>
          </a:p>
        </p:txBody>
      </p:sp>
    </p:spTree>
    <p:extLst>
      <p:ext uri="{BB962C8B-B14F-4D97-AF65-F5344CB8AC3E}">
        <p14:creationId xmlns:p14="http://schemas.microsoft.com/office/powerpoint/2010/main" val="17471161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Personal Statement</a:t>
            </a:r>
            <a:endParaRPr lang="th-TH" dirty="0"/>
          </a:p>
        </p:txBody>
      </p:sp>
      <p:sp>
        <p:nvSpPr>
          <p:cNvPr id="3" name="Subtitle 2"/>
          <p:cNvSpPr>
            <a:spLocks noGrp="1"/>
          </p:cNvSpPr>
          <p:nvPr>
            <p:ph type="subTitle" idx="1"/>
          </p:nvPr>
        </p:nvSpPr>
        <p:spPr/>
        <p:txBody>
          <a:bodyPr/>
          <a:lstStyle/>
          <a:p>
            <a:r>
              <a:rPr lang="en-US" dirty="0" smtClean="0"/>
              <a:t>Project 1 – Write a Resume (CV) </a:t>
            </a:r>
            <a:endParaRPr lang="th-TH" dirty="0"/>
          </a:p>
        </p:txBody>
      </p:sp>
    </p:spTree>
    <p:extLst>
      <p:ext uri="{BB962C8B-B14F-4D97-AF65-F5344CB8AC3E}">
        <p14:creationId xmlns:p14="http://schemas.microsoft.com/office/powerpoint/2010/main" val="3211205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What is a personal statement?</a:t>
            </a:r>
            <a:r>
              <a:rPr lang="en-US" dirty="0"/>
              <a:t/>
            </a:r>
            <a:br>
              <a:rPr lang="en-US" dirty="0"/>
            </a:br>
            <a:endParaRPr lang="th-TH" dirty="0"/>
          </a:p>
        </p:txBody>
      </p:sp>
      <p:sp>
        <p:nvSpPr>
          <p:cNvPr id="3" name="Content Placeholder 2"/>
          <p:cNvSpPr>
            <a:spLocks noGrp="1"/>
          </p:cNvSpPr>
          <p:nvPr>
            <p:ph idx="1"/>
          </p:nvPr>
        </p:nvSpPr>
        <p:spPr/>
        <p:txBody>
          <a:bodyPr/>
          <a:lstStyle/>
          <a:p>
            <a:r>
              <a:rPr lang="en-US" dirty="0"/>
              <a:t>A personal statement is generally the first thing included in your CV, and is a brief personal summary given to </a:t>
            </a:r>
            <a:r>
              <a:rPr lang="en-US" dirty="0">
                <a:solidFill>
                  <a:srgbClr val="FF0000"/>
                </a:solidFill>
              </a:rPr>
              <a:t>prospective </a:t>
            </a:r>
            <a:r>
              <a:rPr lang="en-US" dirty="0"/>
              <a:t>employers to help you </a:t>
            </a:r>
            <a:r>
              <a:rPr lang="en-US" dirty="0">
                <a:solidFill>
                  <a:srgbClr val="00B050"/>
                </a:solidFill>
              </a:rPr>
              <a:t>stand apart from the competition.</a:t>
            </a:r>
          </a:p>
          <a:p>
            <a:endParaRPr lang="th-TH" dirty="0"/>
          </a:p>
        </p:txBody>
      </p:sp>
    </p:spTree>
    <p:extLst>
      <p:ext uri="{BB962C8B-B14F-4D97-AF65-F5344CB8AC3E}">
        <p14:creationId xmlns:p14="http://schemas.microsoft.com/office/powerpoint/2010/main" val="704818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Why do I need a personal statement?</a:t>
            </a:r>
            <a:endParaRPr lang="en-US" dirty="0"/>
          </a:p>
        </p:txBody>
      </p:sp>
      <p:sp>
        <p:nvSpPr>
          <p:cNvPr id="3" name="Content Placeholder 2"/>
          <p:cNvSpPr>
            <a:spLocks noGrp="1"/>
          </p:cNvSpPr>
          <p:nvPr>
            <p:ph idx="1"/>
          </p:nvPr>
        </p:nvSpPr>
        <p:spPr>
          <a:xfrm>
            <a:off x="323528" y="2492896"/>
            <a:ext cx="8229600" cy="3816424"/>
          </a:xfrm>
        </p:spPr>
        <p:txBody>
          <a:bodyPr>
            <a:normAutofit fontScale="70000" lnSpcReduction="20000"/>
          </a:bodyPr>
          <a:lstStyle/>
          <a:p>
            <a:r>
              <a:rPr lang="en-US" b="1" dirty="0"/>
              <a:t>Your personal statement is one of the most important parts of your CV</a:t>
            </a:r>
            <a:r>
              <a:rPr lang="en-US" b="1" dirty="0" smtClean="0"/>
              <a:t>.</a:t>
            </a:r>
          </a:p>
          <a:p>
            <a:pPr marL="0" indent="0">
              <a:buNone/>
            </a:pPr>
            <a:endParaRPr lang="en-US" b="1" dirty="0"/>
          </a:p>
          <a:p>
            <a:r>
              <a:rPr lang="en-US" dirty="0"/>
              <a:t>It gives you a chance to sell yourself to the employer in a small and easy-to-digest paragraph. By summing up the specific skills and experience that make you perfect for the position, you’ll be able to prove your suitability and convince the recruiter to read on</a:t>
            </a:r>
            <a:r>
              <a:rPr lang="en-US" dirty="0" smtClean="0"/>
              <a:t>.</a:t>
            </a:r>
          </a:p>
          <a:p>
            <a:endParaRPr lang="en-US" dirty="0"/>
          </a:p>
          <a:p>
            <a:r>
              <a:rPr lang="en-US" dirty="0"/>
              <a:t>In fact, a well written personal statement can mean the difference between standing out from the crowd and your application being rejected.</a:t>
            </a:r>
          </a:p>
          <a:p>
            <a:endParaRPr lang="th-TH" dirty="0"/>
          </a:p>
        </p:txBody>
      </p:sp>
    </p:spTree>
    <p:extLst>
      <p:ext uri="{BB962C8B-B14F-4D97-AF65-F5344CB8AC3E}">
        <p14:creationId xmlns:p14="http://schemas.microsoft.com/office/powerpoint/2010/main" val="1498203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How long should a personal statement be?</a:t>
            </a:r>
            <a:endParaRPr lang="en-US" dirty="0"/>
          </a:p>
        </p:txBody>
      </p:sp>
      <p:sp>
        <p:nvSpPr>
          <p:cNvPr id="3" name="Content Placeholder 2"/>
          <p:cNvSpPr>
            <a:spLocks noGrp="1"/>
          </p:cNvSpPr>
          <p:nvPr>
            <p:ph idx="1"/>
          </p:nvPr>
        </p:nvSpPr>
        <p:spPr>
          <a:xfrm>
            <a:off x="323528" y="2492896"/>
            <a:ext cx="8229600" cy="3816424"/>
          </a:xfrm>
        </p:spPr>
        <p:txBody>
          <a:bodyPr>
            <a:normAutofit/>
          </a:bodyPr>
          <a:lstStyle/>
          <a:p>
            <a:r>
              <a:rPr lang="en-US" dirty="0"/>
              <a:t>Ideally, your personal statement should be no more than around </a:t>
            </a:r>
            <a:r>
              <a:rPr lang="en-US" b="1" dirty="0"/>
              <a:t>150 words </a:t>
            </a:r>
            <a:r>
              <a:rPr lang="en-US" dirty="0"/>
              <a:t>(or four or five lines of your CV). Any more than this and you run the risk of </a:t>
            </a:r>
            <a:r>
              <a:rPr lang="en-US" dirty="0">
                <a:solidFill>
                  <a:srgbClr val="00B050"/>
                </a:solidFill>
              </a:rPr>
              <a:t>rambling </a:t>
            </a:r>
            <a:r>
              <a:rPr lang="en-US" dirty="0"/>
              <a:t>and taking up valuable space.</a:t>
            </a:r>
          </a:p>
          <a:p>
            <a:r>
              <a:rPr lang="en-US" b="1" dirty="0"/>
              <a:t>Remember:</a:t>
            </a:r>
            <a:r>
              <a:rPr lang="en-US" dirty="0"/>
              <a:t> it’s a summary, not a cover letter. So keep it concise, pertinent and to the point.</a:t>
            </a:r>
          </a:p>
          <a:p>
            <a:endParaRPr lang="th-TH" dirty="0"/>
          </a:p>
        </p:txBody>
      </p:sp>
    </p:spTree>
    <p:extLst>
      <p:ext uri="{BB962C8B-B14F-4D97-AF65-F5344CB8AC3E}">
        <p14:creationId xmlns:p14="http://schemas.microsoft.com/office/powerpoint/2010/main" val="4141742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What do you put in a personal statement?</a:t>
            </a:r>
            <a:endParaRPr lang="en-US" dirty="0"/>
          </a:p>
        </p:txBody>
      </p:sp>
      <p:sp>
        <p:nvSpPr>
          <p:cNvPr id="3" name="Content Placeholder 2"/>
          <p:cNvSpPr>
            <a:spLocks noGrp="1"/>
          </p:cNvSpPr>
          <p:nvPr>
            <p:ph idx="1"/>
          </p:nvPr>
        </p:nvSpPr>
        <p:spPr>
          <a:xfrm>
            <a:off x="323528" y="1772816"/>
            <a:ext cx="8229600" cy="4896544"/>
          </a:xfrm>
        </p:spPr>
        <p:txBody>
          <a:bodyPr>
            <a:normAutofit fontScale="55000" lnSpcReduction="20000"/>
          </a:bodyPr>
          <a:lstStyle/>
          <a:p>
            <a:r>
              <a:rPr lang="en-US" dirty="0"/>
              <a:t>Successful personal statements answer the following questions</a:t>
            </a:r>
            <a:r>
              <a:rPr lang="en-US" dirty="0" smtClean="0"/>
              <a:t>:</a:t>
            </a:r>
          </a:p>
          <a:p>
            <a:endParaRPr lang="en-US" dirty="0" smtClean="0"/>
          </a:p>
          <a:p>
            <a:pPr lvl="0">
              <a:buFont typeface="Courier New" pitchFamily="49" charset="0"/>
              <a:buChar char="o"/>
            </a:pPr>
            <a:r>
              <a:rPr lang="en-US" dirty="0" smtClean="0"/>
              <a:t>Who </a:t>
            </a:r>
            <a:r>
              <a:rPr lang="en-US" dirty="0"/>
              <a:t>are you?</a:t>
            </a:r>
          </a:p>
          <a:p>
            <a:pPr lvl="0">
              <a:buFont typeface="Courier New" pitchFamily="49" charset="0"/>
              <a:buChar char="o"/>
            </a:pPr>
            <a:r>
              <a:rPr lang="en-US" dirty="0"/>
              <a:t>What can you offer?</a:t>
            </a:r>
          </a:p>
          <a:p>
            <a:pPr lvl="0">
              <a:buFont typeface="Courier New" pitchFamily="49" charset="0"/>
              <a:buChar char="o"/>
            </a:pPr>
            <a:r>
              <a:rPr lang="en-US" dirty="0"/>
              <a:t>What are your career goals</a:t>
            </a:r>
            <a:r>
              <a:rPr lang="en-US" dirty="0" smtClean="0"/>
              <a:t>?</a:t>
            </a:r>
          </a:p>
          <a:p>
            <a:pPr marL="0" lvl="0" indent="0">
              <a:buNone/>
            </a:pPr>
            <a:endParaRPr lang="en-US" dirty="0"/>
          </a:p>
          <a:p>
            <a:r>
              <a:rPr lang="en-US" dirty="0"/>
              <a:t>To make sure you’ve ticked all the boxes, consider bullet-pointing answers to these when drafting your personal statement. And, if you’re struggling for inspiration, </a:t>
            </a:r>
            <a:r>
              <a:rPr lang="en-US" dirty="0">
                <a:solidFill>
                  <a:srgbClr val="00B050"/>
                </a:solidFill>
              </a:rPr>
              <a:t>use the </a:t>
            </a:r>
            <a:r>
              <a:rPr lang="en-US" b="1" dirty="0">
                <a:solidFill>
                  <a:srgbClr val="00B050"/>
                </a:solidFill>
              </a:rPr>
              <a:t>job description</a:t>
            </a:r>
            <a:r>
              <a:rPr lang="en-US" dirty="0">
                <a:solidFill>
                  <a:srgbClr val="00B050"/>
                </a:solidFill>
              </a:rPr>
              <a:t> </a:t>
            </a:r>
            <a:r>
              <a:rPr lang="en-US" dirty="0"/>
              <a:t>to help you identify the specific skills the employer is looking for</a:t>
            </a:r>
            <a:r>
              <a:rPr lang="en-US" dirty="0" smtClean="0"/>
              <a:t>.</a:t>
            </a:r>
          </a:p>
          <a:p>
            <a:endParaRPr lang="en-US" dirty="0"/>
          </a:p>
          <a:p>
            <a:r>
              <a:rPr lang="en-US" dirty="0"/>
              <a:t>For example, if it highlights that the perfect candidate will have excellent business analysis skills, make sure you cover this somewhere in your statement</a:t>
            </a:r>
            <a:r>
              <a:rPr lang="en-US" dirty="0" smtClean="0"/>
              <a:t>.</a:t>
            </a:r>
          </a:p>
          <a:p>
            <a:pPr marL="0" indent="0">
              <a:buNone/>
            </a:pPr>
            <a:endParaRPr lang="en-US" dirty="0"/>
          </a:p>
          <a:p>
            <a:r>
              <a:rPr lang="en-US" dirty="0"/>
              <a:t>This could sound something like: ‘Working experience of strategic business analysis with an investigative and methodical approach to problem-solving</a:t>
            </a:r>
            <a:r>
              <a:rPr lang="en-US" dirty="0" smtClean="0"/>
              <a:t>.’</a:t>
            </a:r>
            <a:endParaRPr lang="en-US" dirty="0"/>
          </a:p>
        </p:txBody>
      </p:sp>
    </p:spTree>
    <p:extLst>
      <p:ext uri="{BB962C8B-B14F-4D97-AF65-F5344CB8AC3E}">
        <p14:creationId xmlns:p14="http://schemas.microsoft.com/office/powerpoint/2010/main" val="1896993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How do you begin a personal statement?</a:t>
            </a:r>
            <a:endParaRPr lang="en-US" dirty="0"/>
          </a:p>
        </p:txBody>
      </p:sp>
      <p:sp>
        <p:nvSpPr>
          <p:cNvPr id="3" name="Content Placeholder 2"/>
          <p:cNvSpPr>
            <a:spLocks noGrp="1"/>
          </p:cNvSpPr>
          <p:nvPr>
            <p:ph idx="1"/>
          </p:nvPr>
        </p:nvSpPr>
        <p:spPr>
          <a:xfrm>
            <a:off x="323528" y="1772816"/>
            <a:ext cx="8229600" cy="4896544"/>
          </a:xfrm>
        </p:spPr>
        <p:txBody>
          <a:bodyPr>
            <a:normAutofit/>
          </a:bodyPr>
          <a:lstStyle/>
          <a:p>
            <a:r>
              <a:rPr lang="en-US" dirty="0"/>
              <a:t>Starting off with the </a:t>
            </a:r>
            <a:r>
              <a:rPr lang="en-US" b="1" dirty="0"/>
              <a:t>‘who are you?’ </a:t>
            </a:r>
            <a:r>
              <a:rPr lang="en-US" dirty="0"/>
              <a:t>question, always aim to include a quick introduction as the first point.</a:t>
            </a:r>
          </a:p>
          <a:p>
            <a:r>
              <a:rPr lang="en-US" dirty="0"/>
              <a:t>An example opening for your personal statement could be: ‘A qualified and enthusiastic X, with over Y years’ worth of experience, currently searching for a Z position to </a:t>
            </a:r>
            <a:r>
              <a:rPr lang="en-US" dirty="0" err="1"/>
              <a:t>utilise</a:t>
            </a:r>
            <a:r>
              <a:rPr lang="en-US" dirty="0"/>
              <a:t> my skills and take the next step in my career’.</a:t>
            </a:r>
          </a:p>
        </p:txBody>
      </p:sp>
    </p:spTree>
    <p:extLst>
      <p:ext uri="{BB962C8B-B14F-4D97-AF65-F5344CB8AC3E}">
        <p14:creationId xmlns:p14="http://schemas.microsoft.com/office/powerpoint/2010/main" val="1212840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What tense should it be written in?</a:t>
            </a:r>
            <a:endParaRPr lang="en-US" dirty="0"/>
          </a:p>
        </p:txBody>
      </p:sp>
      <p:sp>
        <p:nvSpPr>
          <p:cNvPr id="3" name="Content Placeholder 2"/>
          <p:cNvSpPr>
            <a:spLocks noGrp="1"/>
          </p:cNvSpPr>
          <p:nvPr>
            <p:ph idx="1"/>
          </p:nvPr>
        </p:nvSpPr>
        <p:spPr>
          <a:xfrm>
            <a:off x="323528" y="1772816"/>
            <a:ext cx="8229600" cy="4896544"/>
          </a:xfrm>
        </p:spPr>
        <p:txBody>
          <a:bodyPr>
            <a:normAutofit/>
          </a:bodyPr>
          <a:lstStyle/>
          <a:p>
            <a:r>
              <a:rPr lang="en-US" dirty="0"/>
              <a:t>Your personal statement can be written in any person or tense – as long as you maintain consistency throughout.</a:t>
            </a:r>
          </a:p>
          <a:p>
            <a:r>
              <a:rPr lang="en-US" dirty="0"/>
              <a:t>This means avoiding statements like: </a:t>
            </a:r>
            <a:r>
              <a:rPr lang="en-US" i="1" dirty="0"/>
              <a:t>‘I am a recent business economics graduate. Excellent analytical and </a:t>
            </a:r>
            <a:r>
              <a:rPr lang="en-US" i="1" dirty="0" err="1"/>
              <a:t>organisational</a:t>
            </a:r>
            <a:r>
              <a:rPr lang="en-US" i="1" dirty="0"/>
              <a:t> skills. I am driven and self-motivated individual that always gives 100% in everything I do. Proven track record of successes’ </a:t>
            </a:r>
            <a:r>
              <a:rPr lang="en-US" dirty="0"/>
              <a:t>–</a:t>
            </a:r>
            <a:r>
              <a:rPr lang="en-US" i="1" dirty="0"/>
              <a:t> </a:t>
            </a:r>
            <a:r>
              <a:rPr lang="en-US" dirty="0"/>
              <a:t>at all costs.</a:t>
            </a:r>
          </a:p>
        </p:txBody>
      </p:sp>
    </p:spTree>
    <p:extLst>
      <p:ext uri="{BB962C8B-B14F-4D97-AF65-F5344CB8AC3E}">
        <p14:creationId xmlns:p14="http://schemas.microsoft.com/office/powerpoint/2010/main" val="1800462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Personal statement example</a:t>
            </a:r>
            <a:endParaRPr lang="en-US" dirty="0"/>
          </a:p>
        </p:txBody>
      </p:sp>
      <p:sp>
        <p:nvSpPr>
          <p:cNvPr id="3" name="Content Placeholder 2"/>
          <p:cNvSpPr>
            <a:spLocks noGrp="1"/>
          </p:cNvSpPr>
          <p:nvPr>
            <p:ph idx="1"/>
          </p:nvPr>
        </p:nvSpPr>
        <p:spPr>
          <a:xfrm>
            <a:off x="323528" y="1772816"/>
            <a:ext cx="8229600" cy="4896544"/>
          </a:xfrm>
        </p:spPr>
        <p:txBody>
          <a:bodyPr>
            <a:normAutofit fontScale="92500" lnSpcReduction="10000"/>
          </a:bodyPr>
          <a:lstStyle/>
          <a:p>
            <a:pPr marL="0" indent="0">
              <a:buNone/>
            </a:pPr>
            <a:r>
              <a:rPr lang="en-US" dirty="0"/>
              <a:t>A recent business economics graduate with a 2:1 </a:t>
            </a:r>
            <a:r>
              <a:rPr lang="en-US" dirty="0" err="1"/>
              <a:t>honours</a:t>
            </a:r>
            <a:r>
              <a:rPr lang="en-US" dirty="0"/>
              <a:t> degree from the University of X, looking to secure a Graduate Commercial Analyst position or similar to </a:t>
            </a:r>
            <a:r>
              <a:rPr lang="en-US" dirty="0" err="1"/>
              <a:t>utilise</a:t>
            </a:r>
            <a:r>
              <a:rPr lang="en-US" dirty="0"/>
              <a:t> my current analytical skills and knowledge, and also help me to further develop these skills in a practical and fast-paced </a:t>
            </a:r>
            <a:r>
              <a:rPr lang="en-US" dirty="0" smtClean="0"/>
              <a:t>environment.</a:t>
            </a:r>
          </a:p>
          <a:p>
            <a:pPr marL="0" indent="0">
              <a:buNone/>
            </a:pPr>
            <a:r>
              <a:rPr lang="en-US" dirty="0" smtClean="0"/>
              <a:t>My </a:t>
            </a:r>
            <a:r>
              <a:rPr lang="en-US" dirty="0"/>
              <a:t>eventual career goal is to assume responsibility for the analysis and implementation of all commercial data and actively contribute to the overall success of any business I work for.</a:t>
            </a:r>
          </a:p>
        </p:txBody>
      </p:sp>
    </p:spTree>
    <p:extLst>
      <p:ext uri="{BB962C8B-B14F-4D97-AF65-F5344CB8AC3E}">
        <p14:creationId xmlns:p14="http://schemas.microsoft.com/office/powerpoint/2010/main" val="8508450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535</Words>
  <Application>Microsoft Office PowerPoint</Application>
  <PresentationFormat>On-screen Show (4:3)</PresentationFormat>
  <Paragraphs>34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Personal Statement</vt:lpstr>
      <vt:lpstr>What is a personal statement? </vt:lpstr>
      <vt:lpstr>Why do I need a personal statement?</vt:lpstr>
      <vt:lpstr>How long should a personal statement be?</vt:lpstr>
      <vt:lpstr>What do you put in a personal statement?</vt:lpstr>
      <vt:lpstr>How do you begin a personal statement?</vt:lpstr>
      <vt:lpstr>What tense should it be written in?</vt:lpstr>
      <vt:lpstr>Personal statement example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Statement</dc:title>
  <dc:creator>SSRUIC PHOTO</dc:creator>
  <cp:lastModifiedBy>SSRUIC PHOTO</cp:lastModifiedBy>
  <cp:revision>2</cp:revision>
  <dcterms:created xsi:type="dcterms:W3CDTF">2018-01-15T01:18:27Z</dcterms:created>
  <dcterms:modified xsi:type="dcterms:W3CDTF">2018-01-15T01:29:08Z</dcterms:modified>
</cp:coreProperties>
</file>