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312" r:id="rId2"/>
    <p:sldId id="295" r:id="rId3"/>
    <p:sldId id="309" r:id="rId4"/>
    <p:sldId id="294" r:id="rId5"/>
    <p:sldId id="285" r:id="rId6"/>
    <p:sldId id="320" r:id="rId7"/>
    <p:sldId id="316" r:id="rId8"/>
    <p:sldId id="296" r:id="rId9"/>
    <p:sldId id="313" r:id="rId10"/>
    <p:sldId id="314" r:id="rId11"/>
    <p:sldId id="318" r:id="rId12"/>
    <p:sldId id="319" r:id="rId13"/>
    <p:sldId id="291" r:id="rId14"/>
    <p:sldId id="292" r:id="rId15"/>
    <p:sldId id="293" r:id="rId16"/>
    <p:sldId id="262" r:id="rId17"/>
    <p:sldId id="297" r:id="rId18"/>
    <p:sldId id="305" r:id="rId19"/>
    <p:sldId id="310" r:id="rId20"/>
    <p:sldId id="287" r:id="rId21"/>
    <p:sldId id="289" r:id="rId22"/>
    <p:sldId id="290" r:id="rId23"/>
    <p:sldId id="306" r:id="rId24"/>
    <p:sldId id="308" r:id="rId25"/>
    <p:sldId id="256" r:id="rId2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E9396-F184-44AF-9309-5253B4B1041C}" type="datetimeFigureOut">
              <a:rPr lang="th-TH" smtClean="0"/>
              <a:t>05/07/61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5EB41-075B-4A34-BD11-8EA5B6DBD2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927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632607"/>
            <a:ext cx="8246070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003754"/>
            <a:ext cx="8246070" cy="142524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0846F5C-7D04-4E5F-8B98-16BF2FCF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0" cy="814427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4682947"/>
          </a:xfrm>
        </p:spPr>
        <p:txBody>
          <a:bodyPr/>
          <a:lstStyle>
            <a:lvl1pPr algn="l">
              <a:defRPr sz="2800"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1" y="578507"/>
            <a:ext cx="595549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1" y="1596541"/>
            <a:ext cx="5955495" cy="4477808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1" cy="814427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0037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18181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  <a:lvl2pPr algn="ctr">
              <a:defRPr sz="2000">
                <a:solidFill>
                  <a:schemeClr val="tx2"/>
                </a:solidFill>
              </a:defRPr>
            </a:lvl2pPr>
            <a:lvl3pPr algn="ctr">
              <a:defRPr sz="18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0037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818181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  <a:lvl2pPr algn="ctr">
              <a:defRPr sz="2000">
                <a:solidFill>
                  <a:schemeClr val="tx2"/>
                </a:solidFill>
              </a:defRPr>
            </a:lvl2pPr>
            <a:lvl3pPr algn="ctr">
              <a:defRPr sz="18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83CD-B80A-40E4-B9CA-742F2D35134A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1F6B-E047-4639-B0A5-E094D3B7F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14A91-0EBF-4EFB-851A-154D65B3DB9C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youtube.com/watch?v=BRL8xVjXK_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dby2LV4O6_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8hV7lJyC3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4762500" y="3810000"/>
            <a:ext cx="4305300" cy="1371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Personality Development and Grooming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3385C4E-EADB-413E-8EAE-5B99E4AA7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87" y="0"/>
            <a:ext cx="4305300" cy="1038225"/>
          </a:xfrm>
          <a:prstGeom prst="rect">
            <a:avLst/>
          </a:prstGeom>
        </p:spPr>
      </p:pic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8C4D57F4-6501-481E-A97C-F25E9BC6B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5975350"/>
            <a:ext cx="5585337" cy="746125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Personality Development and Grooming</a:t>
            </a:r>
          </a:p>
          <a:p>
            <a:r>
              <a:rPr lang="en-US" sz="2000" dirty="0"/>
              <a:t>Lecturer : </a:t>
            </a:r>
            <a:r>
              <a:rPr lang="en-US" sz="2000" dirty="0" err="1"/>
              <a:t>Kanittha</a:t>
            </a:r>
            <a:r>
              <a:rPr lang="en-US" sz="2000" dirty="0"/>
              <a:t> </a:t>
            </a:r>
            <a:r>
              <a:rPr lang="en-US" sz="2000" dirty="0" err="1"/>
              <a:t>Charernnit</a:t>
            </a:r>
            <a:r>
              <a:rPr lang="en-US" sz="2000" dirty="0"/>
              <a:t> &amp; </a:t>
            </a:r>
            <a:r>
              <a:rPr lang="en-US" sz="2000" dirty="0" err="1"/>
              <a:t>Rodjanard</a:t>
            </a:r>
            <a:r>
              <a:rPr lang="en-US" sz="2000" dirty="0"/>
              <a:t> </a:t>
            </a:r>
            <a:r>
              <a:rPr lang="en-US" sz="2000" dirty="0" err="1"/>
              <a:t>Waramontri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96920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23392DB-776D-4623-BC8E-FAC76522E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20976"/>
            <a:ext cx="5562600" cy="4987799"/>
          </a:xfr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FF4D94A9-8BE5-4464-87F0-24288B32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0" cy="814427"/>
          </a:xfrm>
        </p:spPr>
        <p:txBody>
          <a:bodyPr/>
          <a:lstStyle/>
          <a:p>
            <a:r>
              <a:rPr lang="en-US" dirty="0"/>
              <a:t>Napkin</a:t>
            </a:r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A87F58C-2A00-4157-9C1C-D32584631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6"/>
          <a:stretch/>
        </p:blipFill>
        <p:spPr>
          <a:xfrm>
            <a:off x="7543800" y="1986250"/>
            <a:ext cx="1308919" cy="119205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F9557B-CF00-4150-A1CD-94B9CDC49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6"/>
          <a:stretch/>
        </p:blipFill>
        <p:spPr>
          <a:xfrm>
            <a:off x="228600" y="5091558"/>
            <a:ext cx="1219200" cy="111034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A44F898-C372-4EDD-A448-7CD074244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2"/>
          <a:stretch/>
        </p:blipFill>
        <p:spPr>
          <a:xfrm>
            <a:off x="291281" y="2074528"/>
            <a:ext cx="1219200" cy="11037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374A539F-9129-44C1-82FB-7FA8D203E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2"/>
          <a:stretch/>
        </p:blipFill>
        <p:spPr>
          <a:xfrm>
            <a:off x="7735528" y="5091558"/>
            <a:ext cx="1219200" cy="11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69EB0B1-F3DD-4D09-8725-3B180E71B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10174" r="17039" b="57998"/>
          <a:stretch/>
        </p:blipFill>
        <p:spPr>
          <a:xfrm>
            <a:off x="533399" y="1981200"/>
            <a:ext cx="3429002" cy="2557879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7AEBC56-B786-4E43-A1B2-FB2E42C4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74650"/>
            <a:ext cx="8245475" cy="814388"/>
          </a:xfrm>
        </p:spPr>
        <p:txBody>
          <a:bodyPr/>
          <a:lstStyle/>
          <a:p>
            <a:r>
              <a:rPr lang="en-US" dirty="0"/>
              <a:t>Napkin</a:t>
            </a:r>
            <a:endParaRPr lang="th-TH" dirty="0"/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4CBB1E95-40BB-4A8F-B76A-DAD770150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56375" r="18284" b="12842"/>
          <a:stretch/>
        </p:blipFill>
        <p:spPr>
          <a:xfrm>
            <a:off x="5181600" y="1981200"/>
            <a:ext cx="3372465" cy="2550787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E342779-BC44-4E81-B870-43AC01F65FCC}"/>
              </a:ext>
            </a:extLst>
          </p:cNvPr>
          <p:cNvSpPr txBox="1"/>
          <p:nvPr/>
        </p:nvSpPr>
        <p:spPr>
          <a:xfrm>
            <a:off x="227739" y="4920456"/>
            <a:ext cx="3870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Place napkin on chair when </a:t>
            </a:r>
          </a:p>
          <a:p>
            <a:pPr algn="ctr"/>
            <a:r>
              <a:rPr lang="en-US" sz="2400" dirty="0"/>
              <a:t>Temporarily excusing yourself</a:t>
            </a:r>
            <a:endParaRPr lang="th-TH" sz="2400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CEB3E1E-4AED-4B6B-A8EA-0208AA137776}"/>
              </a:ext>
            </a:extLst>
          </p:cNvPr>
          <p:cNvSpPr txBox="1"/>
          <p:nvPr/>
        </p:nvSpPr>
        <p:spPr>
          <a:xfrm>
            <a:off x="4767019" y="4953000"/>
            <a:ext cx="414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Place napkin on the table on your left when the meal is finished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8734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6">
            <a:extLst>
              <a:ext uri="{FF2B5EF4-FFF2-40B4-BE49-F238E27FC236}">
                <a16:creationId xmlns:a16="http://schemas.microsoft.com/office/drawing/2014/main" id="{C8E62304-202E-4F25-802C-0377FA736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3" r="19775"/>
          <a:stretch/>
        </p:blipFill>
        <p:spPr>
          <a:xfrm>
            <a:off x="338650" y="2438400"/>
            <a:ext cx="4328641" cy="2901693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B1954CD-1A5C-4F5F-A1DD-E2EA4232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74650"/>
            <a:ext cx="8245475" cy="814388"/>
          </a:xfrm>
        </p:spPr>
        <p:txBody>
          <a:bodyPr/>
          <a:lstStyle/>
          <a:p>
            <a:r>
              <a:rPr lang="en-US" dirty="0"/>
              <a:t>Napkin</a:t>
            </a:r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8DD0997-4868-42FC-9794-35C2BB89E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51" y="2438400"/>
            <a:ext cx="3873910" cy="290169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C803E10-690D-4A4D-ACDB-03D290333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2"/>
          <a:stretch/>
        </p:blipFill>
        <p:spPr>
          <a:xfrm>
            <a:off x="1524001" y="5606332"/>
            <a:ext cx="1219200" cy="110377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29732CC-F831-4759-B3A3-3ADD8ECA8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6"/>
          <a:stretch/>
        </p:blipFill>
        <p:spPr>
          <a:xfrm>
            <a:off x="6400799" y="5621382"/>
            <a:ext cx="1219200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Manners</a:t>
            </a:r>
            <a:endParaRPr lang="th-T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6400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/>
              <a:t>At a Restaurant or At a Dinner Party.</a:t>
            </a:r>
          </a:p>
          <a:p>
            <a:pPr algn="just"/>
            <a:endParaRPr lang="en-US" sz="1000" dirty="0"/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Men remain standing until women are seated.</a:t>
            </a:r>
          </a:p>
          <a:p>
            <a:pPr lvl="1" algn="just"/>
            <a:r>
              <a:rPr lang="en-US" sz="2000" dirty="0"/>
              <a:t>Traditionally, men remain standing until women are seated.</a:t>
            </a:r>
          </a:p>
          <a:p>
            <a:pPr lvl="1" algn="just"/>
            <a:r>
              <a:rPr lang="en-US" sz="2000" dirty="0"/>
              <a:t>This is  nice gesture when guests are of different generations, such as grandsons showing courtesy and respect to their grandmothers.</a:t>
            </a:r>
          </a:p>
          <a:p>
            <a:pPr lvl="1" algn="just"/>
            <a:r>
              <a:rPr lang="en-US" sz="2000" dirty="0"/>
              <a:t>Men assist women with their chairs unless the waiter or host does.</a:t>
            </a: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At meal, wait until everyone is served before starting to eat in a private home or restaurant.</a:t>
            </a:r>
          </a:p>
          <a:p>
            <a:pPr lvl="1" algn="just"/>
            <a:r>
              <a:rPr lang="en-US" sz="2000" dirty="0"/>
              <a:t>For family meals, the mother starts first. Guests should wait for the hosts. No one should leave the table until everyone is finished.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886200" cy="990601"/>
          </a:xfrm>
        </p:spPr>
        <p:txBody>
          <a:bodyPr/>
          <a:lstStyle/>
          <a:p>
            <a:r>
              <a:rPr lang="en-US" dirty="0"/>
              <a:t>Table Manners</a:t>
            </a:r>
            <a:endParaRPr lang="th-T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199"/>
            <a:ext cx="8305800" cy="2438401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/>
              <a:t>Posture at the Table</a:t>
            </a:r>
          </a:p>
          <a:p>
            <a:pPr algn="just"/>
            <a:endParaRPr lang="en-US" sz="1400" dirty="0"/>
          </a:p>
          <a:p>
            <a:pPr lvl="1" algn="just"/>
            <a:r>
              <a:rPr lang="en-US" sz="2000" dirty="0"/>
              <a:t>Sit up straight, with your arms held near your body. Never hang your elbows heavily on the table when at a formal dinner.</a:t>
            </a:r>
          </a:p>
          <a:p>
            <a:pPr lvl="1" algn="just"/>
            <a:r>
              <a:rPr lang="en-US" sz="2000" dirty="0"/>
              <a:t>Between courses, elbows on the table is acceptable between courses or after everyone has finished eating, but never during the meal.</a:t>
            </a:r>
          </a:p>
          <a:p>
            <a:pPr algn="just"/>
            <a:endParaRPr lang="th-TH" sz="2400" dirty="0"/>
          </a:p>
        </p:txBody>
      </p:sp>
      <p:pic>
        <p:nvPicPr>
          <p:cNvPr id="1026" name="Picture 2" descr="POSTURE AT THE TABLE &#10; Proper posture at the table is very impor tant . &#10; To show that you're aler t and engaged, don't ..."/>
          <p:cNvPicPr>
            <a:picLocks noChangeAspect="1" noChangeArrowheads="1"/>
          </p:cNvPicPr>
          <p:nvPr/>
        </p:nvPicPr>
        <p:blipFill>
          <a:blip r:embed="rId2" cstate="print"/>
          <a:srcRect l="57813" t="59375" r="17187" b="7292"/>
          <a:stretch>
            <a:fillRect/>
          </a:stretch>
        </p:blipFill>
        <p:spPr bwMode="auto">
          <a:xfrm>
            <a:off x="4820264" y="4148061"/>
            <a:ext cx="2438400" cy="2438400"/>
          </a:xfrm>
          <a:prstGeom prst="rect">
            <a:avLst/>
          </a:prstGeom>
          <a:noFill/>
        </p:spPr>
      </p:pic>
      <p:pic>
        <p:nvPicPr>
          <p:cNvPr id="5" name="Picture 2" descr="POSTURE AT THE TABLE &#10; Proper posture at the table is very impor tant . &#10; To show that you're aler t and engaged, don't ..."/>
          <p:cNvPicPr>
            <a:picLocks noChangeAspect="1" noChangeArrowheads="1"/>
          </p:cNvPicPr>
          <p:nvPr/>
        </p:nvPicPr>
        <p:blipFill>
          <a:blip r:embed="rId2" cstate="print"/>
          <a:srcRect l="13281" t="59375" r="60938" b="6250"/>
          <a:stretch>
            <a:fillRect/>
          </a:stretch>
        </p:blipFill>
        <p:spPr bwMode="auto">
          <a:xfrm>
            <a:off x="1676400" y="4109961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3962399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/>
              <a:t>During Meal, if you need to visit the restroom, say “ Excuse me for a moment, I’ll be right back.”</a:t>
            </a:r>
          </a:p>
          <a:p>
            <a:pPr lvl="1" algn="just"/>
            <a:r>
              <a:rPr lang="en-US" sz="2000" dirty="0"/>
              <a:t>To publicly announcing bodily function is crass.</a:t>
            </a:r>
          </a:p>
          <a:p>
            <a:pPr lvl="1" algn="just"/>
            <a:r>
              <a:rPr lang="en-US" sz="2000" dirty="0"/>
              <a:t>If you got to go, -- just leave with the minimum amount of fuss.</a:t>
            </a:r>
          </a:p>
          <a:p>
            <a:pPr lvl="1" algn="just"/>
            <a:r>
              <a:rPr lang="en-US" sz="2000" dirty="0"/>
              <a:t>A quiet “Excuse me for a moment, I’ll be right back” is sufficient.</a:t>
            </a:r>
          </a:p>
          <a:p>
            <a:pPr marL="457200" lvl="1" indent="0" algn="just">
              <a:buNone/>
            </a:pPr>
            <a:endParaRPr lang="en-US" sz="2400" b="1" dirty="0"/>
          </a:p>
          <a:p>
            <a:pPr marL="339725" lvl="1" indent="-339725" algn="just">
              <a:buFont typeface="Arial" panose="020B0604020202020204" pitchFamily="34" charset="0"/>
              <a:buChar char="•"/>
            </a:pPr>
            <a:r>
              <a:rPr lang="en-US" sz="2400" b="1" dirty="0"/>
              <a:t>At the end of the meal, lay the knife and fork across your plate with the handles at four o’clock to signal that you have finished eating.</a:t>
            </a:r>
            <a:endParaRPr lang="th-TH" sz="2400" b="1" dirty="0"/>
          </a:p>
          <a:p>
            <a:pPr lvl="1" algn="just"/>
            <a:endParaRPr lang="en-US" sz="2400" dirty="0"/>
          </a:p>
          <a:p>
            <a:pPr algn="just"/>
            <a:endParaRPr lang="en-US" sz="2400" dirty="0"/>
          </a:p>
          <a:p>
            <a:pPr lvl="1" algn="just"/>
            <a:endParaRPr lang="en-US" sz="2400" dirty="0"/>
          </a:p>
          <a:p>
            <a:pPr lvl="1" algn="just"/>
            <a:endParaRPr lang="en-US" sz="2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6D289B4-BFF9-41D9-9920-5E1E1D8F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28600"/>
            <a:ext cx="3886200" cy="990601"/>
          </a:xfrm>
        </p:spPr>
        <p:txBody>
          <a:bodyPr/>
          <a:lstStyle/>
          <a:p>
            <a:r>
              <a:rPr lang="en-US" dirty="0"/>
              <a:t>Table Manners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13" y="1600200"/>
            <a:ext cx="8229600" cy="762000"/>
          </a:xfrm>
        </p:spPr>
        <p:txBody>
          <a:bodyPr/>
          <a:lstStyle/>
          <a:p>
            <a:r>
              <a:rPr lang="en-US" dirty="0">
                <a:hlinkClick r:id="rId2"/>
              </a:rPr>
              <a:t>Basic Dining Etiquette - Using Utensils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4" b="3213"/>
          <a:stretch/>
        </p:blipFill>
        <p:spPr>
          <a:xfrm>
            <a:off x="1805576" y="2590800"/>
            <a:ext cx="5380447" cy="3733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199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8800" y="457200"/>
            <a:ext cx="2819400" cy="838200"/>
          </a:xfrm>
        </p:spPr>
        <p:txBody>
          <a:bodyPr/>
          <a:lstStyle/>
          <a:p>
            <a:r>
              <a:rPr lang="en-US" dirty="0"/>
              <a:t>Utensils</a:t>
            </a:r>
            <a:endParaRPr lang="th-T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495799"/>
          </a:xfrm>
        </p:spPr>
        <p:txBody>
          <a:bodyPr>
            <a:normAutofit/>
          </a:bodyPr>
          <a:lstStyle/>
          <a:p>
            <a:r>
              <a:rPr lang="en-US" sz="2400" dirty="0"/>
              <a:t>Solid on your “Left”</a:t>
            </a:r>
          </a:p>
          <a:p>
            <a:r>
              <a:rPr lang="en-US" sz="2400" dirty="0"/>
              <a:t>Liquids on your “Right” </a:t>
            </a:r>
          </a:p>
          <a:p>
            <a:r>
              <a:rPr lang="en-US" sz="2400" dirty="0"/>
              <a:t>Placement indicates the order of courses.</a:t>
            </a:r>
          </a:p>
          <a:p>
            <a:r>
              <a:rPr lang="en-US" sz="2400" dirty="0"/>
              <a:t>Always use utensils from the outside inward to the plate.</a:t>
            </a:r>
          </a:p>
          <a:p>
            <a:r>
              <a:rPr lang="en-US" sz="2400" dirty="0"/>
              <a:t>Work from the bottom up on your glassware</a:t>
            </a:r>
          </a:p>
          <a:p>
            <a:r>
              <a:rPr lang="en-US" sz="2400" dirty="0"/>
              <a:t>Keep blades of knives turned toward plate and bread knife blade turned downward toward yourself.</a:t>
            </a:r>
          </a:p>
          <a:p>
            <a:r>
              <a:rPr lang="en-US" sz="2400" dirty="0"/>
              <a:t>The number of pieces of silverware indicates the number of  courses</a:t>
            </a:r>
          </a:p>
          <a:p>
            <a:pPr>
              <a:buNone/>
            </a:pP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/>
          <a:stretch/>
        </p:blipFill>
        <p:spPr>
          <a:xfrm>
            <a:off x="1295400" y="1640569"/>
            <a:ext cx="6250270" cy="5217431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895600" y="381000"/>
            <a:ext cx="6096000" cy="838200"/>
          </a:xfrm>
        </p:spPr>
        <p:txBody>
          <a:bodyPr>
            <a:normAutofit/>
          </a:bodyPr>
          <a:lstStyle/>
          <a:p>
            <a:r>
              <a:rPr lang="en-US" dirty="0"/>
              <a:t>Utensils placement  meaning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4B805331-6A82-4AD6-97AC-569DA623B1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26" y="1560251"/>
            <a:ext cx="8219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/>
              </a:rPr>
              <a:t>Differences between Continental Method &amp; American Method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B670B80-BF5C-4068-8C24-BD0F06BF7B75}"/>
              </a:ext>
            </a:extLst>
          </p:cNvPr>
          <p:cNvSpPr txBox="1">
            <a:spLocks/>
          </p:cNvSpPr>
          <p:nvPr/>
        </p:nvSpPr>
        <p:spPr>
          <a:xfrm>
            <a:off x="5638800" y="457200"/>
            <a:ext cx="281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Utensils</a:t>
            </a:r>
            <a:endParaRPr lang="th-TH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3C0B8415-6964-4E8B-9F88-F2DD56F2BF28}"/>
              </a:ext>
            </a:extLst>
          </p:cNvPr>
          <p:cNvGrpSpPr/>
          <p:nvPr/>
        </p:nvGrpSpPr>
        <p:grpSpPr>
          <a:xfrm>
            <a:off x="5181600" y="2807499"/>
            <a:ext cx="3652815" cy="2028586"/>
            <a:chOff x="1976319" y="543613"/>
            <a:chExt cx="5176520" cy="2961587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46E2310E-AF03-47D6-A540-D592996A2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6319" y="629527"/>
              <a:ext cx="5176520" cy="2693760"/>
            </a:xfrm>
            <a:prstGeom prst="rect">
              <a:avLst/>
            </a:prstGeom>
          </p:spPr>
        </p:pic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1EC89A5C-17CB-4F65-9418-962F6DEB34F3}"/>
                </a:ext>
              </a:extLst>
            </p:cNvPr>
            <p:cNvSpPr txBox="1"/>
            <p:nvPr/>
          </p:nvSpPr>
          <p:spPr>
            <a:xfrm>
              <a:off x="2088063" y="3135867"/>
              <a:ext cx="1681679" cy="369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Resting position</a:t>
              </a: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2C9454AE-0F1B-4182-9C19-B51E5C9E4F13}"/>
                </a:ext>
              </a:extLst>
            </p:cNvPr>
            <p:cNvSpPr txBox="1"/>
            <p:nvPr/>
          </p:nvSpPr>
          <p:spPr>
            <a:xfrm>
              <a:off x="4668563" y="3135510"/>
              <a:ext cx="1779654" cy="369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Finished position</a:t>
              </a:r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4183AC29-6D12-41B0-B705-1845FE9816BE}"/>
                </a:ext>
              </a:extLst>
            </p:cNvPr>
            <p:cNvSpPr txBox="1"/>
            <p:nvPr/>
          </p:nvSpPr>
          <p:spPr>
            <a:xfrm>
              <a:off x="2948188" y="543613"/>
              <a:ext cx="3338197" cy="4623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Continental Method</a:t>
              </a:r>
            </a:p>
          </p:txBody>
        </p:sp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F7A8D779-E329-4F4D-A623-04696888B6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9585" y="2209800"/>
            <a:ext cx="445365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2400" b="1" dirty="0"/>
              <a:t>Continental: </a:t>
            </a:r>
          </a:p>
          <a:p>
            <a:pPr algn="just"/>
            <a:r>
              <a:rPr lang="en-US" sz="2400" dirty="0"/>
              <a:t>The resting position is in the middle of the plate as if you simple placed the silver down exactly as you were holding them. </a:t>
            </a:r>
          </a:p>
          <a:p>
            <a:pPr algn="just"/>
            <a:r>
              <a:rPr lang="en-US" sz="2400" dirty="0"/>
              <a:t>The knife blade faces towards you in the 4 o’clock position and the fork tines face down over top of the knife in the 8 o'clock position.</a:t>
            </a:r>
          </a:p>
        </p:txBody>
      </p:sp>
    </p:spTree>
    <p:extLst>
      <p:ext uri="{BB962C8B-B14F-4D97-AF65-F5344CB8AC3E}">
        <p14:creationId xmlns:p14="http://schemas.microsoft.com/office/powerpoint/2010/main" val="36437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0"/>
            <a:ext cx="5410200" cy="1600200"/>
          </a:xfrm>
        </p:spPr>
        <p:txBody>
          <a:bodyPr/>
          <a:lstStyle/>
          <a:p>
            <a:r>
              <a:rPr lang="en-US" dirty="0"/>
              <a:t>Definition of Etiquette</a:t>
            </a:r>
            <a:endParaRPr lang="th-T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8599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Etiquette – Rules governing socially acceptable behavior.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word </a:t>
            </a:r>
            <a:r>
              <a:rPr lang="en-US" sz="2400" b="1" dirty="0"/>
              <a:t>“Etiquette</a:t>
            </a:r>
            <a:r>
              <a:rPr lang="en-US" sz="2400" dirty="0"/>
              <a:t>” is derived from </a:t>
            </a:r>
            <a:r>
              <a:rPr lang="en-US" sz="2400" b="1" dirty="0"/>
              <a:t>French</a:t>
            </a:r>
            <a:r>
              <a:rPr lang="en-US" sz="2400" dirty="0"/>
              <a:t> which actually means </a:t>
            </a:r>
            <a:r>
              <a:rPr lang="en-US" sz="2400" b="1" dirty="0"/>
              <a:t>“Ticket”.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Your ticket to getting anything &amp; any place you want.</a:t>
            </a:r>
          </a:p>
          <a:p>
            <a:pPr algn="just"/>
            <a:endParaRPr lang="en-US" sz="2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400" dirty="0"/>
              <a:t>It is defined as good behavior which distinguishes human beings from Animals.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190" y="3120026"/>
            <a:ext cx="4122810" cy="2290174"/>
            <a:chOff x="1981200" y="3659402"/>
            <a:chExt cx="5181600" cy="28937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3733800"/>
              <a:ext cx="5181600" cy="26964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82805" y="6183868"/>
              <a:ext cx="16816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Resting position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68572" y="6183868"/>
              <a:ext cx="17796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Finished position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6266" y="3659402"/>
              <a:ext cx="3157703" cy="430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American Method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9255" y="1524000"/>
            <a:ext cx="8219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Differences between Continental Method &amp; American Method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0410" y="2028885"/>
            <a:ext cx="50211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tx2"/>
                </a:solidFill>
              </a:rPr>
              <a:t>American: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en-US" sz="2400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The resting position is the fork, tines facing up, in the 4 o’clock position and the knife resting along the top corner of your plate.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Once, finished, place your knife, with the blade facing towards you, next to your fork, tines facing up, both in the 4 o’clock position on the  plate. This signals to the server that you are finished.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52BDB945-155E-4B0D-9E97-B3062EF851AF}"/>
              </a:ext>
            </a:extLst>
          </p:cNvPr>
          <p:cNvSpPr txBox="1">
            <a:spLocks/>
          </p:cNvSpPr>
          <p:nvPr/>
        </p:nvSpPr>
        <p:spPr>
          <a:xfrm>
            <a:off x="5638800" y="457200"/>
            <a:ext cx="281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Utensils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946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15238"/>
            <a:ext cx="7239000" cy="52301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6C5CF9-6CEE-4EBB-98C4-74ACD5AE95AB}"/>
              </a:ext>
            </a:extLst>
          </p:cNvPr>
          <p:cNvSpPr txBox="1">
            <a:spLocks/>
          </p:cNvSpPr>
          <p:nvPr/>
        </p:nvSpPr>
        <p:spPr>
          <a:xfrm>
            <a:off x="5638800" y="457200"/>
            <a:ext cx="281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Utensils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257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591531"/>
            <a:ext cx="6629400" cy="52664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E5C0E0-84F0-4E90-BE6E-B49754137ABB}"/>
              </a:ext>
            </a:extLst>
          </p:cNvPr>
          <p:cNvSpPr txBox="1">
            <a:spLocks/>
          </p:cNvSpPr>
          <p:nvPr/>
        </p:nvSpPr>
        <p:spPr>
          <a:xfrm>
            <a:off x="5638800" y="457200"/>
            <a:ext cx="281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Utensils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553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90" y="4605241"/>
            <a:ext cx="44052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A.Napkin</a:t>
            </a:r>
          </a:p>
          <a:p>
            <a:r>
              <a:rPr lang="en-US" sz="2000" dirty="0"/>
              <a:t>B. Service plate</a:t>
            </a:r>
          </a:p>
          <a:p>
            <a:r>
              <a:rPr lang="en-US" sz="2000" dirty="0"/>
              <a:t>C. Soup bowl on a liner plate</a:t>
            </a:r>
          </a:p>
          <a:p>
            <a:r>
              <a:rPr lang="en-US" sz="2000" dirty="0"/>
              <a:t>D. Bread &amp; Butter plate with butter knife</a:t>
            </a:r>
          </a:p>
          <a:p>
            <a:r>
              <a:rPr lang="en-US" sz="2000" dirty="0"/>
              <a:t>E. Water glass</a:t>
            </a:r>
          </a:p>
          <a:p>
            <a:r>
              <a:rPr lang="en-US" sz="2000" dirty="0"/>
              <a:t>F. Red Wine glass</a:t>
            </a:r>
          </a:p>
          <a:p>
            <a:r>
              <a:rPr lang="en-US" sz="2000" dirty="0"/>
              <a:t>G. White Wine glass</a:t>
            </a:r>
          </a:p>
          <a:p>
            <a:pPr marL="457200" indent="-457200">
              <a:buAutoNum type="alphaUcPeriod" startAt="6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0975" y="1767105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Formal 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CDB36B8A-F1DC-4EE6-A8FF-04E89281C478}"/>
              </a:ext>
            </a:extLst>
          </p:cNvPr>
          <p:cNvSpPr txBox="1">
            <a:spLocks/>
          </p:cNvSpPr>
          <p:nvPr/>
        </p:nvSpPr>
        <p:spPr>
          <a:xfrm>
            <a:off x="5638800" y="457200"/>
            <a:ext cx="281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Utensils</a:t>
            </a:r>
            <a:endParaRPr lang="th-TH" dirty="0"/>
          </a:p>
        </p:txBody>
      </p: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DACFF52D-BAEA-4385-9518-609B7C5CE534}"/>
              </a:ext>
            </a:extLst>
          </p:cNvPr>
          <p:cNvGrpSpPr/>
          <p:nvPr/>
        </p:nvGrpSpPr>
        <p:grpSpPr>
          <a:xfrm>
            <a:off x="1409860" y="1380751"/>
            <a:ext cx="7353139" cy="3432504"/>
            <a:chOff x="2044436" y="1291819"/>
            <a:chExt cx="5428596" cy="3408962"/>
          </a:xfrm>
        </p:grpSpPr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40197702-2FE1-405D-8822-E618F30CA2E7}"/>
                </a:ext>
              </a:extLst>
            </p:cNvPr>
            <p:cNvGrpSpPr/>
            <p:nvPr/>
          </p:nvGrpSpPr>
          <p:grpSpPr>
            <a:xfrm>
              <a:off x="2044436" y="1291819"/>
              <a:ext cx="5428596" cy="3408962"/>
              <a:chOff x="2063494" y="1452224"/>
              <a:chExt cx="5112338" cy="3185278"/>
            </a:xfrm>
          </p:grpSpPr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23B7A1A9-72CB-4CDA-BFAB-4034720EEBAA}"/>
                  </a:ext>
                </a:extLst>
              </p:cNvPr>
              <p:cNvGrpSpPr/>
              <p:nvPr/>
            </p:nvGrpSpPr>
            <p:grpSpPr>
              <a:xfrm>
                <a:off x="2063494" y="1452224"/>
                <a:ext cx="5112338" cy="3185278"/>
                <a:chOff x="1985804" y="1380941"/>
                <a:chExt cx="5112338" cy="3185278"/>
              </a:xfrm>
            </p:grpSpPr>
            <p:grpSp>
              <p:nvGrpSpPr>
                <p:cNvPr id="3" name="กลุ่ม 2">
                  <a:extLst>
                    <a:ext uri="{FF2B5EF4-FFF2-40B4-BE49-F238E27FC236}">
                      <a16:creationId xmlns:a16="http://schemas.microsoft.com/office/drawing/2014/main" id="{0E5F004D-2ACA-47B7-B7A6-C605C5D165E3}"/>
                    </a:ext>
                  </a:extLst>
                </p:cNvPr>
                <p:cNvGrpSpPr/>
                <p:nvPr/>
              </p:nvGrpSpPr>
              <p:grpSpPr>
                <a:xfrm>
                  <a:off x="1985804" y="1380941"/>
                  <a:ext cx="5112338" cy="3185278"/>
                  <a:chOff x="1985804" y="1380941"/>
                  <a:chExt cx="5112338" cy="3185278"/>
                </a:xfrm>
              </p:grpSpPr>
              <p:pic>
                <p:nvPicPr>
                  <p:cNvPr id="1026" name="Picture 2" descr="C:\Users\ssruic\Desktop\Personality Teaching Material 2017\1fb01191c031a4a4a5069ae0eeb7fe83--formal-table-settings-dinner-table-settings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1442"/>
                  <a:stretch/>
                </p:blipFill>
                <p:spPr bwMode="auto">
                  <a:xfrm>
                    <a:off x="1985804" y="1380941"/>
                    <a:ext cx="5112338" cy="318527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362200" y="3623052"/>
                    <a:ext cx="332529" cy="33831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A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572000" y="3276600"/>
                    <a:ext cx="332529" cy="35451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C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917953" y="2981085"/>
                    <a:ext cx="433334" cy="37129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K  L</a:t>
                    </a: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3082972" y="2290747"/>
                  <a:ext cx="332529" cy="3545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D</a:t>
                  </a: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619663" y="2783185"/>
                <a:ext cx="332529" cy="3545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91459" y="2282887"/>
              <a:ext cx="704160" cy="3620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09320" y="2019140"/>
            <a:ext cx="272680" cy="419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1271" y="2019140"/>
            <a:ext cx="332529" cy="419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4471" y="1714340"/>
            <a:ext cx="332529" cy="419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416E65E0-132B-4EEB-815A-3B28F04A7061}"/>
              </a:ext>
            </a:extLst>
          </p:cNvPr>
          <p:cNvSpPr txBox="1"/>
          <p:nvPr/>
        </p:nvSpPr>
        <p:spPr>
          <a:xfrm>
            <a:off x="7688789" y="2781140"/>
            <a:ext cx="388411" cy="419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9853" y="4705002"/>
            <a:ext cx="2764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H. Salad Fork</a:t>
            </a:r>
          </a:p>
          <a:p>
            <a:r>
              <a:rPr lang="en-US" sz="2000" dirty="0"/>
              <a:t>I.  Dinner Fork</a:t>
            </a:r>
          </a:p>
          <a:p>
            <a:r>
              <a:rPr lang="en-US" sz="2000" dirty="0"/>
              <a:t>J.  Dessert Fork</a:t>
            </a:r>
          </a:p>
          <a:p>
            <a:r>
              <a:rPr lang="en-US" sz="2000" dirty="0"/>
              <a:t>K. Dinner Knife</a:t>
            </a:r>
          </a:p>
          <a:p>
            <a:r>
              <a:rPr lang="en-US" sz="2000" dirty="0"/>
              <a:t>L. Teaspoon</a:t>
            </a:r>
          </a:p>
          <a:p>
            <a:r>
              <a:rPr lang="en-US" sz="2000" dirty="0"/>
              <a:t>M. Soup Spoon</a:t>
            </a:r>
          </a:p>
          <a:p>
            <a:r>
              <a:rPr lang="en-US" sz="2000" dirty="0"/>
              <a:t>N.  Name Tag 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71C721D6-DA36-403A-8C56-32828009C6C9}"/>
              </a:ext>
            </a:extLst>
          </p:cNvPr>
          <p:cNvSpPr txBox="1"/>
          <p:nvPr/>
        </p:nvSpPr>
        <p:spPr>
          <a:xfrm>
            <a:off x="2743200" y="3048000"/>
            <a:ext cx="4185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827D7A02-733A-43A0-92CE-F5B9FB508AF8}"/>
              </a:ext>
            </a:extLst>
          </p:cNvPr>
          <p:cNvSpPr txBox="1"/>
          <p:nvPr/>
        </p:nvSpPr>
        <p:spPr>
          <a:xfrm>
            <a:off x="3239079" y="2952690"/>
            <a:ext cx="4185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33625E18-9137-4D5C-B810-9CFEE4C3A813}"/>
              </a:ext>
            </a:extLst>
          </p:cNvPr>
          <p:cNvSpPr txBox="1"/>
          <p:nvPr/>
        </p:nvSpPr>
        <p:spPr>
          <a:xfrm>
            <a:off x="3696279" y="3105090"/>
            <a:ext cx="4185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6952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" y="1828800"/>
            <a:ext cx="3793923" cy="44958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CEC45D4-543D-4E81-B47E-28B36F71230A}"/>
              </a:ext>
            </a:extLst>
          </p:cNvPr>
          <p:cNvSpPr txBox="1">
            <a:spLocks/>
          </p:cNvSpPr>
          <p:nvPr/>
        </p:nvSpPr>
        <p:spPr>
          <a:xfrm>
            <a:off x="6400800" y="171076"/>
            <a:ext cx="228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Wine Glass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2819400" y="3733800"/>
            <a:ext cx="6248400" cy="1371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Enjoy your lunch</a:t>
            </a:r>
          </a:p>
        </p:txBody>
      </p:sp>
    </p:spTree>
    <p:extLst>
      <p:ext uri="{BB962C8B-B14F-4D97-AF65-F5344CB8AC3E}">
        <p14:creationId xmlns:p14="http://schemas.microsoft.com/office/powerpoint/2010/main" val="74799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BAB9EE-8E45-4BA7-952A-BDDE315D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90500"/>
            <a:ext cx="32004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hlinkClick r:id="rId2"/>
              </a:rPr>
              <a:t>Table Manner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3" descr="163625-425x282-formal-table--setting.jpg">
            <a:extLst>
              <a:ext uri="{FF2B5EF4-FFF2-40B4-BE49-F238E27FC236}">
                <a16:creationId xmlns:a16="http://schemas.microsoft.com/office/drawing/2014/main" id="{6C87506E-C333-45BF-883C-C028EBF20E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658" y="1592897"/>
            <a:ext cx="7651599" cy="50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83649"/>
            <a:ext cx="7848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hlinkClick r:id="rId2"/>
              </a:rPr>
              <a:t>Basic Dining Etiquette</a:t>
            </a:r>
            <a:endParaRPr lang="th-TH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6717" y="1583649"/>
            <a:ext cx="4905113" cy="4191000"/>
          </a:xfrm>
        </p:spPr>
        <p:txBody>
          <a:bodyPr>
            <a:noAutofit/>
          </a:bodyPr>
          <a:lstStyle/>
          <a:p>
            <a:pPr marL="0" indent="0">
              <a:buClr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: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2400" dirty="0"/>
              <a:t>Rsvp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2400" dirty="0"/>
              <a:t>Queuing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2400" dirty="0"/>
              <a:t>Be on time</a:t>
            </a:r>
          </a:p>
          <a:p>
            <a:pPr>
              <a:defRPr/>
            </a:pPr>
            <a:r>
              <a:rPr lang="en-US" sz="2400" dirty="0"/>
              <a:t>Bring a bottle 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2400" dirty="0"/>
              <a:t> Wash hands before eating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2400" dirty="0"/>
              <a:t>Wear clean clothes to the table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2400" dirty="0"/>
              <a:t>Always say Please and Thank You.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2400" dirty="0"/>
              <a:t>Don’t slurp food or drinks.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2400" dirty="0"/>
              <a:t>Wipe your mouth with a napkin.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2400" dirty="0"/>
              <a:t>Clean your spot at the table.</a:t>
            </a:r>
          </a:p>
          <a:p>
            <a:pPr>
              <a:buClrTx/>
              <a:buFont typeface="Arial" pitchFamily="34" charset="0"/>
              <a:buChar char="•"/>
              <a:defRPr/>
            </a:pPr>
            <a:endParaRPr lang="th-TH" sz="2400" dirty="0"/>
          </a:p>
        </p:txBody>
      </p:sp>
      <p:pic>
        <p:nvPicPr>
          <p:cNvPr id="6" name="Picture 5" descr="Silo_Par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6083" y="1823751"/>
            <a:ext cx="1981200" cy="1196196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ACEA67C-D135-4B1A-89FC-FCA39EC3AFDC}"/>
              </a:ext>
            </a:extLst>
          </p:cNvPr>
          <p:cNvSpPr txBox="1">
            <a:spLocks/>
          </p:cNvSpPr>
          <p:nvPr/>
        </p:nvSpPr>
        <p:spPr>
          <a:xfrm>
            <a:off x="4114800" y="228600"/>
            <a:ext cx="4800600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Table Manners “To do” 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5AFEA3C-0D82-43BF-BDD9-39418A18A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2"/>
          <a:stretch/>
        </p:blipFill>
        <p:spPr>
          <a:xfrm>
            <a:off x="6937558" y="4876800"/>
            <a:ext cx="160972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14742"/>
            <a:ext cx="8534400" cy="762000"/>
          </a:xfrm>
        </p:spPr>
        <p:txBody>
          <a:bodyPr>
            <a:normAutofit/>
          </a:bodyPr>
          <a:lstStyle/>
          <a:p>
            <a:r>
              <a:rPr lang="en-US" dirty="0"/>
              <a:t>Table Manners  “To do”</a:t>
            </a:r>
            <a:endParaRPr lang="th-TH" dirty="0"/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490537" y="1752600"/>
            <a:ext cx="8162925" cy="4638258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US" sz="2200" dirty="0"/>
              <a:t>Salad – sometime salad can be served at the end of the main  dish then the utensils will be at the in side of the main dish </a:t>
            </a:r>
          </a:p>
          <a:p>
            <a:pPr marL="285750" indent="-285750" algn="just"/>
            <a:r>
              <a:rPr lang="en-US" sz="2200" dirty="0"/>
              <a:t>Salt and Pepper – Should pass it together/ Pass to your right</a:t>
            </a:r>
          </a:p>
          <a:p>
            <a:pPr marL="0" indent="0" algn="just">
              <a:buNone/>
            </a:pPr>
            <a:endParaRPr lang="en-US" sz="2200" dirty="0">
              <a:ea typeface="NSimSun" pitchFamily="49" charset="-122"/>
              <a:cs typeface="Noteworthy Light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07B1F4-EC85-4A5E-8418-12AEACDD8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2"/>
          <a:stretch/>
        </p:blipFill>
        <p:spPr>
          <a:xfrm>
            <a:off x="7167010" y="4572000"/>
            <a:ext cx="1609725" cy="1457325"/>
          </a:xfrm>
          <a:prstGeom prst="rect">
            <a:avLst/>
          </a:prstGeom>
        </p:spPr>
      </p:pic>
      <p:pic>
        <p:nvPicPr>
          <p:cNvPr id="6" name="ตัวแทนเนื้อหา 4">
            <a:extLst>
              <a:ext uri="{FF2B5EF4-FFF2-40B4-BE49-F238E27FC236}">
                <a16:creationId xmlns:a16="http://schemas.microsoft.com/office/drawing/2014/main" id="{9E6D5718-A6B9-40BC-B15D-FA3F06C77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64" y="3119316"/>
            <a:ext cx="4840299" cy="346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364B1B4-06B4-4A20-B532-B5FE68BB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057400"/>
            <a:ext cx="8246070" cy="4222087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>
                <a:ea typeface="NSimSun" pitchFamily="49" charset="-122"/>
                <a:cs typeface="Noteworthy Light"/>
              </a:rPr>
              <a:t>Place napkin in your lap</a:t>
            </a:r>
          </a:p>
          <a:p>
            <a:pPr marL="285750" indent="-285750"/>
            <a:r>
              <a:rPr lang="en-US" sz="2400" dirty="0"/>
              <a:t>Soup – sip from the side of your spoon</a:t>
            </a:r>
          </a:p>
          <a:p>
            <a:pPr algn="just"/>
            <a:r>
              <a:rPr lang="en-US" sz="2400" dirty="0">
                <a:ea typeface="NSimSun" pitchFamily="49" charset="-122"/>
                <a:cs typeface="Noteworthy Light"/>
              </a:rPr>
              <a:t>Stay at the table until finished</a:t>
            </a:r>
          </a:p>
          <a:p>
            <a:pPr algn="just"/>
            <a:r>
              <a:rPr lang="en-US" sz="2400" dirty="0">
                <a:ea typeface="NSimSun" pitchFamily="49" charset="-122"/>
                <a:cs typeface="Noteworthy Light"/>
              </a:rPr>
              <a:t>Lean over your plate</a:t>
            </a:r>
          </a:p>
          <a:p>
            <a:pPr algn="just"/>
            <a:r>
              <a:rPr lang="en-US" sz="2400" dirty="0">
                <a:ea typeface="NSimSun" pitchFamily="49" charset="-122"/>
                <a:cs typeface="Noteworthy Light"/>
              </a:rPr>
              <a:t>Chew with your mouth closed</a:t>
            </a:r>
          </a:p>
          <a:p>
            <a:pPr algn="just"/>
            <a:r>
              <a:rPr lang="en-US" sz="2400" dirty="0">
                <a:ea typeface="NSimSun" pitchFamily="49" charset="-122"/>
                <a:cs typeface="Noteworthy Light"/>
              </a:rPr>
              <a:t>Don’t talk with food in your mouth</a:t>
            </a:r>
          </a:p>
          <a:p>
            <a:pPr algn="just"/>
            <a:r>
              <a:rPr lang="en-US" sz="2400" dirty="0">
                <a:ea typeface="NSimSun" pitchFamily="49" charset="-122"/>
                <a:cs typeface="Noteworthy Light"/>
              </a:rPr>
              <a:t>Cover your mouth when you burp.</a:t>
            </a:r>
          </a:p>
          <a:p>
            <a:pPr algn="just"/>
            <a:r>
              <a:rPr lang="en-US" sz="2400" dirty="0">
                <a:ea typeface="NSimSun" pitchFamily="49" charset="-122"/>
                <a:cs typeface="Noteworthy Light"/>
              </a:rPr>
              <a:t>Say excuse me when you burp.</a:t>
            </a:r>
          </a:p>
          <a:p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F39117E-1A8B-4E3F-8082-369EFCAA1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2"/>
          <a:stretch/>
        </p:blipFill>
        <p:spPr>
          <a:xfrm>
            <a:off x="7167010" y="4572000"/>
            <a:ext cx="1609725" cy="145732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7A2C08FE-8CF1-4CE4-8CDC-5E656590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74650"/>
            <a:ext cx="8245475" cy="814388"/>
          </a:xfrm>
        </p:spPr>
        <p:txBody>
          <a:bodyPr>
            <a:normAutofit/>
          </a:bodyPr>
          <a:lstStyle/>
          <a:p>
            <a:r>
              <a:rPr lang="en-US" dirty="0"/>
              <a:t>Table Manners  “To do”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2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F3D448FD-C669-48D3-AA20-A37B4C529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72" y="2017263"/>
            <a:ext cx="5469370" cy="3904522"/>
          </a:xfr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4D7FF58-DCC7-465F-8C26-2260C530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74650"/>
            <a:ext cx="8245475" cy="814388"/>
          </a:xfrm>
        </p:spPr>
        <p:txBody>
          <a:bodyPr>
            <a:normAutofit/>
          </a:bodyPr>
          <a:lstStyle/>
          <a:p>
            <a:r>
              <a:rPr lang="en-US" dirty="0"/>
              <a:t>Table Manners  </a:t>
            </a:r>
            <a:r>
              <a:rPr lang="en-US" u="sng" dirty="0">
                <a:solidFill>
                  <a:srgbClr val="FF0000"/>
                </a:solidFill>
              </a:rPr>
              <a:t>“Don’t”</a:t>
            </a:r>
            <a:endParaRPr lang="th-TH" u="sng" dirty="0">
              <a:solidFill>
                <a:srgbClr val="FF0000"/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8C1D407-EEEF-42B8-805D-10CD6ABB9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6"/>
          <a:stretch/>
        </p:blipFill>
        <p:spPr>
          <a:xfrm>
            <a:off x="7086600" y="5193123"/>
            <a:ext cx="16002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3581400" cy="3733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Slurp, burp and fart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Elbows on the table 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Use mobile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Eat with hand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Drink before a toast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37061"/>
            <a:ext cx="3778983" cy="5113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Last minute cancellations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Showing up unannounced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Name dropping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French leave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Talking over somebody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Unruly kids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Littering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Playing music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F0FA355-B9F9-4ADC-8F8B-0D7C58F3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4742"/>
            <a:ext cx="8534400" cy="762000"/>
          </a:xfrm>
        </p:spPr>
        <p:txBody>
          <a:bodyPr>
            <a:normAutofit/>
          </a:bodyPr>
          <a:lstStyle/>
          <a:p>
            <a:r>
              <a:rPr lang="en-US" dirty="0"/>
              <a:t>Table Manners  </a:t>
            </a:r>
            <a:r>
              <a:rPr lang="en-US" u="sng" dirty="0">
                <a:solidFill>
                  <a:srgbClr val="FF0000"/>
                </a:solidFill>
              </a:rPr>
              <a:t>“Don’t”</a:t>
            </a:r>
            <a:endParaRPr lang="th-TH" u="sng" dirty="0">
              <a:solidFill>
                <a:srgbClr val="FF0000"/>
              </a:solidFill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7D580BB-6B74-4E96-9FDE-DD1C72B5F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6"/>
          <a:stretch/>
        </p:blipFill>
        <p:spPr>
          <a:xfrm>
            <a:off x="7086600" y="5193123"/>
            <a:ext cx="160020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380705-D422-4B90-86C1-0D533FB4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Napkin</a:t>
            </a:r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4D6BCFB-9F06-4330-8FA9-6CB39B3C1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4" y="1799975"/>
            <a:ext cx="7022492" cy="4683125"/>
          </a:xfrm>
        </p:spPr>
      </p:pic>
    </p:spTree>
    <p:extLst>
      <p:ext uri="{BB962C8B-B14F-4D97-AF65-F5344CB8AC3E}">
        <p14:creationId xmlns:p14="http://schemas.microsoft.com/office/powerpoint/2010/main" val="23455479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694</TotalTime>
  <Words>881</Words>
  <Application>Microsoft Office PowerPoint</Application>
  <PresentationFormat>นำเสนอทางหน้าจอ (4:3)</PresentationFormat>
  <Paragraphs>141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2" baseType="lpstr">
      <vt:lpstr>Noteworthy Light</vt:lpstr>
      <vt:lpstr>NSimSun</vt:lpstr>
      <vt:lpstr>Angsana New</vt:lpstr>
      <vt:lpstr>Arial</vt:lpstr>
      <vt:lpstr>Calibri</vt:lpstr>
      <vt:lpstr>Cordia New</vt:lpstr>
      <vt:lpstr>Theme2</vt:lpstr>
      <vt:lpstr>Personality Development and Grooming</vt:lpstr>
      <vt:lpstr>Definition of Etiquette</vt:lpstr>
      <vt:lpstr>Table Manner</vt:lpstr>
      <vt:lpstr>Basic Dining Etiquette</vt:lpstr>
      <vt:lpstr>Table Manners  “To do”</vt:lpstr>
      <vt:lpstr>Table Manners  “To do”</vt:lpstr>
      <vt:lpstr>Table Manners  “Don’t”</vt:lpstr>
      <vt:lpstr>Table Manners  “Don’t”</vt:lpstr>
      <vt:lpstr>Napkin</vt:lpstr>
      <vt:lpstr>Napkin</vt:lpstr>
      <vt:lpstr>Napkin</vt:lpstr>
      <vt:lpstr>Napkin</vt:lpstr>
      <vt:lpstr>Table Manners</vt:lpstr>
      <vt:lpstr>Table Manners</vt:lpstr>
      <vt:lpstr>Table Manners</vt:lpstr>
      <vt:lpstr>Basic Dining Etiquette - Using Utensils</vt:lpstr>
      <vt:lpstr>Utensils</vt:lpstr>
      <vt:lpstr>Utensils placement  meaning</vt:lpstr>
      <vt:lpstr>Differences between Continental Method &amp; American Method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Enjoy your 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Etiquette for everyday</dc:title>
  <dc:creator>Pimanmas</dc:creator>
  <cp:lastModifiedBy>User</cp:lastModifiedBy>
  <cp:revision>68</cp:revision>
  <cp:lastPrinted>2017-11-21T03:48:03Z</cp:lastPrinted>
  <dcterms:created xsi:type="dcterms:W3CDTF">2017-10-09T02:42:19Z</dcterms:created>
  <dcterms:modified xsi:type="dcterms:W3CDTF">2018-07-05T16:47:09Z</dcterms:modified>
</cp:coreProperties>
</file>