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60B"/>
    <a:srgbClr val="F3A821"/>
    <a:srgbClr val="C164E6"/>
    <a:srgbClr val="910195"/>
    <a:srgbClr val="A032D2"/>
    <a:srgbClr val="F70DFD"/>
    <a:srgbClr val="F54C09"/>
    <a:srgbClr val="FC3B14"/>
    <a:srgbClr val="DD4609"/>
    <a:srgbClr val="E176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79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26"/>
  <c:chart>
    <c:title>
      <c:tx>
        <c:rich>
          <a:bodyPr/>
          <a:lstStyle/>
          <a:p>
            <a:pPr>
              <a:defRPr sz="3200" b="1" i="1" cap="none" spc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defRPr>
            </a:pPr>
            <a:r>
              <a:rPr lang="en-US" sz="3200" b="1" i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Ethnic groups</a:t>
            </a:r>
            <a:endParaRPr lang="en-US" sz="3200" b="1" i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4656176371088219E-2"/>
          <c:y val="0.10741277931960412"/>
          <c:w val="0.68520618340653183"/>
          <c:h val="0.8680963064602605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Populations</c:v>
                </c:pt>
              </c:strCache>
            </c:strRef>
          </c:tx>
          <c:dPt>
            <c:idx val="0"/>
            <c:explosion val="12"/>
            <c:spPr>
              <a:solidFill>
                <a:srgbClr val="FFFF00"/>
              </a:solidFill>
            </c:spPr>
          </c:dPt>
          <c:dPt>
            <c:idx val="1"/>
            <c:explosion val="1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explosion val="1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3907976144574039"/>
                  <c:y val="-0.17847874667489849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defRPr>
                  </a:pPr>
                  <a:endParaRPr lang="th-TH"/>
                </a:p>
              </c:txPr>
              <c:showPercent val="1"/>
            </c:dLbl>
            <c:dLbl>
              <c:idx val="1"/>
              <c:layout>
                <c:manualLayout>
                  <c:x val="8.6103637602401722E-2"/>
                  <c:y val="1.4223565802630122E-3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defRPr>
                  </a:pPr>
                  <a:endParaRPr lang="th-TH"/>
                </a:p>
              </c:txPr>
              <c:showPercent val="1"/>
            </c:dLbl>
            <c:dLbl>
              <c:idx val="2"/>
              <c:layout>
                <c:manualLayout>
                  <c:x val="9.0981509257346549E-2"/>
                  <c:y val="2.0781976731305263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defRPr>
                  </a:pPr>
                  <a:endParaRPr lang="th-TH"/>
                </a:p>
              </c:txPr>
              <c:showPercent val="1"/>
            </c:dLbl>
            <c:dLbl>
              <c:idx val="3"/>
              <c:spPr/>
              <c:txPr>
                <a:bodyPr/>
                <a:lstStyle/>
                <a:p>
                  <a:pPr>
                    <a:defRPr sz="2800" b="1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defRPr>
                  </a:pPr>
                  <a:endParaRPr lang="th-TH"/>
                </a:p>
              </c:txPr>
            </c:dLbl>
            <c:txPr>
              <a:bodyPr/>
              <a:lstStyle/>
              <a:p>
                <a:pPr>
                  <a:defRPr sz="2800" b="1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th-TH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Malays</c:v>
                </c:pt>
                <c:pt idx="1">
                  <c:v>Chinese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15</c:v>
                </c:pt>
                <c:pt idx="3">
                  <c:v>17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9645040591576093"/>
          <c:y val="0.19408832741781129"/>
          <c:w val="0.34471298240438281"/>
          <c:h val="0.60029215106189093"/>
        </c:manualLayout>
      </c:layout>
      <c:txPr>
        <a:bodyPr/>
        <a:lstStyle/>
        <a:p>
          <a:pPr>
            <a:defRPr sz="2200" b="1" i="1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defRPr>
          </a:pPr>
          <a:endParaRPr lang="th-TH"/>
        </a:p>
      </c:txPr>
    </c:legend>
    <c:plotVisOnly val="1"/>
    <c:dispBlanksAs val="zero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layout>
        <c:manualLayout>
          <c:xMode val="edge"/>
          <c:yMode val="edge"/>
          <c:x val="0.23650081908110429"/>
          <c:y val="9.1636969893499134E-2"/>
        </c:manualLayout>
      </c:layout>
      <c:txPr>
        <a:bodyPr/>
        <a:lstStyle/>
        <a:p>
          <a:pPr>
            <a:defRPr sz="3200" b="1" cap="none" spc="0">
              <a:ln w="10541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defRPr>
          </a:pPr>
          <a:endParaRPr lang="th-TH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1109641471267964E-2"/>
          <c:y val="0.19786254719927321"/>
          <c:w val="0.63874008993995668"/>
          <c:h val="0.714608825672619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Religion</c:v>
                </c:pt>
              </c:strCache>
            </c:strRef>
          </c:tx>
          <c:dPt>
            <c:idx val="0"/>
            <c:explosion val="8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explosion val="9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explosion val="7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4875939710402553"/>
                  <c:y val="-0.15476491844028684"/>
                </c:manualLayout>
              </c:layout>
              <c:showPercent val="1"/>
            </c:dLbl>
            <c:dLbl>
              <c:idx val="1"/>
              <c:layout>
                <c:manualLayout>
                  <c:x val="7.1640063016021244E-2"/>
                  <c:y val="-9.5433815341617087E-2"/>
                </c:manualLayout>
              </c:layout>
              <c:showPercent val="1"/>
            </c:dLbl>
            <c:dLbl>
              <c:idx val="2"/>
              <c:layout>
                <c:manualLayout>
                  <c:x val="0.11178612786767438"/>
                  <c:y val="4.5496629411968831E-2"/>
                </c:manualLayout>
              </c:layout>
              <c:showPercent val="1"/>
            </c:dLbl>
            <c:dLbl>
              <c:idx val="3"/>
              <c:layout>
                <c:manualLayout>
                  <c:x val="7.8321377704779552E-2"/>
                  <c:y val="9.283608090673074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800" b="1">
                    <a:ln>
                      <a:solidFill>
                        <a:schemeClr val="tx2">
                          <a:lumMod val="50000"/>
                        </a:schemeClr>
                      </a:solidFill>
                    </a:ln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Sunni Islam</c:v>
                </c:pt>
                <c:pt idx="1">
                  <c:v>Mahayana Buddhism</c:v>
                </c:pt>
                <c:pt idx="2">
                  <c:v>Christianity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13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165202364902405"/>
          <c:y val="0.27182483352102638"/>
          <c:w val="0.37834797635097611"/>
          <c:h val="0.54789523575189203"/>
        </c:manualLayout>
      </c:layout>
      <c:txPr>
        <a:bodyPr/>
        <a:lstStyle/>
        <a:p>
          <a:pPr>
            <a:defRPr sz="2100" b="1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Bodoni MT" pitchFamily="18" charset="0"/>
            </a:defRPr>
          </a:pPr>
          <a:endParaRPr lang="th-TH"/>
        </a:p>
      </c:txPr>
    </c:legend>
    <c:plotVisOnly val="1"/>
    <c:dispBlanksAs val="zero"/>
  </c:chart>
  <c:txPr>
    <a:bodyPr/>
    <a:lstStyle/>
    <a:p>
      <a:pPr>
        <a:defRPr sz="1800"/>
      </a:pPr>
      <a:endParaRPr lang="th-TH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1EFC6-BACC-43E1-9371-942030C68B8B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C9B2E-B53D-41FB-9FA0-9C2473823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76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pagi</a:t>
            </a:r>
            <a:r>
              <a:rPr lang="en-US" dirty="0" smtClean="0"/>
              <a:t>-Good</a:t>
            </a:r>
            <a:r>
              <a:rPr lang="en-US" baseline="0" dirty="0" smtClean="0"/>
              <a:t> morning/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Terima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-Thank you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869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 of Brunei:</a:t>
            </a:r>
            <a:r>
              <a:rPr lang="en-US" baseline="0" dirty="0" smtClean="0"/>
              <a:t> </a:t>
            </a:r>
            <a:r>
              <a:rPr lang="en-US" dirty="0" smtClean="0"/>
              <a:t>68% Malays,</a:t>
            </a:r>
            <a:r>
              <a:rPr lang="en-US" baseline="0" dirty="0" smtClean="0"/>
              <a:t> </a:t>
            </a:r>
            <a:r>
              <a:rPr lang="en-US" dirty="0" smtClean="0"/>
              <a:t>15% Chinese,</a:t>
            </a:r>
            <a:r>
              <a:rPr lang="en-US" baseline="0" dirty="0" smtClean="0"/>
              <a:t> and </a:t>
            </a:r>
            <a:r>
              <a:rPr lang="en-US" dirty="0" smtClean="0"/>
              <a:t>17% Others.</a:t>
            </a:r>
          </a:p>
          <a:p>
            <a:r>
              <a:rPr lang="en-US" dirty="0" smtClean="0"/>
              <a:t>Religion of Brunei: 67% Sunni</a:t>
            </a:r>
            <a:r>
              <a:rPr lang="en-US" baseline="0" dirty="0" smtClean="0"/>
              <a:t> Islam, 13% Mahayana Buddhism, 10% Christinity and 10% Other.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852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line, it is </a:t>
            </a:r>
            <a:r>
              <a:rPr lang="en-US" baseline="0" dirty="0" err="1" smtClean="0"/>
              <a:t>Jawi</a:t>
            </a:r>
            <a:r>
              <a:rPr lang="en-US" baseline="0" dirty="0" smtClean="0"/>
              <a:t> alphabets, next below it is pronunciation, and the last it is the meaning.</a:t>
            </a:r>
          </a:p>
          <a:p>
            <a:r>
              <a:rPr lang="en-US" baseline="0" dirty="0" smtClean="0"/>
              <a:t>These are National Day’s celebration poster in 2014 and 2015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89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Brunei’s culture based on Malay and Islam.</a:t>
            </a:r>
          </a:p>
          <a:p>
            <a:r>
              <a:rPr lang="en-US" dirty="0" smtClean="0"/>
              <a:t>Female</a:t>
            </a:r>
            <a:r>
              <a:rPr lang="en-US" baseline="0" dirty="0" smtClean="0"/>
              <a:t> costume: long robe (Islam Traditionally .)</a:t>
            </a:r>
          </a:p>
          <a:p>
            <a:r>
              <a:rPr lang="en-US" baseline="0" dirty="0" smtClean="0"/>
              <a:t>Male costume: Long sleeve shirt, Trousers, Cloth wrapped around the waist and hat or head scarf. </a:t>
            </a: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917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Halal</a:t>
            </a:r>
            <a:r>
              <a:rPr lang="en-US" baseline="0" dirty="0" smtClean="0"/>
              <a:t> food cook by Islam traditionally.</a:t>
            </a:r>
          </a:p>
          <a:p>
            <a:r>
              <a:rPr lang="en-US" baseline="0" dirty="0" smtClean="0"/>
              <a:t>Abuyat is the national dish of Brunei, it is a starchy sticky from sago palm.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Ambuyat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eaten by rolling the starch around the prongs,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dipping it into a sauce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together with side dishes.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015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Located</a:t>
            </a:r>
            <a:r>
              <a:rPr lang="en-US" baseline="0" dirty="0" smtClean="0"/>
              <a:t> at the downtown of Bandar Seri </a:t>
            </a:r>
            <a:r>
              <a:rPr lang="en-US" baseline="0" dirty="0" err="1" smtClean="0"/>
              <a:t>Bergawan</a:t>
            </a:r>
            <a:r>
              <a:rPr lang="en-US" baseline="0" dirty="0" smtClean="0"/>
              <a:t>, which collect the insignia of sultan, replica throne and etc. about royalty.</a:t>
            </a:r>
          </a:p>
          <a:p>
            <a:r>
              <a:rPr lang="en-US" baseline="0" dirty="0" smtClean="0"/>
              <a:t>Disallow to take a picture inside the museum.</a:t>
            </a: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414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Located</a:t>
            </a:r>
            <a:r>
              <a:rPr lang="en-US" baseline="0" dirty="0" smtClean="0"/>
              <a:t> at the downtown of Bandar Seri </a:t>
            </a:r>
            <a:r>
              <a:rPr lang="en-US" baseline="0" dirty="0" err="1" smtClean="0"/>
              <a:t>Bergawan</a:t>
            </a:r>
            <a:r>
              <a:rPr lang="en-US" baseline="0" dirty="0" smtClean="0"/>
              <a:t>. Designed and established by Sultan Omar Ali </a:t>
            </a:r>
            <a:r>
              <a:rPr lang="en-US" baseline="0" dirty="0" err="1" smtClean="0"/>
              <a:t>Saifuddien</a:t>
            </a:r>
            <a:r>
              <a:rPr lang="en-US" baseline="0" dirty="0" smtClean="0"/>
              <a:t> the third, father of present sultan.</a:t>
            </a:r>
          </a:p>
          <a:p>
            <a:r>
              <a:rPr lang="en-US" baseline="0" dirty="0" smtClean="0"/>
              <a:t>It has been named “Mini-</a:t>
            </a:r>
            <a:r>
              <a:rPr lang="en-US" baseline="0" dirty="0" err="1" smtClean="0"/>
              <a:t>Taj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Mahal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Disallow to take a picture inside the mosque.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820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Jerudong</a:t>
            </a:r>
            <a:r>
              <a:rPr lang="en-US" dirty="0" smtClean="0"/>
              <a:t> Park is an amusement park in Brunei. Built and funded by the Bruneian government.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larger than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Hong Kong Disneyland.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904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Located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Seria</a:t>
            </a:r>
            <a:r>
              <a:rPr lang="en-US" baseline="0" dirty="0" smtClean="0"/>
              <a:t>, which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heart of the oil industry in Brunei.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1929,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Brunei discovered petroleum and natural gas that brought the wealth to Brunei until nowadays.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monument show the wealth of Brunei.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693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Sense the nature,</a:t>
            </a:r>
            <a:r>
              <a:rPr lang="en-US" baseline="0" dirty="0" smtClean="0"/>
              <a:t> breathe the fresh air, enjoy with an adventure activity, learn lifestyle of native people and conquer the highest point of Brunei “Bukit </a:t>
            </a:r>
            <a:r>
              <a:rPr lang="en-US" baseline="0" dirty="0" err="1" smtClean="0"/>
              <a:t>Pagon</a:t>
            </a:r>
            <a:r>
              <a:rPr lang="en-US" baseline="0" dirty="0" smtClean="0"/>
              <a:t>”.</a:t>
            </a:r>
          </a:p>
          <a:p>
            <a:r>
              <a:rPr lang="en-US" baseline="0" dirty="0" smtClean="0"/>
              <a:t>You can find it in </a:t>
            </a:r>
            <a:r>
              <a:rPr lang="en-US" baseline="0" dirty="0" err="1" smtClean="0"/>
              <a:t>Ulu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temburong</a:t>
            </a:r>
            <a:r>
              <a:rPr lang="en-US" baseline="0" dirty="0" smtClean="0"/>
              <a:t> national park.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31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Flag: Yellow background, cut by black and white stripes and the</a:t>
            </a:r>
            <a:r>
              <a:rPr lang="en-US" baseline="0" dirty="0" smtClean="0"/>
              <a:t> emblem of Brunei in the center.</a:t>
            </a:r>
          </a:p>
          <a:p>
            <a:r>
              <a:rPr lang="en-US" dirty="0" smtClean="0"/>
              <a:t>Head</a:t>
            </a:r>
            <a:r>
              <a:rPr lang="en-US" baseline="0" dirty="0" smtClean="0"/>
              <a:t> of state: Also he are prime minister, head of government and minister of defence, Supreme commander of armed forces.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68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Currency: 1 BND about 24 Baht.</a:t>
            </a:r>
          </a:p>
          <a:p>
            <a:r>
              <a:rPr lang="en-US" dirty="0" smtClean="0"/>
              <a:t>The national flag carrier airline of the Brunei is “Royal</a:t>
            </a:r>
            <a:r>
              <a:rPr lang="en-US" baseline="0" dirty="0" smtClean="0"/>
              <a:t> Brunei Airlines”.</a:t>
            </a:r>
          </a:p>
          <a:p>
            <a:r>
              <a:rPr lang="en-US" baseline="0" dirty="0" smtClean="0"/>
              <a:t>An export of Brunei are petroleum, oil and natural gas.</a:t>
            </a:r>
          </a:p>
          <a:p>
            <a:r>
              <a:rPr lang="en-US" baseline="0" dirty="0" smtClean="0"/>
              <a:t>Brunei is the third of petroleum export in the world.</a:t>
            </a:r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84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Borneo is the third-largest island in the world and the largest island in Asia. </a:t>
            </a:r>
          </a:p>
          <a:p>
            <a:r>
              <a:rPr lang="en-US" dirty="0" smtClean="0"/>
              <a:t>Divided among three countries: Malaysia and Brunei in the north, and Indonesia to the south. 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69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Brunei</a:t>
            </a:r>
            <a:r>
              <a:rPr lang="en-US" baseline="0" dirty="0" smtClean="0"/>
              <a:t> consists with 2 parts, western part and eastern part.</a:t>
            </a:r>
          </a:p>
          <a:p>
            <a:r>
              <a:rPr lang="en-US" baseline="0" dirty="0" smtClean="0"/>
              <a:t>97% of population live in western part.</a:t>
            </a:r>
          </a:p>
          <a:p>
            <a:r>
              <a:rPr lang="en-US" dirty="0" smtClean="0"/>
              <a:t>Divided to 4 districts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Belait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Tutog</a:t>
            </a:r>
            <a:r>
              <a:rPr lang="en-US" baseline="0" dirty="0" smtClean="0"/>
              <a:t>, Brunei-</a:t>
            </a:r>
            <a:r>
              <a:rPr lang="en-US" baseline="0" dirty="0" err="1" smtClean="0"/>
              <a:t>Muara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Temburong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 highest point: 1,850 m.</a:t>
            </a:r>
          </a:p>
          <a:p>
            <a:r>
              <a:rPr lang="en-US" dirty="0" smtClean="0"/>
              <a:t>Most of the country is a coastal plain with mountains in the east and hilly lowland in the west. 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90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highest average temp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31.0 °C and the lowest average temp was 23.2 °C.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47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166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e</a:t>
            </a:r>
            <a:r>
              <a:rPr lang="en-US" dirty="0" smtClean="0"/>
              <a:t>xport in that</a:t>
            </a:r>
            <a:r>
              <a:rPr lang="en-US" baseline="0" dirty="0" smtClean="0"/>
              <a:t> time are</a:t>
            </a:r>
            <a:r>
              <a:rPr lang="en-US" dirty="0" smtClean="0"/>
              <a:t> camphor, pepper</a:t>
            </a:r>
            <a:r>
              <a:rPr lang="en-US" baseline="0" dirty="0" smtClean="0"/>
              <a:t> and gold.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47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resulting in current small landmass and separation into two parts. </a:t>
            </a:r>
          </a:p>
          <a:p>
            <a:r>
              <a:rPr lang="en-US" dirty="0" smtClean="0"/>
              <a:t>Brunei afraid</a:t>
            </a:r>
            <a:r>
              <a:rPr lang="en-US" baseline="0" dirty="0" smtClean="0"/>
              <a:t> of losing territory.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B2E-B53D-41FB-9FA0-9C24738236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49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9366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80559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99637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30483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616914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14130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13399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92271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90195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16852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46678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F71A-433E-4AE9-A671-BCD903D5DB4C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B9EF-FF9F-428E-B110-1DFB581D9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70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malaysia.tourism-asia.net/malaysia-tourism.html" TargetMode="External"/><Relationship Id="rId3" Type="http://schemas.openxmlformats.org/officeDocument/2006/relationships/hyperlink" Target="http://geography.about.com/library/cia/blcbrunei.htm" TargetMode="External"/><Relationship Id="rId7" Type="http://schemas.openxmlformats.org/officeDocument/2006/relationships/hyperlink" Target="http://geography.about.com/library/cia/blcphilippines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laysia.tourism-asia.net/malaysia-information.html" TargetMode="External"/><Relationship Id="rId5" Type="http://schemas.openxmlformats.org/officeDocument/2006/relationships/hyperlink" Target="http://malaysia.tourism-asia.net/" TargetMode="External"/><Relationship Id="rId10" Type="http://schemas.openxmlformats.org/officeDocument/2006/relationships/hyperlink" Target="http://malaysia.tourism-asia.net/wonders-of-malaysia.html" TargetMode="External"/><Relationship Id="rId4" Type="http://schemas.openxmlformats.org/officeDocument/2006/relationships/hyperlink" Target="http://www.asiarooms.com/travel-guide/malaysia/malaysia-tourist-attractions/index.html" TargetMode="External"/><Relationship Id="rId9" Type="http://schemas.openxmlformats.org/officeDocument/2006/relationships/hyperlink" Target="http://malaysia.tourism-asia.net/wonders-of-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-36512" y="2348880"/>
            <a:ext cx="91450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Negara Brunei Darussalam</a:t>
            </a:r>
          </a:p>
          <a:p>
            <a:pPr algn="ctr"/>
            <a:r>
              <a:rPr lang="ar-AE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نڬارا بروني دارالسلام‎</a:t>
            </a:r>
            <a:endParaRPr lang="th-TH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359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7030A0"/>
                </a:solidFill>
                <a:effectLst>
                  <a:outerShdw blurRad="127000" dist="38100" dir="10800000" sx="102000" sy="102000" algn="r" rotWithShape="0">
                    <a:srgbClr val="7030A0">
                      <a:alpha val="40000"/>
                    </a:srgbClr>
                  </a:outerShdw>
                </a:effectLst>
                <a:latin typeface="Lucida Fax" pitchFamily="18" charset="0"/>
              </a:rPr>
              <a:t>Culture</a:t>
            </a:r>
            <a:endParaRPr lang="en-US" b="1" cap="all" dirty="0">
              <a:ln w="0"/>
              <a:solidFill>
                <a:srgbClr val="7030A0"/>
              </a:solidFill>
              <a:effectLst>
                <a:outerShdw blurRad="127000" dist="38100" dir="10800000" sx="102000" sy="102000" algn="r" rotWithShape="0">
                  <a:srgbClr val="7030A0">
                    <a:alpha val="40000"/>
                  </a:srgbClr>
                </a:outerShdw>
              </a:effectLst>
              <a:latin typeface="Lucida Fax" pitchFamily="18" charset="0"/>
            </a:endParaRPr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xmlns="" val="4087427058"/>
              </p:ext>
            </p:extLst>
          </p:nvPr>
        </p:nvGraphicFramePr>
        <p:xfrm>
          <a:off x="3275856" y="404664"/>
          <a:ext cx="669141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xmlns="" val="1809254637"/>
              </p:ext>
            </p:extLst>
          </p:nvPr>
        </p:nvGraphicFramePr>
        <p:xfrm>
          <a:off x="-180528" y="2348880"/>
          <a:ext cx="7992888" cy="507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37851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>
                <a:ln w="0"/>
                <a:solidFill>
                  <a:srgbClr val="7030A0"/>
                </a:solidFill>
                <a:effectLst>
                  <a:outerShdw blurRad="127000" dist="38100" dir="10800000" sx="102000" sy="102000" algn="r" rotWithShape="0">
                    <a:srgbClr val="7030A0">
                      <a:alpha val="40000"/>
                    </a:srgbClr>
                  </a:outerShdw>
                </a:effectLst>
                <a:latin typeface="Lucida Fax" pitchFamily="18" charset="0"/>
              </a:rPr>
              <a:t>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15777" y="1340768"/>
            <a:ext cx="475252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i="1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Fax" pitchFamily="18" charset="0"/>
              </a:rPr>
              <a:t>Languages</a:t>
            </a:r>
          </a:p>
          <a:p>
            <a:pPr algn="ctr"/>
            <a:r>
              <a:rPr lang="en-US" sz="3200" b="1" i="1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Fax" pitchFamily="18" charset="0"/>
              </a:rPr>
              <a:t>Official: Malay</a:t>
            </a:r>
          </a:p>
          <a:p>
            <a:pPr algn="ctr"/>
            <a:r>
              <a:rPr lang="en-US" sz="3200" b="1" i="1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Fax" pitchFamily="18" charset="0"/>
              </a:rPr>
              <a:t>Recognized: English</a:t>
            </a:r>
            <a:endParaRPr lang="en-US" sz="3200" b="1" i="1" dirty="0">
              <a:ln w="11430">
                <a:noFill/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Fax" pitchFamily="18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32040" y="764704"/>
            <a:ext cx="3565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سلامت ڤاڬي</a:t>
            </a:r>
            <a:endParaRPr lang="en-US" sz="4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8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selamat</a:t>
            </a:r>
            <a:r>
              <a:rPr lang="en-US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pagi</a:t>
            </a:r>
            <a:endParaRPr lang="en-US" sz="4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Good morning</a:t>
            </a:r>
            <a:endParaRPr lang="th-TH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</a:endParaRPr>
          </a:p>
        </p:txBody>
      </p:sp>
      <p:sp>
        <p:nvSpPr>
          <p:cNvPr id="13" name="คำบรรยายภาพแบบเมฆ 12"/>
          <p:cNvSpPr/>
          <p:nvPr/>
        </p:nvSpPr>
        <p:spPr>
          <a:xfrm>
            <a:off x="4536752" y="404664"/>
            <a:ext cx="4644008" cy="3024335"/>
          </a:xfrm>
          <a:prstGeom prst="cloudCallout">
            <a:avLst>
              <a:gd name="adj1" fmla="val -68520"/>
              <a:gd name="adj2" fmla="val -3403"/>
            </a:avLst>
          </a:prstGeom>
          <a:noFill/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48064" y="4221088"/>
            <a:ext cx="3565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i="1" dirty="0" smtClean="0">
                <a:solidFill>
                  <a:schemeClr val="accent1"/>
                </a:solidFill>
                <a:latin typeface="Lucida Fax" pitchFamily="18" charset="0"/>
              </a:rPr>
              <a:t>National Day</a:t>
            </a:r>
          </a:p>
          <a:p>
            <a:pPr algn="ctr"/>
            <a:r>
              <a:rPr lang="en-US" sz="3200" b="1" i="1" dirty="0" smtClean="0">
                <a:solidFill>
                  <a:schemeClr val="accent1"/>
                </a:solidFill>
                <a:latin typeface="Lucida Fax" pitchFamily="18" charset="0"/>
              </a:rPr>
              <a:t>23</a:t>
            </a:r>
            <a:r>
              <a:rPr lang="en-US" sz="3200" b="1" i="1" baseline="30000" dirty="0" smtClean="0">
                <a:solidFill>
                  <a:schemeClr val="accent1"/>
                </a:solidFill>
                <a:latin typeface="Lucida Fax" pitchFamily="18" charset="0"/>
              </a:rPr>
              <a:t>rd</a:t>
            </a:r>
            <a:r>
              <a:rPr lang="en-US" sz="3200" b="1" i="1" dirty="0" smtClean="0">
                <a:solidFill>
                  <a:schemeClr val="accent1"/>
                </a:solidFill>
                <a:latin typeface="Lucida Fax" pitchFamily="18" charset="0"/>
              </a:rPr>
              <a:t> February</a:t>
            </a:r>
            <a:endParaRPr lang="en-US" sz="3200" b="1" i="1" dirty="0">
              <a:solidFill>
                <a:schemeClr val="accent1"/>
              </a:solidFill>
              <a:latin typeface="Lucida Fax" pitchFamily="18" charset="0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462501"/>
            <a:ext cx="1782454" cy="245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537" y="3861048"/>
            <a:ext cx="1961484" cy="244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7233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>
                <a:ln w="0"/>
                <a:solidFill>
                  <a:srgbClr val="7030A0"/>
                </a:solidFill>
                <a:effectLst>
                  <a:outerShdw blurRad="127000" dist="38100" dir="10800000" sx="102000" sy="102000" algn="r" rotWithShape="0">
                    <a:srgbClr val="7030A0">
                      <a:alpha val="40000"/>
                    </a:srgbClr>
                  </a:outerShdw>
                </a:effectLst>
                <a:latin typeface="Lucida Fax" pitchFamily="18" charset="0"/>
              </a:rPr>
              <a:t>Culture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70179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Female wears “</a:t>
            </a:r>
            <a:r>
              <a:rPr lang="en-US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Baju Kurung</a:t>
            </a:r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” </a:t>
            </a:r>
          </a:p>
          <a:p>
            <a:pPr algn="ctr"/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head scarf called </a:t>
            </a:r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“Hijab”. </a:t>
            </a:r>
            <a:endParaRPr lang="en-US" sz="32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104059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Andalus" pitchFamily="18" charset="-78"/>
                <a:cs typeface="Andalus" pitchFamily="18" charset="-78"/>
              </a:rPr>
              <a:t>Costume</a:t>
            </a:r>
            <a:endParaRPr lang="en-US" sz="3600" b="1" i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36912"/>
            <a:ext cx="2351740" cy="262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219" y="2779014"/>
            <a:ext cx="3251633" cy="243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147434"/>
            <a:ext cx="2485457" cy="159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15616" y="5476403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Male </a:t>
            </a:r>
            <a:r>
              <a:rPr lang="en-US" sz="32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wears </a:t>
            </a:r>
            <a:r>
              <a:rPr lang="en-US" sz="3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“Baju Melayu”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32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hat or head scarf. </a:t>
            </a:r>
            <a:endParaRPr lang="en-US" sz="3200" b="1" dirty="0" smtClean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016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>
                <a:ln w="0"/>
                <a:solidFill>
                  <a:srgbClr val="7030A0"/>
                </a:solidFill>
                <a:effectLst>
                  <a:outerShdw blurRad="127000" dist="38100" dir="10800000" sx="102000" sy="102000" algn="r" rotWithShape="0">
                    <a:srgbClr val="7030A0">
                      <a:alpha val="40000"/>
                    </a:srgbClr>
                  </a:outerShdw>
                </a:effectLst>
                <a:latin typeface="Lucida Fax" pitchFamily="18" charset="0"/>
              </a:rPr>
              <a:t>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0713" y="98072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Food</a:t>
            </a:r>
            <a:endParaRPr lang="en-US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096" y="177281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   Brunei’s </a:t>
            </a:r>
            <a:r>
              <a:rPr lang="en-US" sz="32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food are Halal </a:t>
            </a:r>
            <a:r>
              <a:rPr lang="en-US" sz="32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food, avoid pork </a:t>
            </a:r>
          </a:p>
          <a:p>
            <a:r>
              <a:rPr lang="en-US" sz="32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and alcoholic beverage.</a:t>
            </a:r>
          </a:p>
          <a:p>
            <a:r>
              <a:rPr lang="en-US" sz="32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  Taste are spicy and oily.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342472"/>
            <a:ext cx="3923928" cy="260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71800" y="6165304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glow rad="101600">
                    <a:srgbClr val="F54C09">
                      <a:alpha val="60000"/>
                    </a:srgbClr>
                  </a:glow>
                </a:effectLst>
                <a:latin typeface="Andalus" pitchFamily="18" charset="-78"/>
                <a:cs typeface="Andalus" pitchFamily="18" charset="-78"/>
              </a:rPr>
              <a:t>Abuyat</a:t>
            </a:r>
            <a:endParaRPr lang="en-US" sz="2800" b="1" i="1" dirty="0">
              <a:effectLst>
                <a:glow rad="101600">
                  <a:srgbClr val="F54C09">
                    <a:alpha val="60000"/>
                  </a:srgbClr>
                </a:glo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586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l"/>
            <a:r>
              <a:rPr lang="en-US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3A821"/>
                </a:solidFill>
                <a:effectLst>
                  <a:outerShdw blurRad="76200" dist="38100" dir="3000000" sx="103000" sy="103000" algn="tl" rotWithShape="0">
                    <a:srgbClr val="F3A821">
                      <a:alpha val="40000"/>
                    </a:srgbClr>
                  </a:outerShdw>
                </a:effectLst>
                <a:latin typeface="Lucida Fax" pitchFamily="18" charset="0"/>
              </a:rPr>
              <a:t>Tourism</a:t>
            </a:r>
            <a:endParaRPr lang="en-US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3A821"/>
              </a:solidFill>
              <a:effectLst>
                <a:outerShdw blurRad="76200" dist="38100" dir="3000000" sx="103000" sy="103000" algn="tl" rotWithShape="0">
                  <a:srgbClr val="F3A821">
                    <a:alpha val="40000"/>
                  </a:srgbClr>
                </a:outerShdw>
              </a:effectLst>
              <a:latin typeface="Lucida Fax" pitchFamily="18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0061">
            <a:off x="5940152" y="1415305"/>
            <a:ext cx="2820713" cy="2108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12792">
            <a:off x="681828" y="1410792"/>
            <a:ext cx="2887009" cy="19211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23604">
            <a:off x="488458" y="4477692"/>
            <a:ext cx="2816517" cy="21098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4877">
            <a:off x="5496151" y="4618791"/>
            <a:ext cx="2841237" cy="2009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25332" y="3429000"/>
            <a:ext cx="4360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oper Black" pitchFamily="18" charset="0"/>
              </a:rPr>
              <a:t>Royal Regalia Museum</a:t>
            </a:r>
          </a:p>
        </p:txBody>
      </p:sp>
    </p:spTree>
    <p:extLst>
      <p:ext uri="{BB962C8B-B14F-4D97-AF65-F5344CB8AC3E}">
        <p14:creationId xmlns:p14="http://schemas.microsoft.com/office/powerpoint/2010/main" xmlns="" val="401189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l"/>
            <a:r>
              <a:rPr lang="en-US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3A821"/>
                </a:solidFill>
                <a:effectLst>
                  <a:outerShdw blurRad="76200" dist="38100" dir="3000000" sx="103000" sy="103000" algn="tl" rotWithShape="0">
                    <a:srgbClr val="F3A821">
                      <a:alpha val="40000"/>
                    </a:srgbClr>
                  </a:outerShdw>
                </a:effectLst>
                <a:latin typeface="Lucida Fax" pitchFamily="18" charset="0"/>
              </a:rPr>
              <a:t>Tourism</a:t>
            </a:r>
            <a:endParaRPr lang="en-US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3A821"/>
              </a:solidFill>
              <a:effectLst>
                <a:outerShdw blurRad="76200" dist="38100" dir="3000000" sx="103000" sy="103000" algn="tl" rotWithShape="0">
                  <a:srgbClr val="F3A821">
                    <a:alpha val="40000"/>
                  </a:srgbClr>
                </a:outerShdw>
              </a:effectLst>
              <a:latin typeface="Lucida Fax" pitchFamily="18" charset="0"/>
            </a:endParaRPr>
          </a:p>
        </p:txBody>
      </p:sp>
      <p:pic>
        <p:nvPicPr>
          <p:cNvPr id="1026" name="Picture 2" descr="E:\Komsan\IGS1106\Sultan-Omar-Ali-Saifuddin-Mosqu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1888">
            <a:off x="496827" y="1157301"/>
            <a:ext cx="3096344" cy="206422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114300" dir="13500000" sy="23000" kx="1200000" algn="b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8524">
            <a:off x="451490" y="4606018"/>
            <a:ext cx="2793125" cy="1865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6895">
            <a:off x="5876439" y="1293874"/>
            <a:ext cx="2970599" cy="1990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9538">
            <a:off x="5885145" y="4441020"/>
            <a:ext cx="3024526" cy="2016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36118" y="3140968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Sultan Omar Ali </a:t>
            </a:r>
            <a:r>
              <a:rPr lang="en-US" sz="4000" b="1" dirty="0" err="1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Saifuddien</a:t>
            </a:r>
            <a:r>
              <a:rPr lang="en-US" sz="4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 Mosque</a:t>
            </a:r>
          </a:p>
        </p:txBody>
      </p:sp>
    </p:spTree>
    <p:extLst>
      <p:ext uri="{BB962C8B-B14F-4D97-AF65-F5344CB8AC3E}">
        <p14:creationId xmlns:p14="http://schemas.microsoft.com/office/powerpoint/2010/main" xmlns="" val="40397047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3A821"/>
                </a:solidFill>
                <a:effectLst>
                  <a:outerShdw blurRad="76200" dist="38100" dir="3000000" sx="103000" sy="103000" algn="tl" rotWithShape="0">
                    <a:srgbClr val="F3A821">
                      <a:alpha val="40000"/>
                    </a:srgbClr>
                  </a:outerShdw>
                </a:effectLst>
                <a:latin typeface="Lucida Fax" pitchFamily="18" charset="0"/>
              </a:rPr>
              <a:t>Tourism</a:t>
            </a:r>
            <a:endParaRPr lang="en-US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3A821"/>
              </a:solidFill>
              <a:effectLst>
                <a:outerShdw blurRad="76200" dist="38100" dir="3000000" sx="103000" sy="103000" algn="tl" rotWithShape="0">
                  <a:srgbClr val="F3A821">
                    <a:alpha val="40000"/>
                  </a:srgbClr>
                </a:outerShdw>
              </a:effectLst>
              <a:latin typeface="Lucida Fax" pitchFamily="18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0978">
            <a:off x="5923363" y="4633309"/>
            <a:ext cx="2977356" cy="199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6420">
            <a:off x="5622377" y="1057560"/>
            <a:ext cx="2900908" cy="192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3820">
            <a:off x="371658" y="4383325"/>
            <a:ext cx="3166159" cy="2109148"/>
          </a:xfrm>
          <a:prstGeom prst="rect">
            <a:avLst/>
          </a:prstGeom>
          <a:effectLst>
            <a:glow rad="419100">
              <a:schemeClr val="accent1">
                <a:satMod val="175000"/>
                <a:alpha val="29000"/>
              </a:schemeClr>
            </a:glo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52924">
            <a:off x="485265" y="1317310"/>
            <a:ext cx="3557957" cy="1960307"/>
          </a:xfrm>
          <a:prstGeom prst="rect">
            <a:avLst/>
          </a:prstGeom>
          <a:ln w="76200" cmpd="tri">
            <a:solidFill>
              <a:schemeClr val="tx1"/>
            </a:solidFill>
            <a:prstDash val="sysDash"/>
          </a:ln>
        </p:spPr>
      </p:pic>
      <p:sp>
        <p:nvSpPr>
          <p:cNvPr id="9" name="TextBox 8"/>
          <p:cNvSpPr txBox="1"/>
          <p:nvPr/>
        </p:nvSpPr>
        <p:spPr>
          <a:xfrm>
            <a:off x="2380554" y="3356992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rgbClr val="910195"/>
                  </a:solidFill>
                  <a:prstDash val="solid"/>
                  <a:miter lim="800000"/>
                </a:ln>
                <a:solidFill>
                  <a:srgbClr val="C164E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Jerudong</a:t>
            </a:r>
            <a:r>
              <a:rPr lang="en-US" sz="4000" b="1" dirty="0">
                <a:ln w="18000">
                  <a:solidFill>
                    <a:srgbClr val="910195"/>
                  </a:solidFill>
                  <a:prstDash val="solid"/>
                  <a:miter lim="800000"/>
                </a:ln>
                <a:solidFill>
                  <a:srgbClr val="C164E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okerman" pitchFamily="82" charset="0"/>
              </a:rPr>
              <a:t> Park Playground</a:t>
            </a:r>
          </a:p>
        </p:txBody>
      </p:sp>
    </p:spTree>
    <p:extLst>
      <p:ext uri="{BB962C8B-B14F-4D97-AF65-F5344CB8AC3E}">
        <p14:creationId xmlns:p14="http://schemas.microsoft.com/office/powerpoint/2010/main" xmlns="" val="3792694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l"/>
            <a:r>
              <a:rPr lang="en-US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3A821"/>
                </a:solidFill>
                <a:effectLst>
                  <a:outerShdw blurRad="76200" dist="38100" dir="3000000" sx="103000" sy="103000" algn="tl" rotWithShape="0">
                    <a:srgbClr val="F3A821">
                      <a:alpha val="40000"/>
                    </a:srgbClr>
                  </a:outerShdw>
                </a:effectLst>
                <a:latin typeface="Lucida Fax" pitchFamily="18" charset="0"/>
              </a:rPr>
              <a:t>Tourism</a:t>
            </a:r>
            <a:endParaRPr lang="en-US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3A821"/>
              </a:solidFill>
              <a:effectLst>
                <a:outerShdw blurRad="76200" dist="38100" dir="3000000" sx="103000" sy="103000" algn="tl" rotWithShape="0">
                  <a:srgbClr val="F3A821">
                    <a:alpha val="40000"/>
                  </a:srgbClr>
                </a:outerShdw>
              </a:effectLst>
              <a:latin typeface="Lucida Fax" pitchFamily="18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65387">
            <a:off x="322360" y="1233959"/>
            <a:ext cx="3277838" cy="218949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47527" flipH="1">
            <a:off x="5732467" y="4605202"/>
            <a:ext cx="309634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630">
            <a:off x="5924091" y="1052838"/>
            <a:ext cx="2713099" cy="203482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5881">
            <a:off x="406252" y="4590825"/>
            <a:ext cx="3110053" cy="2083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627784" y="3484286"/>
            <a:ext cx="4752528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3A821"/>
                </a:solidFill>
                <a:effectLst>
                  <a:glow rad="63500">
                    <a:srgbClr val="FFC0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pperplate Gothic Bold" pitchFamily="34" charset="0"/>
              </a:rPr>
              <a:t>Billionth Barrel Monument</a:t>
            </a:r>
          </a:p>
        </p:txBody>
      </p:sp>
    </p:spTree>
    <p:extLst>
      <p:ext uri="{BB962C8B-B14F-4D97-AF65-F5344CB8AC3E}">
        <p14:creationId xmlns:p14="http://schemas.microsoft.com/office/powerpoint/2010/main" xmlns="" val="1373746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l"/>
            <a:r>
              <a:rPr lang="en-US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3A821"/>
                </a:solidFill>
                <a:effectLst>
                  <a:outerShdw blurRad="76200" dist="38100" dir="3000000" sx="103000" sy="103000" algn="tl" rotWithShape="0">
                    <a:srgbClr val="F3A821">
                      <a:alpha val="40000"/>
                    </a:srgbClr>
                  </a:outerShdw>
                </a:effectLst>
                <a:latin typeface="Lucida Fax" pitchFamily="18" charset="0"/>
              </a:rPr>
              <a:t>Tourism</a:t>
            </a:r>
            <a:endParaRPr lang="en-US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3A821"/>
              </a:solidFill>
              <a:effectLst>
                <a:outerShdw blurRad="76200" dist="38100" dir="3000000" sx="103000" sy="103000" algn="tl" rotWithShape="0">
                  <a:srgbClr val="F3A821">
                    <a:alpha val="40000"/>
                  </a:srgbClr>
                </a:outerShdw>
              </a:effectLst>
              <a:latin typeface="Lucida Fax" pitchFamily="18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91401">
            <a:off x="5314652" y="421410"/>
            <a:ext cx="3344091" cy="2508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427">
            <a:off x="312443" y="4523868"/>
            <a:ext cx="3317949" cy="220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19501"/>
            <a:ext cx="273630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1319">
            <a:off x="5749269" y="4485553"/>
            <a:ext cx="3112189" cy="1995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328498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 pitchFamily="18" charset="0"/>
              </a:rPr>
              <a:t>Ulu</a:t>
            </a:r>
            <a:r>
              <a:rPr lang="en-US" sz="40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 pitchFamily="18" charset="0"/>
              </a:rPr>
              <a:t>Temburong</a:t>
            </a:r>
            <a:r>
              <a:rPr lang="en-US" sz="40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 pitchFamily="18" charset="0"/>
              </a:rPr>
              <a:t> </a:t>
            </a:r>
          </a:p>
          <a:p>
            <a:pPr algn="ctr"/>
            <a:r>
              <a:rPr lang="en-US" sz="4000" b="1" dirty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 pitchFamily="18" charset="0"/>
              </a:rPr>
              <a:t>N</a:t>
            </a:r>
            <a:r>
              <a:rPr lang="en-US" sz="4000" b="1" dirty="0" smtClean="0">
                <a:ln w="1905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Black" pitchFamily="18" charset="0"/>
              </a:rPr>
              <a:t>ational Park </a:t>
            </a:r>
            <a:endParaRPr lang="en-US" sz="4000" b="1" dirty="0">
              <a:ln w="19050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242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Assignment</a:t>
            </a:r>
            <a:endParaRPr lang="th-T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Provide your knowledge of </a:t>
            </a:r>
            <a:r>
              <a:rPr lang="en-US" dirty="0" smtClean="0"/>
              <a:t>Brunei. </a:t>
            </a:r>
            <a:r>
              <a:rPr lang="en-US" dirty="0" smtClean="0"/>
              <a:t>Write an essay at least 200 words.</a:t>
            </a:r>
          </a:p>
          <a:p>
            <a:pPr eaLnBrk="1" hangingPunct="1">
              <a:defRPr/>
            </a:pPr>
            <a:r>
              <a:rPr lang="en-US" dirty="0" smtClean="0"/>
              <a:t>Do the itinerary 3 days 2 nights or 4 days 3 nights in </a:t>
            </a:r>
            <a:r>
              <a:rPr lang="en-US" dirty="0" smtClean="0"/>
              <a:t>Brunei? </a:t>
            </a:r>
            <a:r>
              <a:rPr lang="en-US" dirty="0" smtClean="0"/>
              <a:t>(start from BKK)</a:t>
            </a:r>
            <a:endParaRPr lang="th-TH" dirty="0" smtClean="0"/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0500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ucida Fax" pitchFamily="18" charset="0"/>
              </a:rPr>
              <a:t>Introduction to </a:t>
            </a:r>
            <a:r>
              <a:rPr lang="en-US" sz="4000" b="1" dirty="0" err="1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0500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ucida Fax" pitchFamily="18" charset="0"/>
              </a:rPr>
              <a:t>Brubei</a:t>
            </a:r>
            <a:endParaRPr lang="en-US" sz="4000" b="1" dirty="0">
              <a:ln w="11430">
                <a:solidFill>
                  <a:schemeClr val="accent6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90500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Lucida Fax" pitchFamily="18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3024336" cy="151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951" y="2918195"/>
            <a:ext cx="293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national flag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51" y="3473794"/>
            <a:ext cx="2934921" cy="2201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950" y="5699990"/>
            <a:ext cx="293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defRPr>
            </a:lvl1pPr>
          </a:lstStyle>
          <a:p>
            <a:r>
              <a:rPr lang="en-US" sz="2800" dirty="0" err="1"/>
              <a:t>Simpor</a:t>
            </a:r>
            <a:r>
              <a:rPr lang="en-US" sz="2800" dirty="0"/>
              <a:t> flower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980728"/>
            <a:ext cx="2263408" cy="2680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0882" y="362702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defRPr>
            </a:lvl1pPr>
          </a:lstStyle>
          <a:p>
            <a:r>
              <a:rPr lang="en-US" dirty="0" smtClean="0"/>
              <a:t>Head of state</a:t>
            </a:r>
            <a:endParaRPr lang="en-US" dirty="0"/>
          </a:p>
          <a:p>
            <a:r>
              <a:rPr lang="en-US" dirty="0"/>
              <a:t>Sultan </a:t>
            </a:r>
            <a:r>
              <a:rPr lang="en-US" dirty="0" smtClean="0"/>
              <a:t> Haji </a:t>
            </a:r>
            <a:r>
              <a:rPr lang="en-US" dirty="0" err="1"/>
              <a:t>Hassanal</a:t>
            </a:r>
            <a:r>
              <a:rPr lang="en-US" dirty="0"/>
              <a:t> </a:t>
            </a:r>
            <a:r>
              <a:rPr lang="en-US" dirty="0" err="1" smtClean="0"/>
              <a:t>Bolkiah</a:t>
            </a:r>
            <a:endParaRPr lang="en-US" dirty="0" smtClean="0"/>
          </a:p>
          <a:p>
            <a:r>
              <a:rPr lang="en-US" dirty="0" err="1"/>
              <a:t>Mu'izzaddin</a:t>
            </a:r>
            <a:r>
              <a:rPr lang="en-US" dirty="0"/>
              <a:t> </a:t>
            </a:r>
            <a:r>
              <a:rPr lang="en-US" dirty="0" err="1"/>
              <a:t>Waddaulah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366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916239" y="908050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3348039" y="836613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779839" y="836614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Reference</a:t>
            </a:r>
            <a:endParaRPr lang="th-TH" sz="2000" b="1" dirty="0"/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11561" y="1196752"/>
            <a:ext cx="7632328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hlinkClick r:id="rId3"/>
              </a:rPr>
              <a:t>http</a:t>
            </a:r>
            <a:r>
              <a:rPr lang="th-TH" dirty="0">
                <a:hlinkClick r:id="rId3"/>
              </a:rPr>
              <a:t>://</a:t>
            </a:r>
            <a:r>
              <a:rPr lang="en-US" dirty="0">
                <a:hlinkClick r:id="rId3"/>
              </a:rPr>
              <a:t>geography</a:t>
            </a:r>
            <a:r>
              <a:rPr lang="th-TH" dirty="0">
                <a:hlinkClick r:id="rId3"/>
              </a:rPr>
              <a:t>.</a:t>
            </a:r>
            <a:r>
              <a:rPr lang="en-US" dirty="0">
                <a:hlinkClick r:id="rId3"/>
              </a:rPr>
              <a:t>about</a:t>
            </a:r>
            <a:r>
              <a:rPr lang="th-TH" dirty="0">
                <a:hlinkClick r:id="rId3"/>
              </a:rPr>
              <a:t>.</a:t>
            </a:r>
            <a:r>
              <a:rPr lang="en-US" dirty="0">
                <a:hlinkClick r:id="rId3"/>
              </a:rPr>
              <a:t>com</a:t>
            </a:r>
            <a:r>
              <a:rPr lang="th-TH" dirty="0">
                <a:hlinkClick r:id="rId3"/>
              </a:rPr>
              <a:t>/</a:t>
            </a:r>
            <a:r>
              <a:rPr lang="en-US" dirty="0">
                <a:hlinkClick r:id="rId3"/>
              </a:rPr>
              <a:t>library</a:t>
            </a:r>
            <a:r>
              <a:rPr lang="th-TH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cia</a:t>
            </a:r>
            <a:r>
              <a:rPr lang="th-TH" dirty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blcbrunei.htm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>
                <a:hlinkClick r:id="rId4"/>
              </a:rPr>
              <a:t>http</a:t>
            </a:r>
            <a:r>
              <a:rPr lang="th-TH" dirty="0">
                <a:hlinkClick r:id="rId4"/>
              </a:rPr>
              <a:t>://</a:t>
            </a:r>
            <a:r>
              <a:rPr lang="en-US" dirty="0">
                <a:hlinkClick r:id="rId4"/>
              </a:rPr>
              <a:t>www</a:t>
            </a:r>
            <a:r>
              <a:rPr lang="th-TH" dirty="0">
                <a:hlinkClick r:id="rId4"/>
              </a:rPr>
              <a:t>.</a:t>
            </a:r>
            <a:r>
              <a:rPr lang="en-US" dirty="0" err="1">
                <a:hlinkClick r:id="rId4"/>
              </a:rPr>
              <a:t>asiarooms</a:t>
            </a:r>
            <a:r>
              <a:rPr lang="th-TH" dirty="0">
                <a:hlinkClick r:id="rId4"/>
              </a:rPr>
              <a:t>.</a:t>
            </a:r>
            <a:r>
              <a:rPr lang="en-US" dirty="0">
                <a:hlinkClick r:id="rId4"/>
              </a:rPr>
              <a:t>com</a:t>
            </a:r>
            <a:r>
              <a:rPr lang="th-TH" dirty="0">
                <a:hlinkClick r:id="rId4"/>
              </a:rPr>
              <a:t>/</a:t>
            </a:r>
            <a:r>
              <a:rPr lang="en-US" dirty="0">
                <a:hlinkClick r:id="rId4"/>
              </a:rPr>
              <a:t>travel</a:t>
            </a:r>
            <a:r>
              <a:rPr lang="th-TH" dirty="0">
                <a:hlinkClick r:id="rId4"/>
              </a:rPr>
              <a:t>-</a:t>
            </a:r>
            <a:r>
              <a:rPr lang="en-US" dirty="0">
                <a:hlinkClick r:id="rId4"/>
              </a:rPr>
              <a:t>guide</a:t>
            </a:r>
            <a:r>
              <a:rPr lang="th-TH" dirty="0" smtClean="0">
                <a:hlinkClick r:id="rId4"/>
              </a:rPr>
              <a:t>/</a:t>
            </a:r>
            <a:r>
              <a:rPr lang="en-US" dirty="0" err="1" smtClean="0">
                <a:hlinkClick r:id="rId3"/>
              </a:rPr>
              <a:t>brunei</a:t>
            </a:r>
            <a:r>
              <a:rPr lang="th-TH" dirty="0" smtClean="0">
                <a:hlinkClick r:id="rId4"/>
              </a:rPr>
              <a:t>-</a:t>
            </a:r>
            <a:r>
              <a:rPr lang="en-US" dirty="0" smtClean="0">
                <a:hlinkClick r:id="rId4"/>
              </a:rPr>
              <a:t>tourist</a:t>
            </a:r>
            <a:r>
              <a:rPr lang="th-TH" dirty="0" smtClean="0">
                <a:hlinkClick r:id="rId4"/>
              </a:rPr>
              <a:t>-</a:t>
            </a:r>
            <a:r>
              <a:rPr lang="en-US" dirty="0" smtClean="0">
                <a:hlinkClick r:id="rId4"/>
              </a:rPr>
              <a:t>attractions</a:t>
            </a:r>
            <a:r>
              <a:rPr lang="th-TH" dirty="0">
                <a:hlinkClick r:id="rId4"/>
              </a:rPr>
              <a:t>/</a:t>
            </a:r>
            <a:r>
              <a:rPr lang="en-US" dirty="0">
                <a:hlinkClick r:id="rId4"/>
              </a:rPr>
              <a:t>index</a:t>
            </a:r>
            <a:r>
              <a:rPr lang="th-TH" dirty="0">
                <a:hlinkClick r:id="rId4"/>
              </a:rPr>
              <a:t>.</a:t>
            </a:r>
            <a:r>
              <a:rPr lang="en-US" dirty="0">
                <a:hlinkClick r:id="rId4"/>
              </a:rPr>
              <a:t>html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>
                <a:hlinkClick r:id="rId5"/>
              </a:rPr>
              <a:t>http</a:t>
            </a:r>
            <a:r>
              <a:rPr lang="th-TH" dirty="0" smtClean="0">
                <a:hlinkClick r:id="rId5"/>
              </a:rPr>
              <a:t>://</a:t>
            </a:r>
            <a:r>
              <a:rPr lang="en-US" dirty="0" err="1" smtClean="0">
                <a:hlinkClick r:id="rId3"/>
              </a:rPr>
              <a:t>brunei</a:t>
            </a:r>
            <a:r>
              <a:rPr lang="th-TH" dirty="0" smtClean="0">
                <a:hlinkClick r:id="rId5"/>
              </a:rPr>
              <a:t>.</a:t>
            </a:r>
            <a:r>
              <a:rPr lang="en-US" dirty="0">
                <a:hlinkClick r:id="rId5"/>
              </a:rPr>
              <a:t>tourism</a:t>
            </a:r>
            <a:r>
              <a:rPr lang="th-TH" dirty="0">
                <a:hlinkClick r:id="rId5"/>
              </a:rPr>
              <a:t>-</a:t>
            </a:r>
            <a:r>
              <a:rPr lang="en-US" dirty="0" err="1">
                <a:hlinkClick r:id="rId5"/>
              </a:rPr>
              <a:t>asia</a:t>
            </a:r>
            <a:r>
              <a:rPr lang="th-TH" dirty="0">
                <a:hlinkClick r:id="rId5"/>
              </a:rPr>
              <a:t>.</a:t>
            </a:r>
            <a:r>
              <a:rPr lang="en-US" dirty="0">
                <a:hlinkClick r:id="rId5"/>
              </a:rPr>
              <a:t>net</a:t>
            </a:r>
            <a:r>
              <a:rPr lang="th-TH" dirty="0" smtClean="0">
                <a:hlinkClick r:id="rId5"/>
              </a:rPr>
              <a:t>/</a:t>
            </a:r>
            <a:r>
              <a:rPr lang="en-US" dirty="0" err="1" smtClean="0">
                <a:hlinkClick r:id="rId3"/>
              </a:rPr>
              <a:t>brunei</a:t>
            </a:r>
            <a:r>
              <a:rPr lang="th-TH" dirty="0" smtClean="0">
                <a:hlinkClick r:id="rId6"/>
              </a:rPr>
              <a:t>-</a:t>
            </a:r>
            <a:r>
              <a:rPr lang="en-US" dirty="0">
                <a:hlinkClick r:id="rId6"/>
              </a:rPr>
              <a:t>information</a:t>
            </a:r>
            <a:r>
              <a:rPr lang="th-TH" dirty="0">
                <a:hlinkClick r:id="rId6"/>
              </a:rPr>
              <a:t>.</a:t>
            </a:r>
            <a:r>
              <a:rPr lang="en-US" dirty="0">
                <a:hlinkClick r:id="rId6"/>
              </a:rPr>
              <a:t>html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>
                <a:hlinkClick r:id="rId5"/>
              </a:rPr>
              <a:t>http</a:t>
            </a:r>
            <a:r>
              <a:rPr lang="th-TH" dirty="0" smtClean="0">
                <a:hlinkClick r:id="rId5"/>
              </a:rPr>
              <a:t>://</a:t>
            </a:r>
            <a:r>
              <a:rPr lang="en-US" dirty="0" err="1" smtClean="0">
                <a:hlinkClick r:id="rId3"/>
              </a:rPr>
              <a:t>brunei</a:t>
            </a:r>
            <a:r>
              <a:rPr lang="en-US" dirty="0" err="1" smtClean="0">
                <a:hlinkClick r:id="rId7"/>
              </a:rPr>
              <a:t>s</a:t>
            </a:r>
            <a:r>
              <a:rPr lang="th-TH" dirty="0" smtClean="0">
                <a:hlinkClick r:id="rId5"/>
              </a:rPr>
              <a:t>.</a:t>
            </a:r>
            <a:r>
              <a:rPr lang="en-US" dirty="0">
                <a:hlinkClick r:id="rId5"/>
              </a:rPr>
              <a:t>tourism</a:t>
            </a:r>
            <a:r>
              <a:rPr lang="th-TH" dirty="0">
                <a:hlinkClick r:id="rId5"/>
              </a:rPr>
              <a:t>-</a:t>
            </a:r>
            <a:r>
              <a:rPr lang="en-US" dirty="0" err="1">
                <a:hlinkClick r:id="rId5"/>
              </a:rPr>
              <a:t>asia</a:t>
            </a:r>
            <a:r>
              <a:rPr lang="th-TH" dirty="0">
                <a:hlinkClick r:id="rId5"/>
              </a:rPr>
              <a:t>.</a:t>
            </a:r>
            <a:r>
              <a:rPr lang="en-US" dirty="0">
                <a:hlinkClick r:id="rId5"/>
              </a:rPr>
              <a:t>net</a:t>
            </a:r>
            <a:r>
              <a:rPr lang="th-TH" dirty="0" smtClean="0">
                <a:hlinkClick r:id="rId5"/>
              </a:rPr>
              <a:t>/</a:t>
            </a:r>
            <a:r>
              <a:rPr lang="en-US" dirty="0" err="1" smtClean="0">
                <a:hlinkClick r:id="rId3"/>
              </a:rPr>
              <a:t>brunei</a:t>
            </a:r>
            <a:r>
              <a:rPr lang="th-TH" dirty="0" smtClean="0">
                <a:hlinkClick r:id="rId8"/>
              </a:rPr>
              <a:t>-</a:t>
            </a:r>
            <a:r>
              <a:rPr lang="en-US" dirty="0">
                <a:hlinkClick r:id="rId8"/>
              </a:rPr>
              <a:t>tourism</a:t>
            </a:r>
            <a:r>
              <a:rPr lang="th-TH" dirty="0">
                <a:hlinkClick r:id="rId8"/>
              </a:rPr>
              <a:t>.</a:t>
            </a:r>
            <a:r>
              <a:rPr lang="en-US" dirty="0">
                <a:hlinkClick r:id="rId8"/>
              </a:rPr>
              <a:t>html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>
                <a:hlinkClick r:id="rId9"/>
              </a:rPr>
              <a:t>http</a:t>
            </a:r>
            <a:r>
              <a:rPr lang="th-TH" dirty="0" smtClean="0">
                <a:hlinkClick r:id="rId9"/>
              </a:rPr>
              <a:t>://</a:t>
            </a:r>
            <a:r>
              <a:rPr lang="en-US" dirty="0" err="1" smtClean="0">
                <a:hlinkClick r:id="rId3"/>
              </a:rPr>
              <a:t>brunei</a:t>
            </a:r>
            <a:r>
              <a:rPr lang="th-TH" dirty="0" smtClean="0">
                <a:hlinkClick r:id="rId9"/>
              </a:rPr>
              <a:t>.</a:t>
            </a:r>
            <a:r>
              <a:rPr lang="en-US" dirty="0">
                <a:hlinkClick r:id="rId9"/>
              </a:rPr>
              <a:t>tourism</a:t>
            </a:r>
            <a:r>
              <a:rPr lang="th-TH" dirty="0">
                <a:hlinkClick r:id="rId9"/>
              </a:rPr>
              <a:t>-</a:t>
            </a:r>
            <a:r>
              <a:rPr lang="en-US" dirty="0" err="1">
                <a:hlinkClick r:id="rId9"/>
              </a:rPr>
              <a:t>asia</a:t>
            </a:r>
            <a:r>
              <a:rPr lang="th-TH" dirty="0">
                <a:hlinkClick r:id="rId9"/>
              </a:rPr>
              <a:t>.</a:t>
            </a:r>
            <a:r>
              <a:rPr lang="en-US" dirty="0">
                <a:hlinkClick r:id="rId9"/>
              </a:rPr>
              <a:t>net</a:t>
            </a:r>
            <a:r>
              <a:rPr lang="th-TH" dirty="0">
                <a:hlinkClick r:id="rId9"/>
              </a:rPr>
              <a:t>/</a:t>
            </a:r>
            <a:r>
              <a:rPr lang="en-US" dirty="0">
                <a:hlinkClick r:id="rId9"/>
              </a:rPr>
              <a:t>wonders</a:t>
            </a:r>
            <a:r>
              <a:rPr lang="th-TH" dirty="0">
                <a:hlinkClick r:id="rId9"/>
              </a:rPr>
              <a:t>-</a:t>
            </a:r>
            <a:r>
              <a:rPr lang="en-US" dirty="0">
                <a:hlinkClick r:id="rId9"/>
              </a:rPr>
              <a:t>of</a:t>
            </a:r>
            <a:r>
              <a:rPr lang="th-TH" dirty="0" smtClean="0">
                <a:hlinkClick r:id="rId9"/>
              </a:rPr>
              <a:t>-</a:t>
            </a:r>
            <a:r>
              <a:rPr lang="en-US" dirty="0" err="1" smtClean="0">
                <a:hlinkClick r:id="rId3"/>
              </a:rPr>
              <a:t>brunei</a:t>
            </a:r>
            <a:r>
              <a:rPr lang="th-TH" dirty="0" smtClean="0">
                <a:hlinkClick r:id="rId10"/>
              </a:rPr>
              <a:t>.</a:t>
            </a:r>
            <a:r>
              <a:rPr lang="en-US" dirty="0">
                <a:hlinkClick r:id="rId10"/>
              </a:rPr>
              <a:t>html</a:t>
            </a:r>
            <a:endParaRPr lang="en-US" dirty="0"/>
          </a:p>
          <a:p>
            <a:pPr>
              <a:spcBef>
                <a:spcPct val="50000"/>
              </a:spcBef>
            </a:pPr>
            <a:endParaRPr lang="th-TH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788084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7200" b="1" dirty="0">
                <a:ln w="11430">
                  <a:solidFill>
                    <a:srgbClr val="F5960B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215900" dist="310007" dir="984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تريما </a:t>
            </a:r>
            <a:r>
              <a:rPr lang="ar-AE" sz="7200" b="1" dirty="0" smtClean="0">
                <a:ln w="11430">
                  <a:solidFill>
                    <a:srgbClr val="F5960B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215900" dist="310007" dir="984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كاسيه</a:t>
            </a:r>
            <a:endParaRPr lang="en-US" sz="7200" b="1" dirty="0" smtClean="0">
              <a:ln w="11430">
                <a:solidFill>
                  <a:srgbClr val="F5960B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215900" dist="310007" dir="9840000" sy="30000" kx="1300200" algn="ctr" rotWithShape="0">
                  <a:prstClr val="black">
                    <a:alpha val="32000"/>
                  </a:prst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sz="5400" b="1" dirty="0" err="1">
                <a:ln w="11430">
                  <a:solidFill>
                    <a:srgbClr val="F5960B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215900" dist="310007" dir="984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Terima</a:t>
            </a:r>
            <a:r>
              <a:rPr lang="en-US" sz="5400" b="1" dirty="0">
                <a:ln w="11430">
                  <a:solidFill>
                    <a:srgbClr val="F5960B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215900" dist="310007" dir="984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 </a:t>
            </a:r>
            <a:r>
              <a:rPr lang="en-US" sz="5400" b="1" dirty="0" err="1">
                <a:ln w="11430">
                  <a:solidFill>
                    <a:srgbClr val="F5960B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215900" dist="310007" dir="984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kasih</a:t>
            </a:r>
            <a:r>
              <a:rPr lang="en-US" sz="5400" b="1" dirty="0">
                <a:ln w="11430">
                  <a:solidFill>
                    <a:srgbClr val="F5960B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215900" dist="310007" dir="984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en-US" sz="5400" b="1" dirty="0" smtClean="0">
                <a:ln w="11430">
                  <a:solidFill>
                    <a:srgbClr val="F5960B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215900" dist="310007" dir="984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Thank you</a:t>
            </a:r>
            <a:endParaRPr lang="en-US" sz="5400" b="1" dirty="0">
              <a:ln w="11430">
                <a:solidFill>
                  <a:srgbClr val="F5960B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215900" dist="310007" dir="9840000" sy="30000" kx="1300200" algn="ctr" rotWithShape="0">
                  <a:prstClr val="black">
                    <a:alpha val="32000"/>
                  </a:prst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374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0500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ucida Fax" pitchFamily="18" charset="0"/>
              </a:rPr>
              <a:t>Introduction to </a:t>
            </a:r>
            <a:r>
              <a:rPr lang="en-US" sz="4000" b="1" dirty="0" err="1" smtClean="0">
                <a:ln w="11430">
                  <a:solidFill>
                    <a:schemeClr val="accent6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0500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ucida Fax" pitchFamily="18" charset="0"/>
              </a:rPr>
              <a:t>Brubei</a:t>
            </a:r>
            <a:endParaRPr lang="en-US" sz="4000" b="1" dirty="0">
              <a:ln w="11430">
                <a:solidFill>
                  <a:schemeClr val="accent6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90500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Lucida Fax" pitchFamily="18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456384" cy="1659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5860" y="3284984"/>
            <a:ext cx="2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defRPr>
            </a:lvl1pPr>
          </a:lstStyle>
          <a:p>
            <a:r>
              <a:rPr lang="en-US" dirty="0" smtClean="0"/>
              <a:t>Brunei </a:t>
            </a:r>
            <a:r>
              <a:rPr lang="en-US" dirty="0"/>
              <a:t>dollar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052736"/>
            <a:ext cx="2088232" cy="208823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2841" y="1475477"/>
            <a:ext cx="2921159" cy="1389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0216" y="3082276"/>
            <a:ext cx="488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defRPr>
            </a:lvl1pPr>
          </a:lstStyle>
          <a:p>
            <a:r>
              <a:rPr lang="en-US" dirty="0"/>
              <a:t>Royal Brunei Airlines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11" y="3808204"/>
            <a:ext cx="2263800" cy="169785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2581" y="4085282"/>
            <a:ext cx="2303576" cy="1330234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966" y="3834500"/>
            <a:ext cx="3843571" cy="16073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5683" y="5855033"/>
            <a:ext cx="385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defRPr>
            </a:lvl1pPr>
          </a:lstStyle>
          <a:p>
            <a:r>
              <a:rPr lang="en-US" dirty="0"/>
              <a:t>Export</a:t>
            </a:r>
          </a:p>
        </p:txBody>
      </p:sp>
    </p:spTree>
    <p:extLst>
      <p:ext uri="{BB962C8B-B14F-4D97-AF65-F5344CB8AC3E}">
        <p14:creationId xmlns:p14="http://schemas.microsoft.com/office/powerpoint/2010/main" xmlns="" val="328271191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Fax" pitchFamily="18" charset="0"/>
              </a:rPr>
              <a:t>Geography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Fax" pitchFamily="18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2353106"/>
            <a:ext cx="4644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-Area</a:t>
            </a:r>
          </a:p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 Total: 5,765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sq.km.</a:t>
            </a:r>
          </a:p>
          <a:p>
            <a:pPr marL="0" indent="0">
              <a:buNone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Located on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Borneo island.</a:t>
            </a:r>
          </a:p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 Northern coastline</a:t>
            </a:r>
          </a:p>
          <a:p>
            <a:pPr marL="0" indent="0">
              <a:buNone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ext to South China Sea.</a:t>
            </a:r>
          </a:p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 Southern border with</a:t>
            </a:r>
          </a:p>
          <a:p>
            <a:pPr marL="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Sarawak, Malaysia.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askerville Old Face" pitchFamily="18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180" y="3892937"/>
            <a:ext cx="2664296" cy="296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" b="7558"/>
          <a:stretch/>
        </p:blipFill>
        <p:spPr>
          <a:xfrm>
            <a:off x="4243754" y="21069"/>
            <a:ext cx="4900246" cy="3915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17149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Fax" pitchFamily="18" charset="0"/>
              </a:rPr>
              <a:t>Geography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Fax" pitchFamily="18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834" y="980728"/>
            <a:ext cx="6226538" cy="505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ดาว 5 แฉก 6"/>
          <p:cNvSpPr/>
          <p:nvPr/>
        </p:nvSpPr>
        <p:spPr>
          <a:xfrm>
            <a:off x="5364088" y="1916832"/>
            <a:ext cx="28807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63942" y="5842853"/>
            <a:ext cx="7200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Capital city : Bandar Seri Bergawan</a:t>
            </a: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highest point: Bukit Pagon Mountain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ดาว 5 แฉก 10"/>
          <p:cNvSpPr/>
          <p:nvPr/>
        </p:nvSpPr>
        <p:spPr>
          <a:xfrm>
            <a:off x="1389784" y="5871349"/>
            <a:ext cx="390382" cy="37204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แผนผังลำดับงาน: แยก 8"/>
          <p:cNvSpPr/>
          <p:nvPr/>
        </p:nvSpPr>
        <p:spPr>
          <a:xfrm>
            <a:off x="6876256" y="4077072"/>
            <a:ext cx="288032" cy="288032"/>
          </a:xfrm>
          <a:prstGeom prst="flowChartExtra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แผนผังลำดับงาน: แยก 13"/>
          <p:cNvSpPr/>
          <p:nvPr/>
        </p:nvSpPr>
        <p:spPr>
          <a:xfrm>
            <a:off x="1505998" y="6474597"/>
            <a:ext cx="288032" cy="288032"/>
          </a:xfrm>
          <a:prstGeom prst="flowChartExtra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คำบรรยายภาพแบบสี่เหลี่ยม 12"/>
          <p:cNvSpPr/>
          <p:nvPr/>
        </p:nvSpPr>
        <p:spPr>
          <a:xfrm>
            <a:off x="5364088" y="1109916"/>
            <a:ext cx="2014010" cy="576064"/>
          </a:xfrm>
          <a:prstGeom prst="wedgeRectCallout">
            <a:avLst>
              <a:gd name="adj1" fmla="val -34092"/>
              <a:gd name="adj2" fmla="val 7510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Brunei-</a:t>
            </a:r>
            <a:r>
              <a:rPr lang="en-US" sz="2400" b="1" dirty="0" err="1" smtClean="0">
                <a:solidFill>
                  <a:schemeClr val="tx1"/>
                </a:solidFill>
              </a:rPr>
              <a:t>Muara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คำบรรยายภาพแบบสี่เหลี่ยม 14"/>
          <p:cNvSpPr/>
          <p:nvPr/>
        </p:nvSpPr>
        <p:spPr>
          <a:xfrm>
            <a:off x="2815238" y="1628820"/>
            <a:ext cx="1656224" cy="648072"/>
          </a:xfrm>
          <a:prstGeom prst="wedgeRectCallout">
            <a:avLst>
              <a:gd name="adj1" fmla="val 51630"/>
              <a:gd name="adj2" fmla="val 14917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Tutong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คำบรรยายภาพแบบสี่เหลี่ยม 15"/>
          <p:cNvSpPr/>
          <p:nvPr/>
        </p:nvSpPr>
        <p:spPr>
          <a:xfrm>
            <a:off x="1939633" y="4725144"/>
            <a:ext cx="1751210" cy="576064"/>
          </a:xfrm>
          <a:prstGeom prst="wedgeRectCallout">
            <a:avLst>
              <a:gd name="adj1" fmla="val 58795"/>
              <a:gd name="adj2" fmla="val -13644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Belait</a:t>
            </a:r>
            <a:endParaRPr lang="en-US" sz="2800" b="1" dirty="0"/>
          </a:p>
        </p:txBody>
      </p:sp>
      <p:sp>
        <p:nvSpPr>
          <p:cNvPr id="17" name="คำบรรยายภาพแบบสี่เหลี่ยม 16"/>
          <p:cNvSpPr/>
          <p:nvPr/>
        </p:nvSpPr>
        <p:spPr>
          <a:xfrm>
            <a:off x="5508124" y="4581128"/>
            <a:ext cx="1944196" cy="576064"/>
          </a:xfrm>
          <a:prstGeom prst="wedgeRectCallout">
            <a:avLst>
              <a:gd name="adj1" fmla="val -2608"/>
              <a:gd name="adj2" fmla="val -16284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Temburong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38245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Fax" pitchFamily="18" charset="0"/>
              </a:rPr>
              <a:t>Climate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Fax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Fax" pitchFamily="18" charset="0"/>
              </a:rPr>
              <a:t>The climate of Brunei is </a:t>
            </a:r>
            <a:r>
              <a:rPr lang="en-US" sz="28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Lucida Fax" pitchFamily="18" charset="0"/>
              </a:rPr>
              <a:t>tropical </a:t>
            </a:r>
            <a:r>
              <a:rPr lang="en-US" sz="2800" b="1" i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Lucida Fax" pitchFamily="18" charset="0"/>
              </a:rPr>
              <a:t>equatorial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Fax" pitchFamily="18" charset="0"/>
              </a:rPr>
              <a:t>.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Fax" pitchFamily="18" charset="0"/>
              </a:rPr>
              <a:t>The weather are extremely </a:t>
            </a:r>
            <a:r>
              <a:rPr lang="en-US" sz="28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Lucida Fax" pitchFamily="18" charset="0"/>
              </a:rPr>
              <a:t>hot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Fax" pitchFamily="18" charset="0"/>
              </a:rPr>
              <a:t> and </a:t>
            </a:r>
            <a:r>
              <a:rPr lang="en-US" sz="28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Lucida Fax" pitchFamily="18" charset="0"/>
              </a:rPr>
              <a:t>humid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Fax" pitchFamily="18" charset="0"/>
              </a:rPr>
              <a:t>.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Fax" pitchFamily="18" charset="0"/>
              </a:rPr>
              <a:t>It have only 2 seasons </a:t>
            </a:r>
            <a:r>
              <a:rPr lang="en-US" sz="28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Lucida Fax" pitchFamily="18" charset="0"/>
              </a:rPr>
              <a:t>summer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Fax" pitchFamily="18" charset="0"/>
              </a:rPr>
              <a:t> and </a:t>
            </a:r>
            <a:r>
              <a:rPr lang="en-US" sz="28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Lucida Fax" pitchFamily="18" charset="0"/>
              </a:rPr>
              <a:t>rainy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Fax" pitchFamily="18" charset="0"/>
              </a:rPr>
              <a:t>.</a:t>
            </a:r>
          </a:p>
        </p:txBody>
      </p:sp>
      <p:pic>
        <p:nvPicPr>
          <p:cNvPr id="2050" name="Picture 2" descr="C:\Users\tonnaja\AppData\Local\Microsoft\Windows\Temporary Internet Files\Content.IE5\JLQJN7TP\20120224.02.SummerWeath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604284" cy="315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136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4463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Fax" pitchFamily="18" charset="0"/>
              </a:rPr>
              <a:t>Historical</a:t>
            </a:r>
            <a:endParaRPr lang="en-US" b="1" dirty="0">
              <a:ln/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Lucida Fax" pitchFamily="18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628800"/>
            <a:ext cx="5554960" cy="4130361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The Brunei empire</a:t>
            </a:r>
          </a:p>
          <a:p>
            <a:pPr marL="0" indent="0"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ruled during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14</a:t>
            </a:r>
            <a:r>
              <a:rPr lang="en-US" b="1" baseline="30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 the 16</a:t>
            </a:r>
            <a:r>
              <a:rPr lang="en-US" b="1" baseline="30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century.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territory covered </a:t>
            </a:r>
          </a:p>
          <a:p>
            <a:pPr marL="0" indent="0"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northern part of Borneo </a:t>
            </a:r>
          </a:p>
          <a:p>
            <a:pPr marL="0" indent="0"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and the southern Philippines.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42" b="9273"/>
          <a:stretch/>
        </p:blipFill>
        <p:spPr>
          <a:xfrm>
            <a:off x="3779912" y="1256257"/>
            <a:ext cx="525463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02475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4463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Fax" pitchFamily="18" charset="0"/>
              </a:rPr>
              <a:t>Historical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871" y="1628800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At that time, The Brunei empire </a:t>
            </a:r>
          </a:p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was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famous of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trading.</a:t>
            </a:r>
          </a:p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</a:t>
            </a:r>
          </a:p>
          <a:p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In 15</a:t>
            </a:r>
            <a:r>
              <a:rPr lang="en-US" sz="3000" b="1" baseline="30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century, Brunei had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relationship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with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Muslim kingdom of 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Malacca.</a:t>
            </a:r>
          </a:p>
          <a:p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</a:t>
            </a:r>
          </a:p>
          <a:p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So Islam came to be a base </a:t>
            </a:r>
          </a:p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of Brunei’s culture.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4793" y="2924944"/>
            <a:ext cx="2277686" cy="146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486" y="4725144"/>
            <a:ext cx="3034993" cy="201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40961"/>
            <a:ext cx="1423547" cy="142354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612" y="340961"/>
            <a:ext cx="1327793" cy="14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243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4463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b="1" dirty="0">
                <a:ln/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ucida Fax" pitchFamily="18" charset="0"/>
              </a:rPr>
              <a:t>Historical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6" y="162880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In 19</a:t>
            </a:r>
            <a:r>
              <a:rPr lang="en-US" sz="3000" b="1" baseline="30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century, The Brunei empire declined,</a:t>
            </a:r>
          </a:p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there was a war with Spain </a:t>
            </a:r>
          </a:p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and  lost much of the territory, </a:t>
            </a:r>
          </a:p>
          <a:p>
            <a:endParaRPr lang="en-US" sz="3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</a:t>
            </a:r>
          </a:p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Brunei was a British protectorate from 1888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u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ntil 1</a:t>
            </a:r>
            <a:r>
              <a:rPr lang="en-US" sz="3000" b="1" baseline="30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st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January 1984, Brunei got an independence from United Kingdom.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endParaRPr lang="en-US" sz="3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5157192"/>
            <a:ext cx="3131840" cy="156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-68942"/>
            <a:ext cx="2520280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804" y="2293118"/>
            <a:ext cx="2951172" cy="147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9786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998</Words>
  <Application>Microsoft Office PowerPoint</Application>
  <PresentationFormat>นำเสนอทางหน้าจอ (4:3)</PresentationFormat>
  <Paragraphs>169</Paragraphs>
  <Slides>21</Slides>
  <Notes>18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ชุดรูปแบบของ Office</vt:lpstr>
      <vt:lpstr>ภาพนิ่ง 1</vt:lpstr>
      <vt:lpstr>Introduction to Brubei</vt:lpstr>
      <vt:lpstr>Introduction to Brubei</vt:lpstr>
      <vt:lpstr>Geography</vt:lpstr>
      <vt:lpstr>Geography</vt:lpstr>
      <vt:lpstr>Climate</vt:lpstr>
      <vt:lpstr>Historical</vt:lpstr>
      <vt:lpstr>Historical</vt:lpstr>
      <vt:lpstr>Historical</vt:lpstr>
      <vt:lpstr>Culture</vt:lpstr>
      <vt:lpstr>Culture</vt:lpstr>
      <vt:lpstr>Culture</vt:lpstr>
      <vt:lpstr>Culture</vt:lpstr>
      <vt:lpstr>Tourism</vt:lpstr>
      <vt:lpstr>Tourism</vt:lpstr>
      <vt:lpstr>ภาพนิ่ง 16</vt:lpstr>
      <vt:lpstr>Tourism</vt:lpstr>
      <vt:lpstr>Tourism</vt:lpstr>
      <vt:lpstr>Assignment</vt:lpstr>
      <vt:lpstr>ภาพนิ่ง 20</vt:lpstr>
      <vt:lpstr>ภาพนิ่ง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tonnaja</dc:creator>
  <cp:lastModifiedBy>SSRU</cp:lastModifiedBy>
  <cp:revision>115</cp:revision>
  <dcterms:created xsi:type="dcterms:W3CDTF">2016-01-15T15:00:25Z</dcterms:created>
  <dcterms:modified xsi:type="dcterms:W3CDTF">2016-08-02T08:16:02Z</dcterms:modified>
</cp:coreProperties>
</file>