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305" r:id="rId10"/>
    <p:sldId id="264" r:id="rId11"/>
    <p:sldId id="265" r:id="rId12"/>
    <p:sldId id="304"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306" r:id="rId34"/>
    <p:sldId id="307" r:id="rId35"/>
    <p:sldId id="308" r:id="rId36"/>
    <p:sldId id="309" r:id="rId37"/>
    <p:sldId id="310" r:id="rId38"/>
    <p:sldId id="311" r:id="rId39"/>
    <p:sldId id="312" r:id="rId40"/>
    <p:sldId id="313" r:id="rId41"/>
    <p:sldId id="314" r:id="rId42"/>
    <p:sldId id="315" r:id="rId43"/>
    <p:sldId id="316" r:id="rId44"/>
    <p:sldId id="317" r:id="rId45"/>
    <p:sldId id="318" r:id="rId46"/>
    <p:sldId id="319" r:id="rId47"/>
    <p:sldId id="320" r:id="rId48"/>
    <p:sldId id="321" r:id="rId49"/>
    <p:sldId id="322" r:id="rId50"/>
    <p:sldId id="323" r:id="rId51"/>
    <p:sldId id="286" r:id="rId52"/>
    <p:sldId id="287" r:id="rId53"/>
    <p:sldId id="288" r:id="rId54"/>
    <p:sldId id="289" r:id="rId55"/>
    <p:sldId id="290" r:id="rId56"/>
    <p:sldId id="291" r:id="rId57"/>
    <p:sldId id="292" r:id="rId58"/>
    <p:sldId id="293" r:id="rId59"/>
    <p:sldId id="294" r:id="rId60"/>
    <p:sldId id="295" r:id="rId61"/>
    <p:sldId id="296" r:id="rId62"/>
    <p:sldId id="297"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72A6D8-17B4-4271-81CA-49CE684B0E6F}"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2A6D8-17B4-4271-81CA-49CE684B0E6F}"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2A6D8-17B4-4271-81CA-49CE684B0E6F}"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72A6D8-17B4-4271-81CA-49CE684B0E6F}"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72A6D8-17B4-4271-81CA-49CE684B0E6F}"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72A6D8-17B4-4271-81CA-49CE684B0E6F}"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72A6D8-17B4-4271-81CA-49CE684B0E6F}"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72A6D8-17B4-4271-81CA-49CE684B0E6F}"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72A6D8-17B4-4271-81CA-49CE684B0E6F}"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2A6D8-17B4-4271-81CA-49CE684B0E6F}"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2A6D8-17B4-4271-81CA-49CE684B0E6F}"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F7C7B-F234-4305-94D9-95F2859E9A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2A6D8-17B4-4271-81CA-49CE684B0E6F}"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F7C7B-F234-4305-94D9-95F2859E9A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aifolk.com/Doc/cuisine_e.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1" algn="ctr" rtl="0">
              <a:spcBef>
                <a:spcPct val="0"/>
              </a:spcBef>
            </a:pPr>
            <a:r>
              <a:rPr lang="en-US" sz="5400" dirty="0"/>
              <a:t>Folklores in Thailand</a:t>
            </a:r>
            <a:br>
              <a:rPr lang="en-US" sz="5400" dirty="0"/>
            </a:br>
            <a:endParaRPr lang="en-US" sz="54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Boromphiman</a:t>
            </a:r>
            <a:endParaRPr lang="en-US" dirty="0"/>
          </a:p>
        </p:txBody>
      </p:sp>
      <p:sp>
        <p:nvSpPr>
          <p:cNvPr id="3" name="Content Placeholder 2"/>
          <p:cNvSpPr>
            <a:spLocks noGrp="1"/>
          </p:cNvSpPr>
          <p:nvPr>
            <p:ph idx="1"/>
          </p:nvPr>
        </p:nvSpPr>
        <p:spPr/>
        <p:txBody>
          <a:bodyPr>
            <a:normAutofit/>
          </a:bodyPr>
          <a:lstStyle/>
          <a:p>
            <a:r>
              <a:rPr lang="en-US" dirty="0" smtClean="0"/>
              <a:t>Thai </a:t>
            </a:r>
            <a:r>
              <a:rPr lang="en-US" dirty="0" err="1" smtClean="0"/>
              <a:t>Boromphiman</a:t>
            </a:r>
            <a:r>
              <a:rPr lang="en-US" dirty="0" smtClean="0"/>
              <a:t>, also a formal evening attire, comprises a long sleeved blouse which is either buttoned at the front or the back. </a:t>
            </a:r>
          </a:p>
          <a:p>
            <a:r>
              <a:rPr lang="en-US" dirty="0" smtClean="0"/>
              <a:t>The blouse is tucked beneath </a:t>
            </a:r>
            <a:r>
              <a:rPr lang="en-US" dirty="0" err="1" smtClean="0"/>
              <a:t>pha</a:t>
            </a:r>
            <a:r>
              <a:rPr lang="en-US" dirty="0" smtClean="0"/>
              <a:t> sin with its front pleats (</a:t>
            </a:r>
            <a:r>
              <a:rPr lang="en-US" dirty="0" err="1" smtClean="0"/>
              <a:t>na</a:t>
            </a:r>
            <a:r>
              <a:rPr lang="en-US" dirty="0" smtClean="0"/>
              <a:t> </a:t>
            </a:r>
            <a:r>
              <a:rPr lang="en-US" dirty="0" err="1" smtClean="0"/>
              <a:t>nang</a:t>
            </a:r>
            <a:r>
              <a:rPr lang="en-US" dirty="0" smtClean="0"/>
              <a:t>). The fabric is brocaded to create a highly luxurious look and feel.</a:t>
            </a:r>
          </a:p>
          <a:p>
            <a:r>
              <a:rPr lang="en-US" dirty="0" smtClean="0"/>
              <a:t> The collar of the blouse is round-necked. The skirt length runs about the ankle.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Boromphiman</a:t>
            </a:r>
            <a:endParaRPr lang="en-US" dirty="0"/>
          </a:p>
        </p:txBody>
      </p:sp>
      <p:sp>
        <p:nvSpPr>
          <p:cNvPr id="3" name="Content Placeholder 2"/>
          <p:cNvSpPr>
            <a:spLocks noGrp="1"/>
          </p:cNvSpPr>
          <p:nvPr>
            <p:ph idx="1"/>
          </p:nvPr>
        </p:nvSpPr>
        <p:spPr/>
        <p:txBody>
          <a:bodyPr/>
          <a:lstStyle/>
          <a:p>
            <a:r>
              <a:rPr lang="en-US" dirty="0" smtClean="0"/>
              <a:t>The skirt and blouse are sewn together like a one piece dress of which style is suitable for a tall and slender wearer. </a:t>
            </a:r>
          </a:p>
          <a:p>
            <a:r>
              <a:rPr lang="en-US" dirty="0" smtClean="0"/>
              <a:t>It can be worn in either formal or semi-formal events such as the League Ceremony or royal functions. Royal decorations are also worn.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Boromphiman</a:t>
            </a:r>
            <a:endParaRPr lang="en-US" dirty="0"/>
          </a:p>
        </p:txBody>
      </p:sp>
      <p:pic>
        <p:nvPicPr>
          <p:cNvPr id="6" name="Content Placeholder 5" descr="images.jpg"/>
          <p:cNvPicPr>
            <a:picLocks noGrp="1" noChangeAspect="1"/>
          </p:cNvPicPr>
          <p:nvPr>
            <p:ph idx="1"/>
          </p:nvPr>
        </p:nvPicPr>
        <p:blipFill>
          <a:blip r:embed="rId2"/>
          <a:stretch>
            <a:fillRect/>
          </a:stretch>
        </p:blipFill>
        <p:spPr>
          <a:xfrm>
            <a:off x="3276600" y="1468655"/>
            <a:ext cx="2438399" cy="4507344"/>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Siwalai</a:t>
            </a:r>
            <a:endParaRPr lang="en-US" dirty="0"/>
          </a:p>
        </p:txBody>
      </p:sp>
      <p:sp>
        <p:nvSpPr>
          <p:cNvPr id="3" name="Content Placeholder 2"/>
          <p:cNvSpPr>
            <a:spLocks noGrp="1"/>
          </p:cNvSpPr>
          <p:nvPr>
            <p:ph idx="1"/>
          </p:nvPr>
        </p:nvSpPr>
        <p:spPr/>
        <p:txBody>
          <a:bodyPr/>
          <a:lstStyle/>
          <a:p>
            <a:r>
              <a:rPr lang="en-US" dirty="0" smtClean="0"/>
              <a:t>Thai </a:t>
            </a:r>
            <a:r>
              <a:rPr lang="en-US" dirty="0" err="1" smtClean="0"/>
              <a:t>Siwalai</a:t>
            </a:r>
            <a:r>
              <a:rPr lang="en-US" dirty="0" smtClean="0"/>
              <a:t>, a formal evening costume, is quite similar to Thai </a:t>
            </a:r>
            <a:r>
              <a:rPr lang="en-US" dirty="0" err="1" smtClean="0"/>
              <a:t>Boromphiman</a:t>
            </a:r>
            <a:r>
              <a:rPr lang="en-US" dirty="0" smtClean="0"/>
              <a:t>, but has an over-shoulder shawl. </a:t>
            </a:r>
          </a:p>
          <a:p>
            <a:r>
              <a:rPr lang="en-US" dirty="0" smtClean="0"/>
              <a:t>It is worn for royal ceremonies or formal functions.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Siwalai</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2286000" y="1378022"/>
            <a:ext cx="3810000" cy="4260778"/>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Chakkraphat</a:t>
            </a:r>
            <a:endParaRPr lang="en-US" dirty="0"/>
          </a:p>
        </p:txBody>
      </p:sp>
      <p:sp>
        <p:nvSpPr>
          <p:cNvPr id="3" name="Content Placeholder 2"/>
          <p:cNvSpPr>
            <a:spLocks noGrp="1"/>
          </p:cNvSpPr>
          <p:nvPr>
            <p:ph idx="1"/>
          </p:nvPr>
        </p:nvSpPr>
        <p:spPr/>
        <p:txBody>
          <a:bodyPr/>
          <a:lstStyle/>
          <a:p>
            <a:r>
              <a:rPr lang="en-US" dirty="0" smtClean="0"/>
              <a:t>Thai </a:t>
            </a:r>
            <a:r>
              <a:rPr lang="en-US" dirty="0" err="1" smtClean="0"/>
              <a:t>Chakkraphat</a:t>
            </a:r>
            <a:r>
              <a:rPr lang="en-US" dirty="0" smtClean="0"/>
              <a:t> is a Thai dress with a shawl like Thai </a:t>
            </a:r>
            <a:r>
              <a:rPr lang="en-US" dirty="0" err="1" smtClean="0"/>
              <a:t>Chakkri</a:t>
            </a:r>
            <a:r>
              <a:rPr lang="en-US" dirty="0" smtClean="0"/>
              <a:t>. </a:t>
            </a:r>
          </a:p>
          <a:p>
            <a:r>
              <a:rPr lang="en-US" dirty="0" smtClean="0"/>
              <a:t>However, it is more conservative and considered more official. The upper part has a pleated shawl cover ,a thicker shawl with full embroidery on the upper shawl. </a:t>
            </a:r>
          </a:p>
          <a:p>
            <a:r>
              <a:rPr lang="en-US" dirty="0" smtClean="0"/>
              <a:t>It can be worn for royal or national ceremonies.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Chakkraphat</a:t>
            </a:r>
            <a:endParaRPr lang="en-US" dirty="0"/>
          </a:p>
        </p:txBody>
      </p:sp>
      <p:pic>
        <p:nvPicPr>
          <p:cNvPr id="4" name="Content Placeholder 3" descr="images.jpg"/>
          <p:cNvPicPr>
            <a:picLocks noGrp="1" noChangeAspect="1"/>
          </p:cNvPicPr>
          <p:nvPr>
            <p:ph idx="1"/>
          </p:nvPr>
        </p:nvPicPr>
        <p:blipFill>
          <a:blip r:embed="rId2"/>
          <a:stretch>
            <a:fillRect/>
          </a:stretch>
        </p:blipFill>
        <p:spPr>
          <a:xfrm>
            <a:off x="2971800" y="1458510"/>
            <a:ext cx="3687618" cy="418029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Amarin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Thai </a:t>
            </a:r>
            <a:r>
              <a:rPr lang="en-US" dirty="0" err="1" smtClean="0"/>
              <a:t>Amarin</a:t>
            </a:r>
            <a:r>
              <a:rPr lang="en-US" dirty="0" smtClean="0"/>
              <a:t> is evening attire, made of brocaded fabric.</a:t>
            </a:r>
          </a:p>
          <a:p>
            <a:r>
              <a:rPr lang="en-US" dirty="0" smtClean="0"/>
              <a:t> With this style, the person does not have to wear a belt. </a:t>
            </a:r>
          </a:p>
          <a:p>
            <a:r>
              <a:rPr lang="en-US" dirty="0" smtClean="0"/>
              <a:t>The blouse can be wide and round-necked. </a:t>
            </a:r>
          </a:p>
          <a:p>
            <a:r>
              <a:rPr lang="en-US" dirty="0" smtClean="0"/>
              <a:t>The sleeve length sits just below the elbow. The beauty of this dress is its textile and accessories. </a:t>
            </a:r>
          </a:p>
          <a:p>
            <a:r>
              <a:rPr lang="en-US" dirty="0" smtClean="0"/>
              <a:t>It can be use for an evening dinner or at the Royal Birthday Procession. </a:t>
            </a:r>
          </a:p>
          <a:p>
            <a:r>
              <a:rPr lang="en-US" dirty="0" smtClean="0"/>
              <a:t>The royal decorations are worn.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Amarin</a:t>
            </a:r>
            <a:endParaRPr lang="en-US" dirty="0"/>
          </a:p>
        </p:txBody>
      </p:sp>
      <p:pic>
        <p:nvPicPr>
          <p:cNvPr id="4" name="Content Placeholder 3" descr="untitled.png"/>
          <p:cNvPicPr>
            <a:picLocks noGrp="1" noChangeAspect="1"/>
          </p:cNvPicPr>
          <p:nvPr>
            <p:ph idx="1"/>
          </p:nvPr>
        </p:nvPicPr>
        <p:blipFill>
          <a:blip r:embed="rId2"/>
          <a:stretch>
            <a:fillRect/>
          </a:stretch>
        </p:blipFill>
        <p:spPr>
          <a:xfrm>
            <a:off x="3352800" y="1524000"/>
            <a:ext cx="2286000" cy="356629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Chitlada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Thai </a:t>
            </a:r>
            <a:r>
              <a:rPr lang="en-US" dirty="0" err="1" smtClean="0"/>
              <a:t>Chitlada</a:t>
            </a:r>
            <a:r>
              <a:rPr lang="en-US" dirty="0" smtClean="0"/>
              <a:t>, with its brocaded band at the hem of the </a:t>
            </a:r>
            <a:r>
              <a:rPr lang="en-US" dirty="0" err="1" smtClean="0"/>
              <a:t>pha</a:t>
            </a:r>
            <a:r>
              <a:rPr lang="en-US" dirty="0" smtClean="0"/>
              <a:t> sin, is a daytime ceremonial dress.</a:t>
            </a:r>
          </a:p>
          <a:p>
            <a:r>
              <a:rPr lang="en-US" dirty="0" smtClean="0"/>
              <a:t>It can be worn with a long sleeved silk blouse, with the front opening attached with five ornamental silver or gold buttons. </a:t>
            </a:r>
          </a:p>
          <a:p>
            <a:r>
              <a:rPr lang="en-US" dirty="0" smtClean="0"/>
              <a:t>The </a:t>
            </a:r>
            <a:r>
              <a:rPr lang="en-US" dirty="0" err="1" smtClean="0"/>
              <a:t>pha</a:t>
            </a:r>
            <a:r>
              <a:rPr lang="en-US" dirty="0" smtClean="0"/>
              <a:t> sin is a casual wraparound. </a:t>
            </a:r>
          </a:p>
          <a:p>
            <a:r>
              <a:rPr lang="en-US" dirty="0" smtClean="0"/>
              <a:t>It can be worn to a ceremony that is a not too informal such as welcoming the official royal guests at the airport. </a:t>
            </a:r>
          </a:p>
          <a:p>
            <a:r>
              <a:rPr lang="en-US" dirty="0" smtClean="0"/>
              <a:t>Wearers do not need to wear royal decorations but the color and style should be appropriate.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Thai folk : The knowledge of Thai life-style.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Thai folk means the pattern of Thai life of living since they were born until die.</a:t>
            </a:r>
          </a:p>
          <a:p>
            <a:r>
              <a:rPr lang="en-US" dirty="0" smtClean="0"/>
              <a:t> Thai folk consists of Thai social, cultural, life of living, intellectual, behavior, practical, and educational knowledge as well as cultural heredity from the past until nowadays.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Chitlada</a:t>
            </a:r>
            <a:endParaRPr lang="en-US" dirty="0"/>
          </a:p>
        </p:txBody>
      </p:sp>
      <p:pic>
        <p:nvPicPr>
          <p:cNvPr id="4" name="Content Placeholder 3" descr="untitled.png"/>
          <p:cNvPicPr>
            <a:picLocks noGrp="1" noChangeAspect="1"/>
          </p:cNvPicPr>
          <p:nvPr>
            <p:ph idx="1"/>
          </p:nvPr>
        </p:nvPicPr>
        <p:blipFill>
          <a:blip r:embed="rId2"/>
          <a:stretch>
            <a:fillRect/>
          </a:stretch>
        </p:blipFill>
        <p:spPr>
          <a:xfrm>
            <a:off x="3657600" y="1447800"/>
            <a:ext cx="2286000" cy="3421909"/>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Ruean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Thai </a:t>
            </a:r>
            <a:r>
              <a:rPr lang="en-US" dirty="0" err="1" smtClean="0"/>
              <a:t>Ruean</a:t>
            </a:r>
            <a:r>
              <a:rPr lang="en-US" dirty="0" smtClean="0"/>
              <a:t> Ton is the most casual clothing of all outfits. It comprises a horizontally or vertically striped silk or plain-</a:t>
            </a:r>
            <a:r>
              <a:rPr lang="en-US" dirty="0" err="1" smtClean="0"/>
              <a:t>coloured</a:t>
            </a:r>
            <a:r>
              <a:rPr lang="en-US" dirty="0" smtClean="0"/>
              <a:t> </a:t>
            </a:r>
            <a:r>
              <a:rPr lang="en-US" dirty="0" err="1" smtClean="0"/>
              <a:t>pha</a:t>
            </a:r>
            <a:r>
              <a:rPr lang="en-US" dirty="0" smtClean="0"/>
              <a:t> sin with a patterned band at the hem, sometimes folded to one side, the collarless blouse that goes with it is separated from the ankle-length skirt. </a:t>
            </a:r>
          </a:p>
          <a:p>
            <a:r>
              <a:rPr lang="en-US" dirty="0" smtClean="0"/>
              <a:t>The sleeves are elbow length, and the blouse has a front opening. </a:t>
            </a:r>
          </a:p>
          <a:p>
            <a:r>
              <a:rPr lang="en-US" dirty="0" smtClean="0"/>
              <a:t>It is suitable for casual and non-official functions such as </a:t>
            </a:r>
            <a:r>
              <a:rPr lang="en-US" dirty="0" err="1" smtClean="0"/>
              <a:t>Kathin</a:t>
            </a:r>
            <a:r>
              <a:rPr lang="en-US" dirty="0" smtClean="0"/>
              <a:t> Ton, the religious ceremony of the conferring of royal offerings to monks.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Ruean</a:t>
            </a:r>
            <a:endParaRPr lang="en-US" dirty="0"/>
          </a:p>
        </p:txBody>
      </p:sp>
      <p:pic>
        <p:nvPicPr>
          <p:cNvPr id="4" name="Content Placeholder 3" descr="untitled.png"/>
          <p:cNvPicPr>
            <a:picLocks noGrp="1" noChangeAspect="1"/>
          </p:cNvPicPr>
          <p:nvPr>
            <p:ph idx="1"/>
          </p:nvPr>
        </p:nvPicPr>
        <p:blipFill>
          <a:blip r:embed="rId2"/>
          <a:stretch>
            <a:fillRect/>
          </a:stretch>
        </p:blipFill>
        <p:spPr>
          <a:xfrm>
            <a:off x="3048000" y="2057400"/>
            <a:ext cx="3749040" cy="27432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Thai Etiquette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Thai value systems regarding dress, social behavior, religion, authority figures, and sexuality are much more conservative than those of the average Westerner. </a:t>
            </a:r>
          </a:p>
          <a:p>
            <a:r>
              <a:rPr lang="en-US" dirty="0" smtClean="0"/>
              <a:t>Although the Thais are an extremely tolerant and forgiving race of people blessed with a gentle religion and an easygoing approach to life, visitors would do well to observe proper social customs to avoid embarrassment and misunderstanding.</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Etiquette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Thai people are extremely polite and their behavior is tightly controlled by etiquette, much of it based on their Buddhist religion.</a:t>
            </a:r>
          </a:p>
          <a:p>
            <a:r>
              <a:rPr lang="en-US" dirty="0" smtClean="0"/>
              <a:t>It is a non confrontational society, in which public dispute or criticism is to be avoided at all costs. </a:t>
            </a:r>
          </a:p>
          <a:p>
            <a:r>
              <a:rPr lang="en-US" dirty="0" smtClean="0"/>
              <a:t>To show anger or impatience or to raise your voice is s sign of weakness and lack of mental control. </a:t>
            </a:r>
          </a:p>
          <a:p>
            <a:r>
              <a:rPr lang="en-US" dirty="0" smtClean="0"/>
              <a:t>It is also counter productive, since the Thai who will smile, embarrassed by your outburst of anger or frustration is far less likely to be helpful than if you had kept better control of your emotions.</a:t>
            </a:r>
            <a:br>
              <a:rPr lang="en-US" dirty="0" smtClean="0"/>
            </a:br>
            <a:r>
              <a:rPr lang="en-US" dirty="0" smtClean="0"/>
              <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Etiquette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head is the most sacred part of the body, so should not be touched. The feet are the least sacred, so when sitting they should not point at anyone - most Thais sit on the floor with their feet tucked under their bodies behind them. </a:t>
            </a:r>
          </a:p>
          <a:p>
            <a:r>
              <a:rPr lang="en-US" dirty="0" smtClean="0"/>
              <a:t>To point, particularly with foot, is extremely insulting.</a:t>
            </a:r>
          </a:p>
          <a:p>
            <a:r>
              <a:rPr lang="en-US" dirty="0" smtClean="0"/>
              <a:t>Avoid touching Thai people, it is too intimate a gesture and an invasion of personal space.</a:t>
            </a:r>
          </a:p>
          <a:p>
            <a:r>
              <a:rPr lang="en-US" dirty="0" smtClean="0"/>
              <a:t>When eating, it is considered very rude to blow your nose or to lick you fingers. The right hand must be used to pick up food eaten with the fingers.</a:t>
            </a:r>
            <a:br>
              <a:rPr lang="en-US" dirty="0" smtClean="0"/>
            </a:br>
            <a:r>
              <a:rPr lang="en-US" dirty="0" smtClean="0"/>
              <a:t/>
            </a:r>
            <a:br>
              <a:rPr lang="en-US" dirty="0" smtClean="0"/>
            </a:b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Etiquette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Thais do not traditionally shake hand, the </a:t>
            </a:r>
            <a:r>
              <a:rPr lang="en-US" dirty="0" err="1" smtClean="0"/>
              <a:t>wai</a:t>
            </a:r>
            <a:r>
              <a:rPr lang="en-US" dirty="0" smtClean="0"/>
              <a:t> is the usual greeting. </a:t>
            </a:r>
          </a:p>
          <a:p>
            <a:r>
              <a:rPr lang="en-US" dirty="0" smtClean="0"/>
              <a:t>The hands are placed together as in prayer, and raised upwards towards the face, while the head is lowered in a slight bow. </a:t>
            </a:r>
          </a:p>
          <a:p>
            <a:r>
              <a:rPr lang="en-US" dirty="0" smtClean="0"/>
              <a:t>The height to which the hands should be raised depends on the status of the person you are </a:t>
            </a:r>
            <a:r>
              <a:rPr lang="en-US" dirty="0" err="1" smtClean="0"/>
              <a:t>wai</a:t>
            </a:r>
            <a:r>
              <a:rPr lang="en-US" dirty="0" smtClean="0"/>
              <a:t>. </a:t>
            </a:r>
          </a:p>
          <a:p>
            <a:r>
              <a:rPr lang="en-US" dirty="0" smtClean="0"/>
              <a:t>In the case of monks, dignitaries and old people the hands are raised to the bridge of the nose, with equals only as far as the chest. Young people and inferiors are not </a:t>
            </a:r>
            <a:r>
              <a:rPr lang="en-US" dirty="0" err="1" smtClean="0"/>
              <a:t>wai</a:t>
            </a:r>
            <a:r>
              <a:rPr lang="en-US" dirty="0" smtClean="0"/>
              <a:t>, but nodded slightly to.</a:t>
            </a:r>
          </a:p>
          <a:p>
            <a:pPr>
              <a:buNone/>
            </a:pPr>
            <a:r>
              <a:rPr lang="en-US" dirty="0" smtClean="0"/>
              <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Etiquette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Thais are famous for their smiles. The Thai smile can say many things. </a:t>
            </a:r>
          </a:p>
          <a:p>
            <a:r>
              <a:rPr lang="en-US" dirty="0" smtClean="0"/>
              <a:t>Thais smile when they are happy, amused, embarrassed, uncertain, wrong, annoyed or furious.</a:t>
            </a:r>
          </a:p>
          <a:p>
            <a:r>
              <a:rPr lang="en-US" dirty="0" smtClean="0"/>
              <a:t> As westerners, we are not generally able to interpret the type of smile we are receiving but be aware that it may not mean what you think it means.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space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Thai anatomy has its own special considerations. Thais believe that the head - the most sacred part of the body - is inhabited by the </a:t>
            </a:r>
            <a:r>
              <a:rPr lang="en-US" dirty="0" err="1" smtClean="0"/>
              <a:t>kwan</a:t>
            </a:r>
            <a:r>
              <a:rPr lang="en-US" dirty="0" smtClean="0"/>
              <a:t>, the spiritual force of life. </a:t>
            </a:r>
          </a:p>
          <a:p>
            <a:r>
              <a:rPr lang="en-US" dirty="0" smtClean="0"/>
              <a:t>Never pat a Thai on the head even in the friendliest of circumstances.</a:t>
            </a:r>
          </a:p>
          <a:p>
            <a:r>
              <a:rPr lang="en-US" dirty="0" smtClean="0"/>
              <a:t>Standing over someone older, wiser, or more enlightened than yourself - is also considered rude behavior since it implies social superiority. </a:t>
            </a:r>
          </a:p>
          <a:p>
            <a:r>
              <a:rPr lang="en-US" dirty="0" smtClean="0"/>
              <a:t>As a sign of courtesy, lower your head as you pass a group of people. When in doubt, watch the Thais.</a:t>
            </a:r>
            <a:br>
              <a:rPr lang="en-US" dirty="0" smtClean="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space</a:t>
            </a:r>
            <a:endParaRPr lang="en-US" dirty="0"/>
          </a:p>
        </p:txBody>
      </p:sp>
      <p:sp>
        <p:nvSpPr>
          <p:cNvPr id="3" name="Content Placeholder 2"/>
          <p:cNvSpPr>
            <a:spLocks noGrp="1"/>
          </p:cNvSpPr>
          <p:nvPr>
            <p:ph idx="1"/>
          </p:nvPr>
        </p:nvSpPr>
        <p:spPr/>
        <p:txBody>
          <a:bodyPr>
            <a:normAutofit lnSpcReduction="10000"/>
          </a:bodyPr>
          <a:lstStyle/>
          <a:p>
            <a:r>
              <a:rPr lang="en-US" dirty="0" smtClean="0"/>
              <a:t>Conversely, the foot is considered the lowest and dirtiest part of the body. </a:t>
            </a:r>
          </a:p>
          <a:p>
            <a:r>
              <a:rPr lang="en-US" dirty="0" smtClean="0"/>
              <a:t>The worst possible insult to a Thai is to point your unholy foot at his sacred head. </a:t>
            </a:r>
          </a:p>
          <a:p>
            <a:r>
              <a:rPr lang="en-US" dirty="0" smtClean="0"/>
              <a:t>Keep your feet under control; fold them underneath when sitting down, don't point them toward another person, and never place your feet on a coffee table.</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followings are Thai folk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a:t>
            </a:r>
            <a:r>
              <a:rPr lang="en-US" dirty="0" smtClean="0">
                <a:solidFill>
                  <a:schemeClr val="tx1">
                    <a:lumMod val="95000"/>
                    <a:lumOff val="5000"/>
                  </a:schemeClr>
                </a:solidFill>
              </a:rPr>
              <a:t>. Tradition</a:t>
            </a:r>
          </a:p>
          <a:p>
            <a:r>
              <a:rPr lang="en-US" dirty="0" smtClean="0">
                <a:solidFill>
                  <a:schemeClr val="tx1">
                    <a:lumMod val="95000"/>
                    <a:lumOff val="5000"/>
                  </a:schemeClr>
                </a:solidFill>
              </a:rPr>
              <a:t> 2. Regional performance including drama, dance, and children’s performance. </a:t>
            </a:r>
          </a:p>
          <a:p>
            <a:r>
              <a:rPr lang="en-US" dirty="0" smtClean="0">
                <a:solidFill>
                  <a:schemeClr val="tx1">
                    <a:lumMod val="95000"/>
                    <a:lumOff val="5000"/>
                  </a:schemeClr>
                </a:solidFill>
              </a:rPr>
              <a:t>3. Art, Architecture and handicraft. </a:t>
            </a:r>
          </a:p>
          <a:p>
            <a:r>
              <a:rPr lang="en-US" dirty="0" smtClean="0">
                <a:solidFill>
                  <a:schemeClr val="tx1">
                    <a:lumMod val="95000"/>
                    <a:lumOff val="5000"/>
                  </a:schemeClr>
                </a:solidFill>
              </a:rPr>
              <a:t>4.legend,history,song,proverb,puzzle,belief,horoscope,language, as well as literary The Story of Folk Tales </a:t>
            </a:r>
          </a:p>
          <a:p>
            <a:r>
              <a:rPr lang="en-US" dirty="0" smtClean="0">
                <a:solidFill>
                  <a:schemeClr val="tx1">
                    <a:lumMod val="95000"/>
                    <a:lumOff val="5000"/>
                  </a:schemeClr>
                </a:solidFill>
              </a:rPr>
              <a:t>5. Work, occupation and the equipment for living life. </a:t>
            </a:r>
          </a:p>
          <a:p>
            <a:r>
              <a:rPr lang="en-US" dirty="0" smtClean="0">
                <a:solidFill>
                  <a:schemeClr val="tx1">
                    <a:lumMod val="95000"/>
                    <a:lumOff val="5000"/>
                  </a:schemeClr>
                </a:solidFill>
              </a:rPr>
              <a:t>6. Tourism and leisure. </a:t>
            </a:r>
          </a:p>
          <a:p>
            <a:r>
              <a:rPr lang="en-US" dirty="0" smtClean="0">
                <a:solidFill>
                  <a:schemeClr val="tx1">
                    <a:lumMod val="95000"/>
                    <a:lumOff val="5000"/>
                  </a:schemeClr>
                </a:solidFill>
              </a:rPr>
              <a:t>7. Food and cloth</a:t>
            </a:r>
            <a:r>
              <a:rPr lang="en-US" u="sng" dirty="0" smtClean="0">
                <a:solidFill>
                  <a:schemeClr val="tx1">
                    <a:lumMod val="95000"/>
                    <a:lumOff val="5000"/>
                  </a:schemeClr>
                </a:solidFill>
                <a:hlinkClick r:id="rId2"/>
              </a:rPr>
              <a:t> </a:t>
            </a:r>
            <a:endParaRPr lang="en-US" u="sng" dirty="0">
              <a:solidFill>
                <a:schemeClr val="tx1">
                  <a:lumMod val="95000"/>
                  <a:lumOff val="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a:t>
            </a:r>
            <a:endParaRPr lang="en-US" dirty="0"/>
          </a:p>
        </p:txBody>
      </p:sp>
      <p:sp>
        <p:nvSpPr>
          <p:cNvPr id="3" name="Content Placeholder 2"/>
          <p:cNvSpPr>
            <a:spLocks noGrp="1"/>
          </p:cNvSpPr>
          <p:nvPr>
            <p:ph idx="1"/>
          </p:nvPr>
        </p:nvSpPr>
        <p:spPr/>
        <p:txBody>
          <a:bodyPr>
            <a:normAutofit fontScale="92500"/>
          </a:bodyPr>
          <a:lstStyle/>
          <a:p>
            <a:r>
              <a:rPr lang="en-US" dirty="0" smtClean="0"/>
              <a:t>Face is very important in Thailand. Candor and emotional honesty - qualities highly prized in some Western societies - are considered embarrassing and counterproductive in the East.</a:t>
            </a:r>
          </a:p>
          <a:p>
            <a:r>
              <a:rPr lang="en-US" dirty="0" smtClean="0"/>
              <a:t> Never lose your temper or raise your voice no matter how frustrating or desperate the situation. </a:t>
            </a:r>
          </a:p>
          <a:p>
            <a:r>
              <a:rPr lang="en-US" dirty="0" smtClean="0"/>
              <a:t>Only patience, humor, and jai yen ( cool heart ) bring results in Thailand.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a:t>
            </a:r>
            <a:endParaRPr lang="en-US" dirty="0"/>
          </a:p>
        </p:txBody>
      </p:sp>
      <p:sp>
        <p:nvSpPr>
          <p:cNvPr id="3" name="Content Placeholder 2"/>
          <p:cNvSpPr>
            <a:spLocks noGrp="1"/>
          </p:cNvSpPr>
          <p:nvPr>
            <p:ph idx="1"/>
          </p:nvPr>
        </p:nvSpPr>
        <p:spPr/>
        <p:txBody>
          <a:bodyPr/>
          <a:lstStyle/>
          <a:p>
            <a:r>
              <a:rPr lang="en-US" dirty="0" smtClean="0"/>
              <a:t>The use of the word 'heart'( jai ) is very common in the Thai language, here are but a few examples; jai </a:t>
            </a:r>
            <a:r>
              <a:rPr lang="en-US" dirty="0" err="1" smtClean="0"/>
              <a:t>lorn</a:t>
            </a:r>
            <a:r>
              <a:rPr lang="en-US" dirty="0" smtClean="0"/>
              <a:t> - angry, </a:t>
            </a:r>
            <a:r>
              <a:rPr lang="en-US" dirty="0" err="1" smtClean="0"/>
              <a:t>nam</a:t>
            </a:r>
            <a:r>
              <a:rPr lang="en-US" dirty="0" smtClean="0"/>
              <a:t> jai - feelings, </a:t>
            </a:r>
            <a:r>
              <a:rPr lang="en-US" dirty="0" err="1" smtClean="0"/>
              <a:t>nork</a:t>
            </a:r>
            <a:r>
              <a:rPr lang="en-US" dirty="0" smtClean="0"/>
              <a:t> jai - unfaithful ( adulterous ) jai </a:t>
            </a:r>
            <a:r>
              <a:rPr lang="en-US" dirty="0" err="1" smtClean="0"/>
              <a:t>dee</a:t>
            </a:r>
            <a:r>
              <a:rPr lang="en-US" dirty="0" smtClean="0"/>
              <a:t> - good hearted, jai </a:t>
            </a:r>
            <a:r>
              <a:rPr lang="en-US" dirty="0" err="1" smtClean="0"/>
              <a:t>dum</a:t>
            </a:r>
            <a:r>
              <a:rPr lang="en-US" dirty="0" smtClean="0"/>
              <a:t> - black hearted. </a:t>
            </a:r>
            <a:br>
              <a:rPr lang="en-US" dirty="0" smtClean="0"/>
            </a:br>
            <a:r>
              <a:rPr lang="en-US" dirty="0" smtClean="0"/>
              <a:t/>
            </a:r>
            <a:br>
              <a:rPr lang="en-US" dirty="0" smtClean="0"/>
            </a:b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graceful welcome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a:r>
            <a:br>
              <a:rPr lang="en-US" dirty="0" smtClean="0"/>
            </a:br>
            <a:r>
              <a:rPr lang="en-US" dirty="0" smtClean="0"/>
              <a:t>Thailand's traditional form of greeting is the </a:t>
            </a:r>
            <a:r>
              <a:rPr lang="en-US" dirty="0" err="1" smtClean="0"/>
              <a:t>wai</a:t>
            </a:r>
            <a:r>
              <a:rPr lang="en-US" dirty="0" smtClean="0"/>
              <a:t>, a lovely prayer-like gesture accompanied with a little head nodding. </a:t>
            </a:r>
          </a:p>
          <a:p>
            <a:r>
              <a:rPr lang="en-US" dirty="0" smtClean="0"/>
              <a:t>Social status is indicated by the height of your </a:t>
            </a:r>
            <a:r>
              <a:rPr lang="en-US" dirty="0" err="1" smtClean="0"/>
              <a:t>wai</a:t>
            </a:r>
            <a:r>
              <a:rPr lang="en-US" dirty="0" smtClean="0"/>
              <a:t> and depth of your bow: inferiors initiate the </a:t>
            </a:r>
            <a:r>
              <a:rPr lang="en-US" dirty="0" err="1" smtClean="0"/>
              <a:t>wai</a:t>
            </a:r>
            <a:r>
              <a:rPr lang="en-US" dirty="0" smtClean="0"/>
              <a:t>, while superiors return the </a:t>
            </a:r>
            <a:r>
              <a:rPr lang="en-US" dirty="0" err="1" smtClean="0"/>
              <a:t>wai</a:t>
            </a:r>
            <a:r>
              <a:rPr lang="en-US" dirty="0" smtClean="0"/>
              <a:t> with just a smile, under no circumstances should you </a:t>
            </a:r>
            <a:r>
              <a:rPr lang="en-US" dirty="0" err="1" smtClean="0"/>
              <a:t>wai</a:t>
            </a:r>
            <a:r>
              <a:rPr lang="en-US" dirty="0" smtClean="0"/>
              <a:t> waitresses, children, or clerks-this only makes you look ridiculous! Save your respect for royalty, monks, and immigration officials.</a:t>
            </a:r>
            <a:br>
              <a:rPr lang="en-US" dirty="0" smtClean="0"/>
            </a:br>
            <a:r>
              <a:rPr lang="en-US" dirty="0" smtClean="0"/>
              <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Food Etiquette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not involving tightly buttoned collars and arcane cutlery, there are a few unique things about Thai table manners that you should be aware of.</a:t>
            </a:r>
          </a:p>
          <a:p>
            <a:r>
              <a:rPr lang="en-US" dirty="0" smtClean="0"/>
              <a:t> Most of the manners of Thai eating come from the fact that most Thai meals are taken communally rather than in small groups or couples. </a:t>
            </a:r>
          </a:p>
          <a:p>
            <a:r>
              <a:rPr lang="en-US" dirty="0" smtClean="0"/>
              <a:t>That means that you probably don't want to order a steak that you'll devour yourself.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Food Etiquette</a:t>
            </a:r>
            <a:endParaRPr lang="en-US" dirty="0"/>
          </a:p>
        </p:txBody>
      </p:sp>
      <p:sp>
        <p:nvSpPr>
          <p:cNvPr id="3" name="Content Placeholder 2"/>
          <p:cNvSpPr>
            <a:spLocks noGrp="1"/>
          </p:cNvSpPr>
          <p:nvPr>
            <p:ph idx="1"/>
          </p:nvPr>
        </p:nvSpPr>
        <p:spPr/>
        <p:txBody>
          <a:bodyPr/>
          <a:lstStyle/>
          <a:p>
            <a:r>
              <a:rPr lang="en-US" dirty="0" smtClean="0"/>
              <a:t>Since dining is such a social activity and status matters so much in Thai society many of the rules of etiquette are based on perceived status among the group. </a:t>
            </a:r>
          </a:p>
          <a:p>
            <a:r>
              <a:rPr lang="en-US" dirty="0" smtClean="0"/>
              <a:t>Here are some guidelines on eating Thai style, of course if you're in a western style restaurant you can ignore these and many younger Thais have adopted western customs.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Food Etiquette</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6400" b="1" dirty="0" smtClean="0"/>
              <a:t>Do's</a:t>
            </a:r>
          </a:p>
          <a:p>
            <a:r>
              <a:rPr lang="en-US" dirty="0" smtClean="0"/>
              <a:t>Do take your time and pick at your food; enjoy the conversation and the laughter and the sense of community.</a:t>
            </a:r>
          </a:p>
          <a:p>
            <a:r>
              <a:rPr lang="en-US" dirty="0" smtClean="0"/>
              <a:t>Do pick up the check if it comes to you; in Thai society the person who is perceived to be the richest pays. Nine times out of ten this will be you. On the other hand don't try to contribute if someone else is paying the bill, it takes away from their status and 'face'.</a:t>
            </a:r>
          </a:p>
          <a:p>
            <a:r>
              <a:rPr lang="en-US" dirty="0" smtClean="0"/>
              <a:t>Do make sure to take only small portions of each dish so there's enough to go around.</a:t>
            </a:r>
          </a:p>
          <a:p>
            <a:r>
              <a:rPr lang="en-US" dirty="0" smtClean="0"/>
              <a:t>Do finish everything on your plate; it lets the host know you enjoyed the meal.</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Food Etiquette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6400" b="1" dirty="0" smtClean="0"/>
              <a:t>Do's</a:t>
            </a:r>
          </a:p>
          <a:p>
            <a:r>
              <a:rPr lang="en-US" dirty="0" smtClean="0"/>
              <a:t>Do let the senior ladies of the group do the ordering; it's tradition.</a:t>
            </a:r>
          </a:p>
          <a:p>
            <a:r>
              <a:rPr lang="en-US" dirty="0" smtClean="0"/>
              <a:t>Do wait for the host to invite you to dig in.</a:t>
            </a:r>
          </a:p>
          <a:p>
            <a:r>
              <a:rPr lang="en-US" dirty="0" smtClean="0"/>
              <a:t>Do expect a wide variety of dishes and </a:t>
            </a:r>
            <a:r>
              <a:rPr lang="en-US" dirty="0" err="1" smtClean="0"/>
              <a:t>flavours</a:t>
            </a:r>
            <a:r>
              <a:rPr lang="en-US" dirty="0" smtClean="0"/>
              <a:t>; part of the trick to ordering Thai food is to get a balance of sweet, sour, salty and spicy.</a:t>
            </a:r>
          </a:p>
          <a:p>
            <a:r>
              <a:rPr lang="en-US" dirty="0" smtClean="0"/>
              <a:t>Do serve yourself but only what you can eat in two or three mouthfuls.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Food Etiquette</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5100" b="1" dirty="0" smtClean="0"/>
              <a:t>Don'ts</a:t>
            </a:r>
          </a:p>
          <a:p>
            <a:r>
              <a:rPr lang="en-US" dirty="0" smtClean="0"/>
              <a:t>Don't leave your chopsticks in the bowl, it symbolizes death and is very bad luck.</a:t>
            </a:r>
          </a:p>
          <a:p>
            <a:r>
              <a:rPr lang="en-US" dirty="0" smtClean="0"/>
              <a:t>Don't order one dish that you intend to eat by yourself. Thai meals are always shared.</a:t>
            </a:r>
          </a:p>
          <a:p>
            <a:r>
              <a:rPr lang="en-US" dirty="0" smtClean="0"/>
              <a:t>Don't feel bad about adding condiments to flavor your food to your taste.</a:t>
            </a:r>
          </a:p>
          <a:p>
            <a:r>
              <a:rPr lang="en-US" dirty="0" smtClean="0"/>
              <a:t>Don't wait for all of the food to come out before you eat it, Thai meals are leisurely affairs and the food just keeps on coming.</a:t>
            </a:r>
          </a:p>
          <a:p>
            <a:r>
              <a:rPr lang="en-US" dirty="0" smtClean="0"/>
              <a:t>Don't use your fork to put food in your mouth, instead use it to push your food onto your spoon.</a:t>
            </a:r>
          </a:p>
          <a:p>
            <a:r>
              <a:rPr lang="en-US" dirty="0" smtClean="0"/>
              <a:t>Don't look around for your knife - you won't need one as everything is cut up for you.</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Dining Etiquette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are invited to a Thai's house:</a:t>
            </a:r>
          </a:p>
          <a:p>
            <a:pPr lvl="1"/>
            <a:r>
              <a:rPr lang="en-US" dirty="0" smtClean="0"/>
              <a:t> Arrive close to the appointed time, although being a few minutes late will not cause offence.</a:t>
            </a:r>
          </a:p>
          <a:p>
            <a:pPr lvl="1"/>
            <a:r>
              <a:rPr lang="en-US" dirty="0" smtClean="0"/>
              <a:t> Check to see if the host is wearing shoes. If not, remove yours before entering the house.</a:t>
            </a:r>
          </a:p>
          <a:p>
            <a:pPr lvl="1"/>
            <a:r>
              <a:rPr lang="en-US" dirty="0" smtClean="0"/>
              <a:t>Ask another guest to confirm the dress code.</a:t>
            </a:r>
          </a:p>
          <a:p>
            <a:pPr lvl="1"/>
            <a:r>
              <a:rPr lang="en-US" dirty="0" smtClean="0"/>
              <a:t>Step over the threshold rather than on it. This is an old custom that may be dying out with younger Thais, but erring on the side of conservatism is always a good idea.</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Table manners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fork and spoon are the usual eating utensils. However, noodles are often eaten with chopsticks.</a:t>
            </a:r>
          </a:p>
          <a:p>
            <a:r>
              <a:rPr lang="en-US" dirty="0" smtClean="0"/>
              <a:t>The spoon is held in the right hand and the fork in the left. </a:t>
            </a:r>
          </a:p>
          <a:p>
            <a:r>
              <a:rPr lang="en-US" dirty="0" smtClean="0"/>
              <a:t>The fork is used to guide food on to the spoon. Sticky rice, a northern Thai delicacy, is often eaten with the fingers of the right hand.</a:t>
            </a:r>
          </a:p>
          <a:p>
            <a:r>
              <a:rPr lang="en-US" dirty="0" smtClean="0"/>
              <a:t>Most meals are served as buffets or with serving platters in the centre of the table family- style.</a:t>
            </a:r>
          </a:p>
          <a:p>
            <a:r>
              <a:rPr lang="en-US" dirty="0" smtClean="0"/>
              <a:t>You may begin eating as soon as you are served.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b="1" dirty="0" smtClean="0"/>
              <a:t>tradition</a:t>
            </a:r>
            <a:r>
              <a:rPr lang="en-US" dirty="0" smtClean="0"/>
              <a:t> is a belief or behavior passed down within a group or society with symbolic meaning or special significance with origins in the past.</a:t>
            </a:r>
          </a:p>
          <a:p>
            <a:r>
              <a:rPr lang="en-US" dirty="0" smtClean="0"/>
              <a:t>Common examples include holidays or impractical but socially meaningful clothes (like lawyer wigs or military officer spurs), but the idea has also been applied to social norms such as greetings.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manners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Leave a little food on your plate after you have eaten to show that you are full. </a:t>
            </a:r>
          </a:p>
          <a:p>
            <a:r>
              <a:rPr lang="en-US" dirty="0" smtClean="0"/>
              <a:t>Finishing everything indicates that you are still hungry.</a:t>
            </a:r>
          </a:p>
          <a:p>
            <a:r>
              <a:rPr lang="en-US" dirty="0" smtClean="0"/>
              <a:t>Never leave rice on your plate as it is considered wasteful. </a:t>
            </a:r>
          </a:p>
          <a:p>
            <a:r>
              <a:rPr lang="en-US" dirty="0" smtClean="0"/>
              <a:t>The words for food and rice are the same. </a:t>
            </a:r>
          </a:p>
          <a:p>
            <a:r>
              <a:rPr lang="en-US" dirty="0" smtClean="0"/>
              <a:t>Rice has an almost mystical significance in addition to its humdrum 'daily bread' function. </a:t>
            </a:r>
          </a:p>
          <a:p>
            <a:r>
              <a:rPr lang="en-US" dirty="0" smtClean="0"/>
              <a:t>Never take the last bite from the serving bowl.</a:t>
            </a:r>
          </a:p>
          <a:p>
            <a:r>
              <a:rPr lang="en-US" dirty="0" smtClean="0"/>
              <a:t>Wait to be asked before taking a second helping.</a:t>
            </a:r>
          </a:p>
          <a:p>
            <a:r>
              <a:rPr lang="en-US" dirty="0" smtClean="0"/>
              <a:t>Do not lick your fingers.</a:t>
            </a:r>
            <a:br>
              <a:rPr lang="en-US" dirty="0" smtClean="0"/>
            </a:br>
            <a:r>
              <a:rPr lang="en-US" dirty="0" smtClean="0"/>
              <a:t/>
            </a:r>
            <a:br>
              <a:rPr lang="en-US" dirty="0" smtClean="0"/>
            </a:b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Etiquette</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err="1" smtClean="0"/>
              <a:t>Wai</a:t>
            </a:r>
            <a:r>
              <a:rPr lang="en-US" dirty="0" smtClean="0"/>
              <a:t> (as mentioned above) is the traditional form of greeting, given by the person of lower status to the person of higher status. </a:t>
            </a:r>
          </a:p>
          <a:p>
            <a:r>
              <a:rPr lang="en-US" dirty="0" smtClean="0"/>
              <a:t>Thais generally use first rather than surnames, with the honorific title </a:t>
            </a:r>
            <a:r>
              <a:rPr lang="en-US" dirty="0" err="1" smtClean="0"/>
              <a:t>Khun</a:t>
            </a:r>
            <a:r>
              <a:rPr lang="en-US" dirty="0" smtClean="0"/>
              <a:t> before the name. </a:t>
            </a:r>
          </a:p>
          <a:p>
            <a:r>
              <a:rPr lang="en-US" dirty="0" err="1" smtClean="0"/>
              <a:t>Khun</a:t>
            </a:r>
            <a:r>
              <a:rPr lang="en-US" dirty="0" smtClean="0"/>
              <a:t> is an all- purpose form of address that is appropriate for both men and women.</a:t>
            </a:r>
            <a:br>
              <a:rPr lang="en-US" dirty="0" smtClean="0"/>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Etiquette</a:t>
            </a:r>
            <a:endParaRPr lang="en-US" dirty="0"/>
          </a:p>
        </p:txBody>
      </p:sp>
      <p:sp>
        <p:nvSpPr>
          <p:cNvPr id="3" name="Content Placeholder 2"/>
          <p:cNvSpPr>
            <a:spLocks noGrp="1"/>
          </p:cNvSpPr>
          <p:nvPr>
            <p:ph idx="1"/>
          </p:nvPr>
        </p:nvSpPr>
        <p:spPr/>
        <p:txBody>
          <a:bodyPr/>
          <a:lstStyle/>
          <a:p>
            <a:r>
              <a:rPr lang="en-US" dirty="0" smtClean="0"/>
              <a:t>In general, wait for your host and hostess to introduce you to the other guests. </a:t>
            </a:r>
          </a:p>
          <a:p>
            <a:r>
              <a:rPr lang="en-US" dirty="0" smtClean="0"/>
              <a:t>This allows everyone to understand your status relative to their own, and thus know who performs the </a:t>
            </a:r>
            <a:r>
              <a:rPr lang="en-US" dirty="0" err="1" smtClean="0"/>
              <a:t>wai</a:t>
            </a:r>
            <a:r>
              <a:rPr lang="en-US" dirty="0" smtClean="0"/>
              <a:t> and how low the head should be bowed.</a:t>
            </a:r>
            <a:br>
              <a:rPr lang="en-US" dirty="0" smtClean="0"/>
            </a:b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 Giving Etiquette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invited to a Thai's home, a gift is not expected, although it will be appreciated. </a:t>
            </a:r>
          </a:p>
          <a:p>
            <a:r>
              <a:rPr lang="en-US" dirty="0" smtClean="0"/>
              <a:t>Gifts should be wrapped attractively, since appearance matters. Bows and ribbons add to the sense of festivity. </a:t>
            </a:r>
          </a:p>
          <a:p>
            <a:r>
              <a:rPr lang="en-US" dirty="0" smtClean="0"/>
              <a:t>Appropriate gifts are flowers, good quality chocolates or fruit.</a:t>
            </a:r>
          </a:p>
          <a:p>
            <a:r>
              <a:rPr lang="en-US" dirty="0" smtClean="0"/>
              <a:t>Do not give marigolds or carnations, as they are associated with funerals. </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 Giving Etiquette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avoid wrapping a gift in green, black or blue as these are used at funerals and in mourning. </a:t>
            </a:r>
          </a:p>
          <a:p>
            <a:r>
              <a:rPr lang="en-US" dirty="0" smtClean="0"/>
              <a:t>Gold and yellow are considered royal colors, so they make good wrapping paper. </a:t>
            </a:r>
          </a:p>
          <a:p>
            <a:r>
              <a:rPr lang="en-US" dirty="0" smtClean="0"/>
              <a:t>Only use red wrapping paper if giving a gift to a Chinese Thai.</a:t>
            </a:r>
          </a:p>
          <a:p>
            <a:r>
              <a:rPr lang="en-US" dirty="0" smtClean="0"/>
              <a:t>Gifts are not opened when received.</a:t>
            </a:r>
          </a:p>
          <a:p>
            <a:r>
              <a:rPr lang="en-US" dirty="0" smtClean="0"/>
              <a:t>Money is the usual gift for weddings and ordination parties.</a:t>
            </a:r>
            <a:br>
              <a:rPr lang="en-US" dirty="0" smtClean="0"/>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Business Etiquette and Protocol Relationships &amp; Communication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Thais prefer doing business with people they respect.</a:t>
            </a:r>
          </a:p>
          <a:p>
            <a:r>
              <a:rPr lang="en-US" dirty="0" smtClean="0"/>
              <a:t>Relationships develop slowly and do not flourish after one meeting; it may take several meetings.</a:t>
            </a:r>
          </a:p>
          <a:p>
            <a:r>
              <a:rPr lang="en-US" dirty="0" smtClean="0"/>
              <a:t>Always be respectful and courteous when dealing with others as this leads to the harmonious relationships necessary within business.</a:t>
            </a:r>
          </a:p>
          <a:p>
            <a:r>
              <a:rPr lang="en-US" dirty="0" smtClean="0"/>
              <a:t>Thai communication is formal and non-verbal communication is often more important than verbal communication. </a:t>
            </a:r>
            <a:br>
              <a:rPr lang="en-US" dirty="0" smtClean="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Business Etiquette and Protocol Relationships &amp; Communication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Rank is always respected. The eldest person in the group is revered.</a:t>
            </a:r>
          </a:p>
          <a:p>
            <a:r>
              <a:rPr lang="en-US" dirty="0" smtClean="0"/>
              <a:t>It is difficult for most Thais to say no, so you must be cognizant of their non- verbal communication. </a:t>
            </a:r>
          </a:p>
          <a:p>
            <a:r>
              <a:rPr lang="en-US" dirty="0" smtClean="0"/>
              <a:t>Watch your body language and facial expressions, as these will be believed over your words.</a:t>
            </a:r>
            <a:br>
              <a:rPr lang="en-US" dirty="0" smtClean="0"/>
            </a:b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Meeting Etiquette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Appointments are necessary and should be made one month in advance.</a:t>
            </a:r>
          </a:p>
          <a:p>
            <a:r>
              <a:rPr lang="en-US" dirty="0" smtClean="0"/>
              <a:t>It is good idea to send a list of who will be attending the meeting and their credentials so that Thais know the relative status of the people attending the meeting and can plan properly.</a:t>
            </a:r>
          </a:p>
          <a:p>
            <a:r>
              <a:rPr lang="en-US" dirty="0" smtClean="0"/>
              <a:t>You should arrive at meetings on time as it signifies respect for the person you are meeting. </a:t>
            </a:r>
          </a:p>
          <a:p>
            <a:r>
              <a:rPr lang="en-US" dirty="0" smtClean="0"/>
              <a:t>Although most Thais will try to be on time, punctuality is a personal trait. </a:t>
            </a:r>
            <a:br>
              <a:rPr lang="en-US" dirty="0" smtClean="0"/>
            </a:b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Meeting Etiquette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Always send an agenda and material about your company as well as data to substantiate your position prior to the meeting. </a:t>
            </a:r>
          </a:p>
          <a:p>
            <a:r>
              <a:rPr lang="en-US" dirty="0" smtClean="0"/>
              <a:t>Allow sufficient time for the material to be reviewed and digested.</a:t>
            </a:r>
          </a:p>
          <a:p>
            <a:r>
              <a:rPr lang="en-US" dirty="0" smtClean="0"/>
              <a:t>Remain standing until told where to sit. </a:t>
            </a:r>
          </a:p>
          <a:p>
            <a:r>
              <a:rPr lang="en-US" dirty="0" smtClean="0"/>
              <a:t>The hierarchical culture has strict rules about rank and position in the group. </a:t>
            </a:r>
          </a:p>
          <a:p>
            <a:r>
              <a:rPr lang="en-US" dirty="0" smtClean="0"/>
              <a:t>Written material should be available in both English and Thai.</a:t>
            </a:r>
          </a:p>
          <a:p>
            <a:r>
              <a:rPr lang="en-US" dirty="0" smtClean="0"/>
              <a:t>You must be patient.</a:t>
            </a:r>
            <a:br>
              <a:rPr lang="en-US" dirty="0" smtClean="0"/>
            </a:br>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Dress Etiquette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Business attire is conservative. </a:t>
            </a:r>
          </a:p>
          <a:p>
            <a:r>
              <a:rPr lang="en-US" dirty="0" smtClean="0"/>
              <a:t>Men should wear dark </a:t>
            </a:r>
            <a:r>
              <a:rPr lang="en-US" dirty="0" err="1" smtClean="0"/>
              <a:t>colour</a:t>
            </a:r>
            <a:r>
              <a:rPr lang="en-US" dirty="0" smtClean="0"/>
              <a:t> conservative business suits.</a:t>
            </a:r>
          </a:p>
          <a:p>
            <a:r>
              <a:rPr lang="en-US" dirty="0" smtClean="0"/>
              <a:t>Women should wear conservative business suits or dresses.</a:t>
            </a:r>
          </a:p>
          <a:p>
            <a:r>
              <a:rPr lang="en-US" dirty="0" smtClean="0"/>
              <a:t> Women need not wear hosiery.</a:t>
            </a:r>
          </a:p>
          <a:p>
            <a:r>
              <a:rPr lang="en-US" dirty="0" smtClean="0"/>
              <a:t>Since Thai's judge you on your clothing and accessories, ensure that your shoes are always highly polished.</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Costume</a:t>
            </a:r>
            <a:endParaRPr lang="en-US" dirty="0"/>
          </a:p>
        </p:txBody>
      </p:sp>
      <p:sp>
        <p:nvSpPr>
          <p:cNvPr id="3" name="Content Placeholder 2"/>
          <p:cNvSpPr>
            <a:spLocks noGrp="1"/>
          </p:cNvSpPr>
          <p:nvPr>
            <p:ph idx="1"/>
          </p:nvPr>
        </p:nvSpPr>
        <p:spPr/>
        <p:txBody>
          <a:bodyPr>
            <a:normAutofit fontScale="92500"/>
          </a:bodyPr>
          <a:lstStyle/>
          <a:p>
            <a:r>
              <a:rPr lang="en-US" dirty="0" smtClean="0"/>
              <a:t>The </a:t>
            </a:r>
            <a:r>
              <a:rPr lang="en-US" b="1" dirty="0" smtClean="0"/>
              <a:t>formal Thai national costume</a:t>
            </a:r>
            <a:r>
              <a:rPr lang="en-US" dirty="0" smtClean="0"/>
              <a:t>, known in Thai as </a:t>
            </a:r>
            <a:r>
              <a:rPr lang="th-TH" dirty="0" smtClean="0"/>
              <a:t>ชุดไทยพระราชนิยม</a:t>
            </a:r>
            <a:r>
              <a:rPr lang="en-US" dirty="0" smtClean="0"/>
              <a:t> (</a:t>
            </a:r>
            <a:r>
              <a:rPr lang="en-US" b="1" i="1" dirty="0" err="1" smtClean="0"/>
              <a:t>chut</a:t>
            </a:r>
            <a:r>
              <a:rPr lang="en-US" b="1" i="1" dirty="0" smtClean="0"/>
              <a:t> Thai </a:t>
            </a:r>
            <a:r>
              <a:rPr lang="en-US" b="1" i="1" dirty="0" err="1" smtClean="0"/>
              <a:t>phra</a:t>
            </a:r>
            <a:r>
              <a:rPr lang="en-US" b="1" i="1" dirty="0" smtClean="0"/>
              <a:t> </a:t>
            </a:r>
            <a:r>
              <a:rPr lang="en-US" b="1" i="1" dirty="0" err="1" smtClean="0"/>
              <a:t>ratcha</a:t>
            </a:r>
            <a:r>
              <a:rPr lang="en-US" b="1" i="1" dirty="0" smtClean="0"/>
              <a:t> </a:t>
            </a:r>
            <a:r>
              <a:rPr lang="en-US" b="1" i="1" dirty="0" err="1" smtClean="0"/>
              <a:t>niyom</a:t>
            </a:r>
            <a:r>
              <a:rPr lang="en-US" dirty="0" smtClean="0"/>
              <a:t>, literally </a:t>
            </a:r>
            <a:r>
              <a:rPr lang="en-US" i="1" dirty="0" smtClean="0"/>
              <a:t>Thai dress of royal endorsement</a:t>
            </a:r>
            <a:r>
              <a:rPr lang="en-US" dirty="0" smtClean="0"/>
              <a:t>), includes several sets of clothing designed for use as national costume in formal occasions.</a:t>
            </a:r>
          </a:p>
          <a:p>
            <a:r>
              <a:rPr lang="en-US" dirty="0" smtClean="0"/>
              <a:t> Although described and intended for use as national costume, they are of relatively modern origins, having been conceived in the second half of the twentieth century.</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Cards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Business cards are given out after the initial handshake and greeting. </a:t>
            </a:r>
          </a:p>
          <a:p>
            <a:r>
              <a:rPr lang="en-US" dirty="0" smtClean="0"/>
              <a:t>In theory, you should give your card to the most senior person first.</a:t>
            </a:r>
          </a:p>
          <a:p>
            <a:r>
              <a:rPr lang="en-US" dirty="0" smtClean="0"/>
              <a:t>It is advisable to have one side of your business card translated into Thai. </a:t>
            </a:r>
          </a:p>
          <a:p>
            <a:r>
              <a:rPr lang="en-US" dirty="0" smtClean="0"/>
              <a:t>Using your right hand, deliver your business card so the Thai side faces the recipient. </a:t>
            </a:r>
          </a:p>
          <a:p>
            <a:r>
              <a:rPr lang="en-US" dirty="0" smtClean="0"/>
              <a:t>Look at a business card for a few seconds before placing it on the table or in a business card case.</a:t>
            </a:r>
            <a:endParaRPr lang="en-US" smtClean="0"/>
          </a:p>
          <a:p>
            <a:r>
              <a:rPr lang="en-US" smtClean="0"/>
              <a:t> </a:t>
            </a:r>
            <a:r>
              <a:rPr lang="en-US" dirty="0" smtClean="0"/>
              <a:t>As in most Asian countries, it is polite to make some comment about the card, even if it is only to acknowledge the address.</a:t>
            </a:r>
            <a:br>
              <a:rPr lang="en-US" dirty="0" smtClean="0"/>
            </a:b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 in Thailand</a:t>
            </a:r>
            <a:endParaRPr lang="en-US" dirty="0"/>
          </a:p>
        </p:txBody>
      </p:sp>
      <p:sp>
        <p:nvSpPr>
          <p:cNvPr id="3" name="Content Placeholder 2"/>
          <p:cNvSpPr>
            <a:spLocks noGrp="1"/>
          </p:cNvSpPr>
          <p:nvPr>
            <p:ph idx="1"/>
          </p:nvPr>
        </p:nvSpPr>
        <p:spPr/>
        <p:txBody>
          <a:bodyPr>
            <a:normAutofit/>
          </a:bodyPr>
          <a:lstStyle/>
          <a:p>
            <a:r>
              <a:rPr lang="en-US" dirty="0" smtClean="0"/>
              <a:t>Following a few simple rules of Thailand etiquette will not only prevent you from accidentally offending locals, it will separate you from the tourist hordes who visit every year. Thailand is known as the “Land of Smiles” for a reason: </a:t>
            </a:r>
          </a:p>
          <a:p>
            <a:r>
              <a:rPr lang="en-US" dirty="0" smtClean="0"/>
              <a:t>The people will usually forgive simple infractions of Thai etiquette anyway.</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 in Thailand</a:t>
            </a:r>
            <a:endParaRPr lang="en-US" dirty="0"/>
          </a:p>
        </p:txBody>
      </p:sp>
      <p:sp>
        <p:nvSpPr>
          <p:cNvPr id="3" name="Content Placeholder 2"/>
          <p:cNvSpPr>
            <a:spLocks noGrp="1"/>
          </p:cNvSpPr>
          <p:nvPr>
            <p:ph idx="1"/>
          </p:nvPr>
        </p:nvSpPr>
        <p:spPr/>
        <p:txBody>
          <a:bodyPr/>
          <a:lstStyle/>
          <a:p>
            <a:r>
              <a:rPr lang="en-US" dirty="0" smtClean="0"/>
              <a:t>First, read about responsible travel, then use these dos and don'ts for basic Thailand etiquette on your trip to one of Southeast Asia's friendliest destinations!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Thailand</a:t>
            </a:r>
            <a:endParaRPr lang="en-US" dirty="0"/>
          </a:p>
        </p:txBody>
      </p:sp>
      <p:sp>
        <p:nvSpPr>
          <p:cNvPr id="3" name="Content Placeholder 2"/>
          <p:cNvSpPr>
            <a:spLocks noGrp="1"/>
          </p:cNvSpPr>
          <p:nvPr>
            <p:ph idx="1"/>
          </p:nvPr>
        </p:nvSpPr>
        <p:spPr/>
        <p:txBody>
          <a:bodyPr>
            <a:normAutofit fontScale="92500"/>
          </a:bodyPr>
          <a:lstStyle/>
          <a:p>
            <a:r>
              <a:rPr lang="en-US" b="1" dirty="0" smtClean="0"/>
              <a:t>Don't point your feet:</a:t>
            </a:r>
            <a:r>
              <a:rPr lang="en-US" dirty="0" smtClean="0"/>
              <a:t> Pointing your feet at someone, raising your feet higher than someone's head, or simply putting your feet onto a desk or chair is considered extremely rude in Thailand. </a:t>
            </a:r>
          </a:p>
          <a:p>
            <a:r>
              <a:rPr lang="en-US" dirty="0" smtClean="0"/>
              <a:t>On that same note, avoid pointing your feet at Buddha statues as well. </a:t>
            </a:r>
          </a:p>
          <a:p>
            <a:r>
              <a:rPr lang="en-US" dirty="0" smtClean="0"/>
              <a:t>To follow strict Thailand etiquette, you should not cross your legs when sitting on the ground.</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Thailand</a:t>
            </a:r>
            <a:endParaRPr lang="en-US" dirty="0"/>
          </a:p>
        </p:txBody>
      </p:sp>
      <p:sp>
        <p:nvSpPr>
          <p:cNvPr id="3" name="Content Placeholder 2"/>
          <p:cNvSpPr>
            <a:spLocks noGrp="1"/>
          </p:cNvSpPr>
          <p:nvPr>
            <p:ph idx="1"/>
          </p:nvPr>
        </p:nvSpPr>
        <p:spPr/>
        <p:txBody>
          <a:bodyPr/>
          <a:lstStyle/>
          <a:p>
            <a:r>
              <a:rPr lang="en-US" b="1" dirty="0" smtClean="0"/>
              <a:t>Don't touch someone's head:</a:t>
            </a:r>
            <a:r>
              <a:rPr lang="en-US" dirty="0" smtClean="0"/>
              <a:t> While the feet are considered the lowest and dirtiest parts of the body, the head is considered the most sacred. </a:t>
            </a:r>
          </a:p>
          <a:p>
            <a:r>
              <a:rPr lang="en-US" dirty="0" smtClean="0"/>
              <a:t>Never touch someone's head or hair; this includes playfully ruffling a child's hair.</a:t>
            </a:r>
          </a:p>
          <a:p>
            <a:r>
              <a:rPr lang="en-US" dirty="0" smtClean="0"/>
              <a:t> Avoid stepping over people who are sitting or sleeping on the ground.</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Thailand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Don't point:</a:t>
            </a:r>
            <a:r>
              <a:rPr lang="en-US" dirty="0" smtClean="0"/>
              <a:t> Pointing at someone is considered rude in many cultures, but particularly so in Thailand. </a:t>
            </a:r>
          </a:p>
          <a:p>
            <a:r>
              <a:rPr lang="en-US" dirty="0" smtClean="0"/>
              <a:t>If you must indicate someone, do so by lifting your chin in their direction.</a:t>
            </a:r>
          </a:p>
          <a:p>
            <a:r>
              <a:rPr lang="en-US" dirty="0" smtClean="0"/>
              <a:t> When motioning for someone to come over, wave your hand with fingers straight and palm down. </a:t>
            </a:r>
          </a:p>
          <a:p>
            <a:r>
              <a:rPr lang="en-US" dirty="0" smtClean="0"/>
              <a:t>Pointing as inanimate objects and animals is usually acceptable.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Thailand</a:t>
            </a:r>
            <a:endParaRPr lang="en-US" dirty="0"/>
          </a:p>
        </p:txBody>
      </p:sp>
      <p:sp>
        <p:nvSpPr>
          <p:cNvPr id="3" name="Content Placeholder 2"/>
          <p:cNvSpPr>
            <a:spLocks noGrp="1"/>
          </p:cNvSpPr>
          <p:nvPr>
            <p:ph idx="1"/>
          </p:nvPr>
        </p:nvSpPr>
        <p:spPr/>
        <p:txBody>
          <a:bodyPr/>
          <a:lstStyle/>
          <a:p>
            <a:r>
              <a:rPr lang="en-US" b="1" dirty="0" smtClean="0"/>
              <a:t>Don't lose your cool:</a:t>
            </a:r>
            <a:r>
              <a:rPr lang="en-US" dirty="0" smtClean="0"/>
              <a:t> Shouting, blowing your top, or displaying strong emotions is frowned upon in Thailand, where the rules of saving face apply. </a:t>
            </a:r>
          </a:p>
          <a:p>
            <a:r>
              <a:rPr lang="en-US" dirty="0" smtClean="0"/>
              <a:t>Keep your cool even when your bus breaks down; otherwise, innocent bystanders who witness your rage will actually become embarrassed for you.</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Don’ts in Thailand</a:t>
            </a:r>
            <a:endParaRPr lang="en-US" dirty="0"/>
          </a:p>
        </p:txBody>
      </p:sp>
      <p:sp>
        <p:nvSpPr>
          <p:cNvPr id="3" name="Content Placeholder 2"/>
          <p:cNvSpPr>
            <a:spLocks noGrp="1"/>
          </p:cNvSpPr>
          <p:nvPr>
            <p:ph idx="1"/>
          </p:nvPr>
        </p:nvSpPr>
        <p:spPr/>
        <p:txBody>
          <a:bodyPr/>
          <a:lstStyle/>
          <a:p>
            <a:r>
              <a:rPr lang="en-US" b="1" dirty="0" smtClean="0"/>
              <a:t>Don't disrespect the king:</a:t>
            </a:r>
            <a:r>
              <a:rPr lang="en-US" dirty="0" smtClean="0"/>
              <a:t> The King of Thailand is the world's oldest monarch and the Thai people love him dearly.</a:t>
            </a:r>
          </a:p>
          <a:p>
            <a:r>
              <a:rPr lang="en-US" dirty="0" smtClean="0"/>
              <a:t> Never disrespect the king or images of the king, this includes currency. </a:t>
            </a:r>
          </a:p>
          <a:p>
            <a:r>
              <a:rPr lang="en-US" dirty="0" smtClean="0"/>
              <a:t>Openly disrespecting the king can mean imprisonment with an option for the death penalty!</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Thailand</a:t>
            </a:r>
            <a:endParaRPr lang="en-US" dirty="0"/>
          </a:p>
        </p:txBody>
      </p:sp>
      <p:sp>
        <p:nvSpPr>
          <p:cNvPr id="3" name="Content Placeholder 2"/>
          <p:cNvSpPr>
            <a:spLocks noGrp="1"/>
          </p:cNvSpPr>
          <p:nvPr>
            <p:ph idx="1"/>
          </p:nvPr>
        </p:nvSpPr>
        <p:spPr/>
        <p:txBody>
          <a:bodyPr>
            <a:normAutofit lnSpcReduction="10000"/>
          </a:bodyPr>
          <a:lstStyle/>
          <a:p>
            <a:r>
              <a:rPr lang="en-US" b="1" dirty="0" smtClean="0"/>
              <a:t>Remove your shoes:</a:t>
            </a:r>
            <a:r>
              <a:rPr lang="en-US" dirty="0" smtClean="0"/>
              <a:t> As in many Asian cultures, removing your shoes before your enter a temple or someone's home is essential. </a:t>
            </a:r>
          </a:p>
          <a:p>
            <a:r>
              <a:rPr lang="en-US" dirty="0" smtClean="0"/>
              <a:t>Some businesses, restaurants, and shops also ask that you remove your shoes. </a:t>
            </a:r>
          </a:p>
          <a:p>
            <a:r>
              <a:rPr lang="en-US" dirty="0" smtClean="0"/>
              <a:t>If unsure, just look to see if there is a pile of shoes at the entrance, or check to see if the staff are wearing shoes.</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Thailand</a:t>
            </a:r>
            <a:endParaRPr lang="en-US" dirty="0"/>
          </a:p>
        </p:txBody>
      </p:sp>
      <p:sp>
        <p:nvSpPr>
          <p:cNvPr id="3" name="Content Placeholder 2"/>
          <p:cNvSpPr>
            <a:spLocks noGrp="1"/>
          </p:cNvSpPr>
          <p:nvPr>
            <p:ph idx="1"/>
          </p:nvPr>
        </p:nvSpPr>
        <p:spPr/>
        <p:txBody>
          <a:bodyPr/>
          <a:lstStyle/>
          <a:p>
            <a:r>
              <a:rPr lang="en-US" b="1" dirty="0" smtClean="0"/>
              <a:t>Return a </a:t>
            </a:r>
            <a:r>
              <a:rPr lang="en-US" b="1" dirty="0" err="1" smtClean="0"/>
              <a:t>wai</a:t>
            </a:r>
            <a:r>
              <a:rPr lang="en-US" b="1" dirty="0" smtClean="0"/>
              <a:t>:</a:t>
            </a:r>
            <a:r>
              <a:rPr lang="en-US" dirty="0" smtClean="0"/>
              <a:t> The </a:t>
            </a:r>
            <a:r>
              <a:rPr lang="en-US" dirty="0" err="1" smtClean="0"/>
              <a:t>wai</a:t>
            </a:r>
            <a:r>
              <a:rPr lang="en-US" dirty="0" smtClean="0"/>
              <a:t> is Thailand's prayer-like gesture with the hands together in front and head slightly bowed. </a:t>
            </a:r>
          </a:p>
          <a:p>
            <a:r>
              <a:rPr lang="en-US" dirty="0" smtClean="0"/>
              <a:t>To not return a </a:t>
            </a:r>
            <a:r>
              <a:rPr lang="en-US" dirty="0" err="1" smtClean="0"/>
              <a:t>wai</a:t>
            </a:r>
            <a:r>
              <a:rPr lang="en-US" dirty="0" smtClean="0"/>
              <a:t> is considered impolite; only the king and monks do not have to return wais. </a:t>
            </a:r>
          </a:p>
          <a:p>
            <a:r>
              <a:rPr lang="en-US" dirty="0" smtClean="0"/>
              <a:t>Never attempt a </a:t>
            </a:r>
            <a:r>
              <a:rPr lang="en-US" dirty="0" err="1" smtClean="0"/>
              <a:t>wai</a:t>
            </a:r>
            <a:r>
              <a:rPr lang="en-US" dirty="0" smtClean="0"/>
              <a:t> while holding something.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Costume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men's national costume is known as </a:t>
            </a:r>
            <a:r>
              <a:rPr lang="en-US" i="1" dirty="0" err="1" smtClean="0"/>
              <a:t>suea</a:t>
            </a:r>
            <a:r>
              <a:rPr lang="en-US" i="1" dirty="0" smtClean="0"/>
              <a:t> </a:t>
            </a:r>
            <a:r>
              <a:rPr lang="en-US" i="1" dirty="0" err="1" smtClean="0"/>
              <a:t>phraratchathan</a:t>
            </a:r>
            <a:r>
              <a:rPr lang="en-US" dirty="0" smtClean="0"/>
              <a:t> (</a:t>
            </a:r>
            <a:r>
              <a:rPr lang="th-TH" dirty="0" smtClean="0"/>
              <a:t>เสื้อพระราชทาน</a:t>
            </a:r>
            <a:r>
              <a:rPr lang="en-US" dirty="0" smtClean="0"/>
              <a:t>, lit. </a:t>
            </a:r>
            <a:r>
              <a:rPr lang="en-US" i="1" dirty="0" smtClean="0"/>
              <a:t>royally bestowed shirt</a:t>
            </a:r>
            <a:r>
              <a:rPr lang="en-US" dirty="0" smtClean="0"/>
              <a:t>). </a:t>
            </a:r>
          </a:p>
          <a:p>
            <a:r>
              <a:rPr lang="en-US" dirty="0" smtClean="0"/>
              <a:t>It was designed to serve as a national costume for King </a:t>
            </a:r>
            <a:r>
              <a:rPr lang="en-US" dirty="0" err="1" smtClean="0"/>
              <a:t>Bhumibol</a:t>
            </a:r>
            <a:r>
              <a:rPr lang="en-US" dirty="0" smtClean="0"/>
              <a:t> </a:t>
            </a:r>
            <a:r>
              <a:rPr lang="en-US" dirty="0" err="1" smtClean="0"/>
              <a:t>Adulyadej</a:t>
            </a:r>
            <a:r>
              <a:rPr lang="en-US" dirty="0"/>
              <a:t> </a:t>
            </a:r>
            <a:r>
              <a:rPr lang="en-US" dirty="0" smtClean="0"/>
              <a:t>in 1979, and was subsequently given to General </a:t>
            </a:r>
            <a:r>
              <a:rPr lang="en-US" dirty="0" err="1" smtClean="0"/>
              <a:t>Prem</a:t>
            </a:r>
            <a:r>
              <a:rPr lang="en-US" dirty="0" smtClean="0"/>
              <a:t> </a:t>
            </a:r>
            <a:r>
              <a:rPr lang="en-US" dirty="0" err="1" smtClean="0"/>
              <a:t>Tinsulanonda</a:t>
            </a:r>
            <a:r>
              <a:rPr lang="en-US" dirty="0" smtClean="0"/>
              <a:t>, then the Minister of </a:t>
            </a:r>
            <a:r>
              <a:rPr lang="en-US" dirty="0" err="1" smtClean="0"/>
              <a:t>Defence</a:t>
            </a:r>
            <a:r>
              <a:rPr lang="en-US" dirty="0" smtClean="0"/>
              <a:t>, to promote and wear in public. </a:t>
            </a:r>
          </a:p>
          <a:p>
            <a:r>
              <a:rPr lang="en-US" dirty="0" smtClean="0"/>
              <a:t> </a:t>
            </a:r>
            <a:r>
              <a:rPr lang="en-US" dirty="0" err="1" smtClean="0"/>
              <a:t>Prem</a:t>
            </a:r>
            <a:r>
              <a:rPr lang="en-US" dirty="0" smtClean="0"/>
              <a:t> has remained the shirt's most recognized wearer, although it has been adopted by many, especially politicians and civil officials, on special occasions. </a:t>
            </a:r>
          </a:p>
          <a:p>
            <a:r>
              <a:rPr lang="en-US" dirty="0" smtClean="0"/>
              <a:t>Many will adopt the shirt for ceremonies such as their own weddings.</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Thailand</a:t>
            </a:r>
            <a:endParaRPr lang="en-US" dirty="0"/>
          </a:p>
        </p:txBody>
      </p:sp>
      <p:sp>
        <p:nvSpPr>
          <p:cNvPr id="3" name="Content Placeholder 2"/>
          <p:cNvSpPr>
            <a:spLocks noGrp="1"/>
          </p:cNvSpPr>
          <p:nvPr>
            <p:ph idx="1"/>
          </p:nvPr>
        </p:nvSpPr>
        <p:spPr/>
        <p:txBody>
          <a:bodyPr/>
          <a:lstStyle/>
          <a:p>
            <a:r>
              <a:rPr lang="en-US" b="1" dirty="0" smtClean="0"/>
              <a:t>Use your right hand:</a:t>
            </a:r>
            <a:r>
              <a:rPr lang="en-US" dirty="0" smtClean="0"/>
              <a:t> The left hand is considered dirty, as it is sometimes used for 'functions' in the squat toilet. </a:t>
            </a:r>
          </a:p>
          <a:p>
            <a:r>
              <a:rPr lang="en-US" dirty="0" smtClean="0"/>
              <a:t>Always use your right hand to pass objects and when paying. </a:t>
            </a:r>
          </a:p>
          <a:p>
            <a:r>
              <a:rPr lang="en-US" dirty="0" smtClean="0"/>
              <a:t>Touch your left hand to your right forearm if you wish to show extra respect.</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Thailand</a:t>
            </a:r>
            <a:endParaRPr lang="en-US" dirty="0"/>
          </a:p>
        </p:txBody>
      </p:sp>
      <p:sp>
        <p:nvSpPr>
          <p:cNvPr id="3" name="Content Placeholder 2"/>
          <p:cNvSpPr>
            <a:spLocks noGrp="1"/>
          </p:cNvSpPr>
          <p:nvPr>
            <p:ph idx="1"/>
          </p:nvPr>
        </p:nvSpPr>
        <p:spPr/>
        <p:txBody>
          <a:bodyPr/>
          <a:lstStyle/>
          <a:p>
            <a:r>
              <a:rPr lang="en-US" b="1" dirty="0" smtClean="0"/>
              <a:t>Eat with a spoon:</a:t>
            </a:r>
            <a:r>
              <a:rPr lang="en-US" dirty="0" smtClean="0"/>
              <a:t> The proper way to delicious Thai food is with the spoon in your right hand and fork in your left. </a:t>
            </a:r>
          </a:p>
          <a:p>
            <a:r>
              <a:rPr lang="en-US" dirty="0" smtClean="0"/>
              <a:t>Use the fork to rake food onto your spoon; the fork never goes into the mouth. </a:t>
            </a:r>
          </a:p>
          <a:p>
            <a:r>
              <a:rPr lang="en-US" dirty="0" smtClean="0"/>
              <a:t>Chopsticks are usually only used for noodle dishes and treats such as spring rolls.</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in Thailand</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Show respect to monks:</a:t>
            </a:r>
            <a:r>
              <a:rPr lang="en-US" dirty="0" smtClean="0"/>
              <a:t> You will encounter many monks in places such as Chiang Mai; treat them with respect. </a:t>
            </a:r>
          </a:p>
          <a:p>
            <a:r>
              <a:rPr lang="en-US" dirty="0" smtClean="0"/>
              <a:t>When greeting a monk, monks receive a higher </a:t>
            </a:r>
            <a:r>
              <a:rPr lang="en-US" dirty="0" err="1" smtClean="0"/>
              <a:t>wai</a:t>
            </a:r>
            <a:r>
              <a:rPr lang="en-US" dirty="0" smtClean="0"/>
              <a:t> than ordinary people; monks do not have to return your gesture. </a:t>
            </a:r>
          </a:p>
          <a:p>
            <a:r>
              <a:rPr lang="en-US" dirty="0" smtClean="0"/>
              <a:t>Women should never touch a monk, brush a monk's robes, or hand something to a monk. </a:t>
            </a:r>
          </a:p>
          <a:p>
            <a:r>
              <a:rPr lang="en-US" dirty="0" smtClean="0"/>
              <a:t>Monks should be allowed to eat first at ceremonies and gatherings.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Queen Costume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Queen </a:t>
            </a:r>
            <a:r>
              <a:rPr lang="en-US" dirty="0" err="1" smtClean="0"/>
              <a:t>Sirikit</a:t>
            </a:r>
            <a:r>
              <a:rPr lang="en-US" dirty="0" smtClean="0"/>
              <a:t> accompanied the king in state visits to Europe and the United States in 1960, she noted that there was a need for a modern national costume suitable for formal wear. </a:t>
            </a:r>
          </a:p>
          <a:p>
            <a:r>
              <a:rPr lang="en-US" dirty="0" smtClean="0"/>
              <a:t>The queen had research conducted into historical records of royal dresses, and eight official designs were developed and promoted by the queen and her aides. </a:t>
            </a:r>
          </a:p>
          <a:p>
            <a:r>
              <a:rPr lang="en-US" dirty="0" smtClean="0"/>
              <a:t>They are named the </a:t>
            </a:r>
            <a:r>
              <a:rPr lang="en-US" i="1" dirty="0" err="1" smtClean="0"/>
              <a:t>Ruean</a:t>
            </a:r>
            <a:r>
              <a:rPr lang="en-US" i="1" dirty="0" smtClean="0"/>
              <a:t> Ton</a:t>
            </a:r>
            <a:r>
              <a:rPr lang="en-US" dirty="0" smtClean="0"/>
              <a:t>, </a:t>
            </a:r>
            <a:r>
              <a:rPr lang="en-US" i="1" dirty="0" smtClean="0"/>
              <a:t>Chit </a:t>
            </a:r>
            <a:r>
              <a:rPr lang="en-US" i="1" dirty="0" err="1" smtClean="0"/>
              <a:t>Lada</a:t>
            </a:r>
            <a:r>
              <a:rPr lang="en-US" dirty="0" smtClean="0"/>
              <a:t>, </a:t>
            </a:r>
            <a:r>
              <a:rPr lang="en-US" i="1" dirty="0" err="1" smtClean="0"/>
              <a:t>Amarin</a:t>
            </a:r>
            <a:r>
              <a:rPr lang="en-US" dirty="0" smtClean="0"/>
              <a:t>, </a:t>
            </a:r>
            <a:r>
              <a:rPr lang="en-US" i="1" dirty="0" err="1" smtClean="0"/>
              <a:t>Borom</a:t>
            </a:r>
            <a:r>
              <a:rPr lang="en-US" i="1" dirty="0" smtClean="0"/>
              <a:t> </a:t>
            </a:r>
            <a:r>
              <a:rPr lang="en-US" i="1" dirty="0" err="1" smtClean="0"/>
              <a:t>Phiman</a:t>
            </a:r>
            <a:r>
              <a:rPr lang="en-US" dirty="0" smtClean="0"/>
              <a:t>, </a:t>
            </a:r>
            <a:r>
              <a:rPr lang="en-US" i="1" dirty="0" err="1" smtClean="0"/>
              <a:t>Chakkri</a:t>
            </a:r>
            <a:r>
              <a:rPr lang="en-US" dirty="0" smtClean="0"/>
              <a:t>, </a:t>
            </a:r>
            <a:r>
              <a:rPr lang="en-US" i="1" dirty="0" err="1" smtClean="0"/>
              <a:t>Dusit</a:t>
            </a:r>
            <a:r>
              <a:rPr lang="en-US" dirty="0" smtClean="0"/>
              <a:t>, </a:t>
            </a:r>
            <a:r>
              <a:rPr lang="en-US" i="1" dirty="0" err="1" smtClean="0"/>
              <a:t>Chakkraphat</a:t>
            </a:r>
            <a:r>
              <a:rPr lang="en-US" dirty="0" smtClean="0"/>
              <a:t> and </a:t>
            </a:r>
            <a:r>
              <a:rPr lang="en-US" i="1" dirty="0" err="1" smtClean="0"/>
              <a:t>Siwalai</a:t>
            </a:r>
            <a:r>
              <a:rPr lang="en-US" dirty="0" smtClean="0"/>
              <a:t> Thai dresses.</a:t>
            </a:r>
            <a:endParaRPr lang="en-US" smtClean="0"/>
          </a:p>
          <a:p>
            <a:r>
              <a:rPr lang="en-US" smtClean="0"/>
              <a:t> </a:t>
            </a:r>
            <a:r>
              <a:rPr lang="en-US" dirty="0" smtClean="0"/>
              <a:t>Since then, these dresses have come into regular use by the public as well.</a:t>
            </a:r>
            <a:r>
              <a:rPr lang="en-US" baseline="30000" dirty="0" smtClean="0">
                <a:hlinkClick r:id="" action="ppaction://hlinkfile"/>
              </a:rPr>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Chakkri</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Thai </a:t>
            </a:r>
            <a:r>
              <a:rPr lang="en-US" dirty="0" err="1" smtClean="0"/>
              <a:t>Chakkri</a:t>
            </a:r>
            <a:r>
              <a:rPr lang="en-US" dirty="0" smtClean="0"/>
              <a:t> is a formal and elegant wear, normally produced using "</a:t>
            </a:r>
            <a:r>
              <a:rPr lang="en-US" dirty="0" err="1" smtClean="0"/>
              <a:t>Yok</a:t>
            </a:r>
            <a:r>
              <a:rPr lang="en-US" dirty="0" smtClean="0"/>
              <a:t>" weaving technique (</a:t>
            </a:r>
            <a:r>
              <a:rPr lang="en-US" dirty="0" err="1" smtClean="0"/>
              <a:t>Yok</a:t>
            </a:r>
            <a:r>
              <a:rPr lang="en-US" dirty="0" smtClean="0"/>
              <a:t> creates additional thickness within the fabric without adding supplementary threads. </a:t>
            </a:r>
          </a:p>
          <a:p>
            <a:r>
              <a:rPr lang="en-US" dirty="0" smtClean="0"/>
              <a:t>Often a touch of gold or silver-colored threads are added, making the fabric produced this way particularly more expensive) The costume is finished with "</a:t>
            </a:r>
            <a:r>
              <a:rPr lang="en-US" dirty="0" err="1" smtClean="0"/>
              <a:t>pha</a:t>
            </a:r>
            <a:r>
              <a:rPr lang="en-US" dirty="0" smtClean="0"/>
              <a:t> sin", a full length wrap-around skirt with two pleated folds in the front called "</a:t>
            </a:r>
            <a:r>
              <a:rPr lang="en-US" dirty="0" err="1" smtClean="0"/>
              <a:t>na</a:t>
            </a:r>
            <a:r>
              <a:rPr lang="en-US" dirty="0" smtClean="0"/>
              <a:t> </a:t>
            </a:r>
            <a:r>
              <a:rPr lang="en-US" dirty="0" err="1" smtClean="0"/>
              <a:t>nang</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Thai </a:t>
            </a:r>
            <a:r>
              <a:rPr lang="en-US" dirty="0" err="1" smtClean="0"/>
              <a:t>Chakkri</a:t>
            </a:r>
            <a:endParaRPr lang="en-US" dirty="0"/>
          </a:p>
        </p:txBody>
      </p:sp>
      <p:pic>
        <p:nvPicPr>
          <p:cNvPr id="4" name="Content Placeholder 3" descr="spd_20060221151814_b.jpg"/>
          <p:cNvPicPr>
            <a:picLocks noGrp="1" noChangeAspect="1"/>
          </p:cNvPicPr>
          <p:nvPr>
            <p:ph idx="1"/>
          </p:nvPr>
        </p:nvPicPr>
        <p:blipFill>
          <a:blip r:embed="rId2"/>
          <a:stretch>
            <a:fillRect/>
          </a:stretch>
        </p:blipFill>
        <p:spPr>
          <a:xfrm>
            <a:off x="2895600" y="1752600"/>
            <a:ext cx="2689715" cy="4525963"/>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3957</Words>
  <Application>Microsoft Office PowerPoint</Application>
  <PresentationFormat>On-screen Show (4:3)</PresentationFormat>
  <Paragraphs>256</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Folklores in Thailand </vt:lpstr>
      <vt:lpstr>Thai folk : The knowledge of Thai life-style. </vt:lpstr>
      <vt:lpstr>The followings are Thai folk :</vt:lpstr>
      <vt:lpstr>Traditional</vt:lpstr>
      <vt:lpstr>Thai Costume</vt:lpstr>
      <vt:lpstr>Man Costume</vt:lpstr>
      <vt:lpstr>Queen Costume</vt:lpstr>
      <vt:lpstr>Thai Chakkri</vt:lpstr>
      <vt:lpstr>Thai Chakkri</vt:lpstr>
      <vt:lpstr>Thai Boromphiman</vt:lpstr>
      <vt:lpstr>Thai Boromphiman</vt:lpstr>
      <vt:lpstr>Thai Boromphiman</vt:lpstr>
      <vt:lpstr>Thai Siwalai</vt:lpstr>
      <vt:lpstr>Thai Siwalai</vt:lpstr>
      <vt:lpstr>Thai Chakkraphat</vt:lpstr>
      <vt:lpstr>Thai Chakkraphat</vt:lpstr>
      <vt:lpstr>Thai Amarin</vt:lpstr>
      <vt:lpstr>Thai Amarin</vt:lpstr>
      <vt:lpstr>Thai Chitlada</vt:lpstr>
      <vt:lpstr>Thai Chitlada</vt:lpstr>
      <vt:lpstr>Thai Ruean</vt:lpstr>
      <vt:lpstr>Thai Ruean</vt:lpstr>
      <vt:lpstr>Thai Etiquette</vt:lpstr>
      <vt:lpstr>Thai Etiquette</vt:lpstr>
      <vt:lpstr>Thai Etiquette</vt:lpstr>
      <vt:lpstr>Thai Etiquette</vt:lpstr>
      <vt:lpstr>Thai Etiquette</vt:lpstr>
      <vt:lpstr>Personal space</vt:lpstr>
      <vt:lpstr>Personal space</vt:lpstr>
      <vt:lpstr>Emotions</vt:lpstr>
      <vt:lpstr>Emotions</vt:lpstr>
      <vt:lpstr>A graceful welcome</vt:lpstr>
      <vt:lpstr>Thai Food Etiquette</vt:lpstr>
      <vt:lpstr>Thai Food Etiquette</vt:lpstr>
      <vt:lpstr>Thai Food Etiquette</vt:lpstr>
      <vt:lpstr>Thai Food Etiquette</vt:lpstr>
      <vt:lpstr>Thai Food Etiquette</vt:lpstr>
      <vt:lpstr>Dining Etiquette</vt:lpstr>
      <vt:lpstr>Table manners</vt:lpstr>
      <vt:lpstr>Table manners</vt:lpstr>
      <vt:lpstr>Meeting Etiquette</vt:lpstr>
      <vt:lpstr>Meeting Etiquette</vt:lpstr>
      <vt:lpstr>Gift Giving Etiquette</vt:lpstr>
      <vt:lpstr>Gift Giving Etiquette</vt:lpstr>
      <vt:lpstr>Business Etiquette and Protocol Relationships &amp; Communication</vt:lpstr>
      <vt:lpstr>Business Etiquette and Protocol Relationships &amp; Communication</vt:lpstr>
      <vt:lpstr>Business Meeting Etiquette</vt:lpstr>
      <vt:lpstr>Business Meeting Etiquette</vt:lpstr>
      <vt:lpstr>Dress Etiquette</vt:lpstr>
      <vt:lpstr>Business Cards</vt:lpstr>
      <vt:lpstr>Dos and Don’ts in Thailand</vt:lpstr>
      <vt:lpstr>Dos and Don’ts in Thailand</vt:lpstr>
      <vt:lpstr>Don’ts in Thailand</vt:lpstr>
      <vt:lpstr>Don’ts in Thailand</vt:lpstr>
      <vt:lpstr>Don’ts in Thailand</vt:lpstr>
      <vt:lpstr>Don’ts in Thailand</vt:lpstr>
      <vt:lpstr>Don’ts in Thailand</vt:lpstr>
      <vt:lpstr>Dos in Thailand</vt:lpstr>
      <vt:lpstr>Dos in Thailand</vt:lpstr>
      <vt:lpstr>Dos in Thailand</vt:lpstr>
      <vt:lpstr>Dos in Thailand</vt:lpstr>
      <vt:lpstr>Dos in Thailand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Folklores in Thailand</dc:title>
  <dc:creator>Sakul</dc:creator>
  <cp:lastModifiedBy>Sakul</cp:lastModifiedBy>
  <cp:revision>30</cp:revision>
  <dcterms:created xsi:type="dcterms:W3CDTF">2013-03-15T05:24:32Z</dcterms:created>
  <dcterms:modified xsi:type="dcterms:W3CDTF">2017-03-16T01:24:07Z</dcterms:modified>
</cp:coreProperties>
</file>