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3BB01E-28ED-44F3-A6C5-3B72810019B1}" type="datetimeFigureOut">
              <a:rPr lang="th-TH" smtClean="0"/>
              <a:pPr/>
              <a:t>21/03/60</a:t>
            </a:fld>
            <a:endParaRPr lang="th-TH"/>
          </a:p>
        </p:txBody>
      </p:sp>
      <p:sp>
        <p:nvSpPr>
          <p:cNvPr id="5" name="Footer Placeholder 4"/>
          <p:cNvSpPr>
            <a:spLocks noGrp="1"/>
          </p:cNvSpPr>
          <p:nvPr>
            <p:ph type="ftr" sz="quarter" idx="11"/>
          </p:nvPr>
        </p:nvSpPr>
        <p:spPr/>
        <p:txBody>
          <a:bodyPr/>
          <a:lstStyle/>
          <a:p>
            <a:endParaRPr lang="th-TH"/>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0389ECE-E163-45C6-8691-85C0DD859B89}" type="slidenum">
              <a:rPr lang="th-TH" smtClean="0"/>
              <a:pPr/>
              <a:t>‹#›</a:t>
            </a:fld>
            <a:endParaRPr lang="th-TH"/>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BB01E-28ED-44F3-A6C5-3B72810019B1}" type="datetimeFigureOut">
              <a:rPr lang="th-TH" smtClean="0"/>
              <a:pPr/>
              <a:t>21/03/60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0389ECE-E163-45C6-8691-85C0DD859B89}"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BB01E-28ED-44F3-A6C5-3B72810019B1}" type="datetimeFigureOut">
              <a:rPr lang="th-TH" smtClean="0"/>
              <a:pPr/>
              <a:t>21/03/60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0389ECE-E163-45C6-8691-85C0DD859B89}"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BB01E-28ED-44F3-A6C5-3B72810019B1}" type="datetimeFigureOut">
              <a:rPr lang="th-TH" smtClean="0"/>
              <a:pPr/>
              <a:t>21/03/60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0389ECE-E163-45C6-8691-85C0DD859B89}"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3BB01E-28ED-44F3-A6C5-3B72810019B1}" type="datetimeFigureOut">
              <a:rPr lang="th-TH" smtClean="0"/>
              <a:pPr/>
              <a:t>21/03/60</a:t>
            </a:fld>
            <a:endParaRPr lang="th-TH"/>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0389ECE-E163-45C6-8691-85C0DD859B89}" type="slidenum">
              <a:rPr lang="th-TH" smtClean="0"/>
              <a:pPr/>
              <a:t>‹#›</a:t>
            </a:fld>
            <a:endParaRPr lang="th-TH"/>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3BB01E-28ED-44F3-A6C5-3B72810019B1}" type="datetimeFigureOut">
              <a:rPr lang="th-TH" smtClean="0"/>
              <a:pPr/>
              <a:t>21/03/60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40389ECE-E163-45C6-8691-85C0DD859B89}"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3BB01E-28ED-44F3-A6C5-3B72810019B1}" type="datetimeFigureOut">
              <a:rPr lang="th-TH" smtClean="0"/>
              <a:pPr/>
              <a:t>21/03/60</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40389ECE-E163-45C6-8691-85C0DD859B89}"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3BB01E-28ED-44F3-A6C5-3B72810019B1}" type="datetimeFigureOut">
              <a:rPr lang="th-TH" smtClean="0"/>
              <a:pPr/>
              <a:t>21/03/60</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40389ECE-E163-45C6-8691-85C0DD859B89}"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E3BB01E-28ED-44F3-A6C5-3B72810019B1}" type="datetimeFigureOut">
              <a:rPr lang="th-TH" smtClean="0"/>
              <a:pPr/>
              <a:t>21/03/60</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40389ECE-E163-45C6-8691-85C0DD859B89}"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3BB01E-28ED-44F3-A6C5-3B72810019B1}" type="datetimeFigureOut">
              <a:rPr lang="th-TH" smtClean="0"/>
              <a:pPr/>
              <a:t>21/03/60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40389ECE-E163-45C6-8691-85C0DD859B89}" type="slidenum">
              <a:rPr lang="th-TH" smtClean="0"/>
              <a:pPr/>
              <a:t>‹#›</a:t>
            </a:fld>
            <a:endParaRPr lang="th-TH"/>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E3BB01E-28ED-44F3-A6C5-3B72810019B1}" type="datetimeFigureOut">
              <a:rPr lang="th-TH" smtClean="0"/>
              <a:pPr/>
              <a:t>21/03/60</a:t>
            </a:fld>
            <a:endParaRPr lang="th-TH"/>
          </a:p>
        </p:txBody>
      </p:sp>
      <p:sp>
        <p:nvSpPr>
          <p:cNvPr id="7" name="Slide Number Placeholder 6"/>
          <p:cNvSpPr>
            <a:spLocks noGrp="1"/>
          </p:cNvSpPr>
          <p:nvPr>
            <p:ph type="sldNum" sz="quarter" idx="12"/>
          </p:nvPr>
        </p:nvSpPr>
        <p:spPr/>
        <p:txBody>
          <a:bodyPr/>
          <a:lstStyle/>
          <a:p>
            <a:fld id="{40389ECE-E163-45C6-8691-85C0DD859B89}" type="slidenum">
              <a:rPr lang="th-TH" smtClean="0"/>
              <a:pPr/>
              <a:t>‹#›</a:t>
            </a:fld>
            <a:endParaRPr lang="th-TH"/>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th-TH"/>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E3BB01E-28ED-44F3-A6C5-3B72810019B1}" type="datetimeFigureOut">
              <a:rPr lang="th-TH" smtClean="0"/>
              <a:pPr/>
              <a:t>21/03/60</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0389ECE-E163-45C6-8691-85C0DD859B89}" type="slidenum">
              <a:rPr lang="th-TH" smtClean="0"/>
              <a:pPr/>
              <a:t>‹#›</a:t>
            </a:fld>
            <a:endParaRPr lang="th-TH"/>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ourismthailand.org/Attraction/Wat-Traphang-Ngoen--749" TargetMode="External"/><Relationship Id="rId2" Type="http://schemas.openxmlformats.org/officeDocument/2006/relationships/hyperlink" Target="https://www.tourismthailand.org/Attraction/Ramkhamhaeng-Museum--6078" TargetMode="External"/><Relationship Id="rId1" Type="http://schemas.openxmlformats.org/officeDocument/2006/relationships/slideLayout" Target="../slideLayouts/slideLayout2.xml"/><Relationship Id="rId5" Type="http://schemas.openxmlformats.org/officeDocument/2006/relationships/hyperlink" Target="http://www.planetware.com/tourist-attractions-/sukhothai-tha-su-sus.htm" TargetMode="External"/><Relationship Id="rId4" Type="http://schemas.openxmlformats.org/officeDocument/2006/relationships/hyperlink" Target="https://www.tourismthailand.org/Attraction/Sukhothai-Historical-Park-or-Old-Sukhothai-City--74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th-TH"/>
          </a:p>
        </p:txBody>
      </p:sp>
      <p:sp>
        <p:nvSpPr>
          <p:cNvPr id="2" name="Title 1"/>
          <p:cNvSpPr>
            <a:spLocks noGrp="1"/>
          </p:cNvSpPr>
          <p:nvPr>
            <p:ph type="ctrTitle"/>
          </p:nvPr>
        </p:nvSpPr>
        <p:spPr>
          <a:xfrm>
            <a:off x="611560" y="3356992"/>
            <a:ext cx="6629400" cy="1219201"/>
          </a:xfrm>
        </p:spPr>
        <p:txBody>
          <a:bodyPr/>
          <a:lstStyle/>
          <a:p>
            <a:r>
              <a:rPr lang="en-US" dirty="0" err="1" smtClean="0"/>
              <a:t>Sukhothai</a:t>
            </a:r>
            <a:endParaRPr lang="th-TH" dirty="0"/>
          </a:p>
        </p:txBody>
      </p:sp>
    </p:spTree>
    <p:extLst>
      <p:ext uri="{BB962C8B-B14F-4D97-AF65-F5344CB8AC3E}">
        <p14:creationId xmlns:p14="http://schemas.microsoft.com/office/powerpoint/2010/main" xmlns="" val="581177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Wat</a:t>
            </a:r>
            <a:r>
              <a:rPr lang="en-US" b="1" dirty="0"/>
              <a:t> </a:t>
            </a:r>
            <a:r>
              <a:rPr lang="en-US" b="1" dirty="0" err="1"/>
              <a:t>Traphang</a:t>
            </a:r>
            <a:r>
              <a:rPr lang="en-US" b="1" dirty="0"/>
              <a:t> </a:t>
            </a:r>
            <a:r>
              <a:rPr lang="en-US" b="1" dirty="0" err="1"/>
              <a:t>Ngoen</a:t>
            </a:r>
            <a:r>
              <a:rPr lang="en-US" b="1" dirty="0"/>
              <a:t/>
            </a:r>
            <a:br>
              <a:rPr lang="en-US" b="1" dirty="0"/>
            </a:br>
            <a:endParaRPr lang="th-TH" dirty="0"/>
          </a:p>
        </p:txBody>
      </p:sp>
      <p:sp>
        <p:nvSpPr>
          <p:cNvPr id="3" name="Content Placeholder 2"/>
          <p:cNvSpPr>
            <a:spLocks noGrp="1"/>
          </p:cNvSpPr>
          <p:nvPr>
            <p:ph idx="1"/>
          </p:nvPr>
        </p:nvSpPr>
        <p:spPr/>
        <p:txBody>
          <a:bodyPr/>
          <a:lstStyle/>
          <a:p>
            <a:r>
              <a:rPr lang="en-US" dirty="0" err="1"/>
              <a:t>Traphang-Ngoen</a:t>
            </a:r>
            <a:r>
              <a:rPr lang="en-US" dirty="0"/>
              <a:t> Temple features the stunning stucco of the Buddha. And just like other temples, there is a </a:t>
            </a:r>
            <a:r>
              <a:rPr lang="en-US" dirty="0" err="1"/>
              <a:t>Wihan</a:t>
            </a:r>
            <a:r>
              <a:rPr lang="en-US" dirty="0"/>
              <a:t> on the front, the pond on the east, and an island with an </a:t>
            </a:r>
            <a:r>
              <a:rPr lang="en-US" dirty="0" err="1"/>
              <a:t>ubosot</a:t>
            </a:r>
            <a:r>
              <a:rPr lang="en-US" dirty="0"/>
              <a:t>. </a:t>
            </a:r>
            <a:endParaRPr lang="en-US" dirty="0" smtClean="0"/>
          </a:p>
          <a:p>
            <a:r>
              <a:rPr lang="en-US" dirty="0" smtClean="0"/>
              <a:t>This </a:t>
            </a:r>
            <a:r>
              <a:rPr lang="en-US" dirty="0"/>
              <a:t>temple was already damaged and only the Buddha image and laterite columns survived. There’re also many other monuments around the scenic area.</a:t>
            </a:r>
            <a:endParaRPr lang="th-TH" dirty="0"/>
          </a:p>
        </p:txBody>
      </p:sp>
    </p:spTree>
    <p:extLst>
      <p:ext uri="{BB962C8B-B14F-4D97-AF65-F5344CB8AC3E}">
        <p14:creationId xmlns:p14="http://schemas.microsoft.com/office/powerpoint/2010/main" xmlns="" val="308645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060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821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Ramkhamhaeng</a:t>
            </a:r>
            <a:r>
              <a:rPr lang="en-US" dirty="0"/>
              <a:t> Museum</a:t>
            </a:r>
            <a:endParaRPr lang="th-TH" dirty="0"/>
          </a:p>
        </p:txBody>
      </p:sp>
      <p:sp>
        <p:nvSpPr>
          <p:cNvPr id="3" name="Content Placeholder 2"/>
          <p:cNvSpPr>
            <a:spLocks noGrp="1"/>
          </p:cNvSpPr>
          <p:nvPr>
            <p:ph idx="1"/>
          </p:nvPr>
        </p:nvSpPr>
        <p:spPr/>
        <p:txBody>
          <a:bodyPr/>
          <a:lstStyle/>
          <a:p>
            <a:r>
              <a:rPr lang="en-US" dirty="0"/>
              <a:t>The museum exhibits artifacts and antiques found during a series of excavations in </a:t>
            </a:r>
            <a:r>
              <a:rPr lang="en-US" dirty="0" err="1"/>
              <a:t>Sukhothai</a:t>
            </a:r>
            <a:r>
              <a:rPr lang="en-US" dirty="0"/>
              <a:t> Historical Park and Sri </a:t>
            </a:r>
            <a:r>
              <a:rPr lang="en-US" dirty="0" err="1"/>
              <a:t>Satchanalai</a:t>
            </a:r>
            <a:r>
              <a:rPr lang="en-US" dirty="0"/>
              <a:t> Historical Park in 1960s. Highlights of the museum are the </a:t>
            </a:r>
            <a:r>
              <a:rPr lang="en-US" dirty="0" err="1"/>
              <a:t>Sukhothai</a:t>
            </a:r>
            <a:r>
              <a:rPr lang="en-US" dirty="0"/>
              <a:t>-style Buddha images, regarded the most beautiful Buddhist image-style in the Thai history. Also, the exhibitions also display Chinese porcelain and precious artifacts that show to prosperity of </a:t>
            </a:r>
            <a:r>
              <a:rPr lang="en-US" dirty="0" err="1"/>
              <a:t>Sukhothai</a:t>
            </a:r>
            <a:r>
              <a:rPr lang="en-US" dirty="0"/>
              <a:t> during its heydays.</a:t>
            </a:r>
            <a:endParaRPr lang="th-TH" dirty="0"/>
          </a:p>
        </p:txBody>
      </p:sp>
    </p:spTree>
    <p:extLst>
      <p:ext uri="{BB962C8B-B14F-4D97-AF65-F5344CB8AC3E}">
        <p14:creationId xmlns:p14="http://schemas.microsoft.com/office/powerpoint/2010/main" xmlns="" val="191549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405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0760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th-TH"/>
          </a:p>
        </p:txBody>
      </p:sp>
      <p:sp>
        <p:nvSpPr>
          <p:cNvPr id="3" name="Content Placeholder 2"/>
          <p:cNvSpPr>
            <a:spLocks noGrp="1"/>
          </p:cNvSpPr>
          <p:nvPr>
            <p:ph idx="1"/>
          </p:nvPr>
        </p:nvSpPr>
        <p:spPr/>
        <p:txBody>
          <a:bodyPr/>
          <a:lstStyle/>
          <a:p>
            <a:r>
              <a:rPr lang="en-US" dirty="0">
                <a:solidFill>
                  <a:schemeClr val="tx1"/>
                </a:solidFill>
                <a:hlinkClick r:id="rId2"/>
              </a:rPr>
              <a:t>https://www.tourismthailand.org/Attraction/Ramkhamhaeng-Museum--</a:t>
            </a:r>
            <a:r>
              <a:rPr lang="en-US" dirty="0" smtClean="0">
                <a:solidFill>
                  <a:schemeClr val="tx1"/>
                </a:solidFill>
                <a:hlinkClick r:id="rId2"/>
              </a:rPr>
              <a:t>6078</a:t>
            </a:r>
            <a:endParaRPr lang="en-US" dirty="0" smtClean="0">
              <a:solidFill>
                <a:schemeClr val="tx1"/>
              </a:solidFill>
            </a:endParaRPr>
          </a:p>
          <a:p>
            <a:r>
              <a:rPr lang="en-US" dirty="0" smtClean="0">
                <a:solidFill>
                  <a:schemeClr val="tx1"/>
                </a:solidFill>
                <a:hlinkClick r:id="rId3"/>
              </a:rPr>
              <a:t>https</a:t>
            </a:r>
            <a:r>
              <a:rPr lang="en-US" dirty="0">
                <a:solidFill>
                  <a:schemeClr val="tx1"/>
                </a:solidFill>
                <a:hlinkClick r:id="rId3"/>
              </a:rPr>
              <a:t>://www.tourismthailand.org/Attraction/Wat-Traphang-Ngoen--</a:t>
            </a:r>
            <a:r>
              <a:rPr lang="en-US" dirty="0" smtClean="0">
                <a:solidFill>
                  <a:schemeClr val="tx1"/>
                </a:solidFill>
                <a:hlinkClick r:id="rId3"/>
              </a:rPr>
              <a:t>749</a:t>
            </a:r>
            <a:endParaRPr lang="en-US" dirty="0" smtClean="0">
              <a:solidFill>
                <a:schemeClr val="tx1"/>
              </a:solidFill>
            </a:endParaRPr>
          </a:p>
          <a:p>
            <a:r>
              <a:rPr lang="en-US" dirty="0">
                <a:solidFill>
                  <a:schemeClr val="tx1"/>
                </a:solidFill>
                <a:hlinkClick r:id="rId4"/>
              </a:rPr>
              <a:t>https://www.tourismthailand.org/Attraction/Sukhothai-Historical-Park-or-Old-Sukhothai-City--</a:t>
            </a:r>
            <a:r>
              <a:rPr lang="en-US" dirty="0" smtClean="0">
                <a:solidFill>
                  <a:schemeClr val="tx1"/>
                </a:solidFill>
                <a:hlinkClick r:id="rId4"/>
              </a:rPr>
              <a:t>743</a:t>
            </a:r>
            <a:endParaRPr lang="en-US" dirty="0" smtClean="0">
              <a:solidFill>
                <a:schemeClr val="tx1"/>
              </a:solidFill>
            </a:endParaRPr>
          </a:p>
          <a:p>
            <a:r>
              <a:rPr lang="en-US">
                <a:hlinkClick r:id="rId5"/>
              </a:rPr>
              <a:t>http://www.planetware.com/tourist-attractions-/</a:t>
            </a:r>
            <a:r>
              <a:rPr lang="en-US" smtClean="0">
                <a:hlinkClick r:id="rId5"/>
              </a:rPr>
              <a:t>sukhothai-tha-su-sus.htm</a:t>
            </a:r>
            <a:endParaRPr lang="en-US" smtClean="0"/>
          </a:p>
          <a:p>
            <a:pPr marL="114300" indent="0">
              <a:buNone/>
            </a:pPr>
            <a:endParaRPr lang="th-TH" dirty="0"/>
          </a:p>
        </p:txBody>
      </p:sp>
    </p:spTree>
    <p:extLst>
      <p:ext uri="{BB962C8B-B14F-4D97-AF65-F5344CB8AC3E}">
        <p14:creationId xmlns:p14="http://schemas.microsoft.com/office/powerpoint/2010/main" xmlns="" val="1619926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th-TH" dirty="0"/>
          </a:p>
        </p:txBody>
      </p:sp>
      <p:sp>
        <p:nvSpPr>
          <p:cNvPr id="3" name="Content Placeholder 2"/>
          <p:cNvSpPr>
            <a:spLocks noGrp="1"/>
          </p:cNvSpPr>
          <p:nvPr>
            <p:ph idx="1"/>
          </p:nvPr>
        </p:nvSpPr>
        <p:spPr/>
        <p:txBody>
          <a:bodyPr>
            <a:normAutofit lnSpcReduction="10000"/>
          </a:bodyPr>
          <a:lstStyle/>
          <a:p>
            <a:r>
              <a:rPr lang="en-US" dirty="0" err="1"/>
              <a:t>Sukhothai</a:t>
            </a:r>
            <a:r>
              <a:rPr lang="en-US" dirty="0"/>
              <a:t> is located in the valley of the Yom River on the lower edge of the northern region, 427 </a:t>
            </a:r>
            <a:r>
              <a:rPr lang="en-US" dirty="0" err="1"/>
              <a:t>kilometres</a:t>
            </a:r>
            <a:r>
              <a:rPr lang="en-US" dirty="0"/>
              <a:t> north of Bangkok, and covers some 6,596 square </a:t>
            </a:r>
            <a:r>
              <a:rPr lang="en-US" dirty="0" err="1"/>
              <a:t>kilometres</a:t>
            </a:r>
            <a:r>
              <a:rPr lang="en-US" dirty="0"/>
              <a:t>.</a:t>
            </a:r>
          </a:p>
          <a:p>
            <a:r>
              <a:rPr lang="en-US" dirty="0"/>
              <a:t>The </a:t>
            </a:r>
            <a:r>
              <a:rPr lang="en-US" dirty="0" err="1"/>
              <a:t>Khao</a:t>
            </a:r>
            <a:r>
              <a:rPr lang="en-US" dirty="0"/>
              <a:t> </a:t>
            </a:r>
            <a:r>
              <a:rPr lang="en-US" dirty="0" err="1"/>
              <a:t>Luang</a:t>
            </a:r>
            <a:r>
              <a:rPr lang="en-US" dirty="0"/>
              <a:t> Mountain Range, with its four main peaks: </a:t>
            </a:r>
            <a:r>
              <a:rPr lang="en-US" dirty="0" err="1"/>
              <a:t>Khao</a:t>
            </a:r>
            <a:r>
              <a:rPr lang="en-US" dirty="0"/>
              <a:t> </a:t>
            </a:r>
            <a:r>
              <a:rPr lang="en-US" dirty="0" err="1"/>
              <a:t>Phu</a:t>
            </a:r>
            <a:r>
              <a:rPr lang="en-US" dirty="0"/>
              <a:t> </a:t>
            </a:r>
            <a:r>
              <a:rPr lang="en-US" dirty="0" err="1"/>
              <a:t>Kha</a:t>
            </a:r>
            <a:r>
              <a:rPr lang="en-US" dirty="0"/>
              <a:t>, </a:t>
            </a:r>
            <a:r>
              <a:rPr lang="en-US" dirty="0" err="1"/>
              <a:t>Khao</a:t>
            </a:r>
            <a:r>
              <a:rPr lang="en-US" dirty="0"/>
              <a:t> </a:t>
            </a:r>
            <a:r>
              <a:rPr lang="en-US" dirty="0" err="1"/>
              <a:t>Phra</a:t>
            </a:r>
            <a:r>
              <a:rPr lang="en-US" dirty="0"/>
              <a:t> Mae </a:t>
            </a:r>
            <a:r>
              <a:rPr lang="en-US" dirty="0" err="1"/>
              <a:t>Ya</a:t>
            </a:r>
            <a:r>
              <a:rPr lang="en-US" dirty="0"/>
              <a:t>, </a:t>
            </a:r>
            <a:r>
              <a:rPr lang="en-US" dirty="0" err="1"/>
              <a:t>Khao</a:t>
            </a:r>
            <a:r>
              <a:rPr lang="en-US" dirty="0"/>
              <a:t> </a:t>
            </a:r>
            <a:r>
              <a:rPr lang="en-US" dirty="0" err="1"/>
              <a:t>Chedi</a:t>
            </a:r>
            <a:r>
              <a:rPr lang="en-US" dirty="0"/>
              <a:t>, and </a:t>
            </a:r>
            <a:r>
              <a:rPr lang="en-US" dirty="0" err="1"/>
              <a:t>Pha</a:t>
            </a:r>
            <a:r>
              <a:rPr lang="en-US" dirty="0"/>
              <a:t> </a:t>
            </a:r>
            <a:r>
              <a:rPr lang="en-US" dirty="0" err="1"/>
              <a:t>Narai</a:t>
            </a:r>
            <a:r>
              <a:rPr lang="en-US" dirty="0"/>
              <a:t>, lies within the </a:t>
            </a:r>
            <a:r>
              <a:rPr lang="en-US" dirty="0" err="1"/>
              <a:t>Ramkhamhaeng</a:t>
            </a:r>
            <a:r>
              <a:rPr lang="en-US" dirty="0"/>
              <a:t> National Park in the south of the province</a:t>
            </a:r>
            <a:r>
              <a:rPr lang="en-US" dirty="0" smtClean="0"/>
              <a:t>.</a:t>
            </a:r>
          </a:p>
          <a:p>
            <a:r>
              <a:rPr lang="en-US" dirty="0" smtClean="0"/>
              <a:t>The </a:t>
            </a:r>
            <a:r>
              <a:rPr lang="en-US" dirty="0"/>
              <a:t>Si </a:t>
            </a:r>
            <a:r>
              <a:rPr lang="en-US" dirty="0" err="1"/>
              <a:t>Satchanalai</a:t>
            </a:r>
            <a:r>
              <a:rPr lang="en-US" dirty="0"/>
              <a:t> National Park is located in the north-west, protecting the mountainous forest areas of the </a:t>
            </a:r>
            <a:r>
              <a:rPr lang="en-US" dirty="0" smtClean="0"/>
              <a:t>province.</a:t>
            </a:r>
            <a:endParaRPr lang="th-TH" dirty="0"/>
          </a:p>
        </p:txBody>
      </p:sp>
    </p:spTree>
    <p:extLst>
      <p:ext uri="{BB962C8B-B14F-4D97-AF65-F5344CB8AC3E}">
        <p14:creationId xmlns:p14="http://schemas.microsoft.com/office/powerpoint/2010/main" xmlns="" val="1647570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Sukhothai</a:t>
            </a:r>
            <a:r>
              <a:rPr lang="en-US" b="1" dirty="0"/>
              <a:t> Old City</a:t>
            </a:r>
            <a:br>
              <a:rPr lang="en-US" b="1" dirty="0"/>
            </a:br>
            <a:endParaRPr lang="th-TH" dirty="0"/>
          </a:p>
        </p:txBody>
      </p:sp>
      <p:sp>
        <p:nvSpPr>
          <p:cNvPr id="3" name="Content Placeholder 2"/>
          <p:cNvSpPr>
            <a:spLocks noGrp="1"/>
          </p:cNvSpPr>
          <p:nvPr>
            <p:ph idx="1"/>
          </p:nvPr>
        </p:nvSpPr>
        <p:spPr/>
        <p:txBody>
          <a:bodyPr>
            <a:normAutofit fontScale="92500"/>
          </a:bodyPr>
          <a:lstStyle/>
          <a:p>
            <a:r>
              <a:rPr lang="en-US" dirty="0"/>
              <a:t>This UNESCO World Heritage site stands as a testament to Thailand's storied and colorful past. Nearly 200 temples were excavated and partly reconstructed, providing visitors with a look at what Thailand's early capital might have been like. This was the cradle of Thai culture, and archaeologists have found the remnants of artistic and religious works that would define a society for centuries. In the city's heyday, three earthen walls and two moats surrounded the old center. Twenty-one </a:t>
            </a:r>
            <a:r>
              <a:rPr lang="en-US" dirty="0" smtClean="0"/>
              <a:t>temples </a:t>
            </a:r>
            <a:r>
              <a:rPr lang="en-US" dirty="0"/>
              <a:t>and four ponds were uncovered during excavations. For guests' convenience, there is an information center and information boards in English outside every building.</a:t>
            </a:r>
            <a:endParaRPr lang="th-TH" dirty="0"/>
          </a:p>
        </p:txBody>
      </p:sp>
    </p:spTree>
    <p:extLst>
      <p:ext uri="{BB962C8B-B14F-4D97-AF65-F5344CB8AC3E}">
        <p14:creationId xmlns:p14="http://schemas.microsoft.com/office/powerpoint/2010/main" xmlns="" val="1878399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1608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9329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8656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Wat</a:t>
            </a:r>
            <a:r>
              <a:rPr lang="en-US" b="1" dirty="0"/>
              <a:t> </a:t>
            </a:r>
            <a:r>
              <a:rPr lang="en-US" b="1" dirty="0" err="1"/>
              <a:t>Mahathat</a:t>
            </a:r>
            <a:r>
              <a:rPr lang="en-US" b="1" dirty="0"/>
              <a:t/>
            </a:r>
            <a:br>
              <a:rPr lang="en-US" b="1" dirty="0"/>
            </a:br>
            <a:endParaRPr lang="th-TH" dirty="0"/>
          </a:p>
        </p:txBody>
      </p:sp>
      <p:sp>
        <p:nvSpPr>
          <p:cNvPr id="3" name="Content Placeholder 2"/>
          <p:cNvSpPr>
            <a:spLocks noGrp="1"/>
          </p:cNvSpPr>
          <p:nvPr>
            <p:ph idx="1"/>
          </p:nvPr>
        </p:nvSpPr>
        <p:spPr/>
        <p:txBody>
          <a:bodyPr/>
          <a:lstStyle/>
          <a:p>
            <a:r>
              <a:rPr lang="en-US" dirty="0"/>
              <a:t>The most splendid </a:t>
            </a:r>
            <a:r>
              <a:rPr lang="en-US" dirty="0" err="1"/>
              <a:t>wat</a:t>
            </a:r>
            <a:r>
              <a:rPr lang="en-US" dirty="0"/>
              <a:t> of the present ruined city (and one of the oldest and most important in Thailand) is the </a:t>
            </a:r>
            <a:r>
              <a:rPr lang="en-US" dirty="0" err="1"/>
              <a:t>Wat</a:t>
            </a:r>
            <a:r>
              <a:rPr lang="en-US" dirty="0"/>
              <a:t> </a:t>
            </a:r>
            <a:r>
              <a:rPr lang="en-US" dirty="0" err="1"/>
              <a:t>Mahathat</a:t>
            </a:r>
            <a:r>
              <a:rPr lang="en-US" dirty="0" smtClean="0"/>
              <a:t>.</a:t>
            </a:r>
          </a:p>
          <a:p>
            <a:r>
              <a:rPr lang="en-US" dirty="0" smtClean="0"/>
              <a:t> </a:t>
            </a:r>
            <a:r>
              <a:rPr lang="en-US" dirty="0"/>
              <a:t>It was near the earlier Royal Palace (a wooden building of which no trace remains), and this </a:t>
            </a:r>
            <a:r>
              <a:rPr lang="en-US" dirty="0" err="1"/>
              <a:t>wat</a:t>
            </a:r>
            <a:r>
              <a:rPr lang="en-US" dirty="0"/>
              <a:t> alone covered an area of 4 ha, surrounded by 185 </a:t>
            </a:r>
            <a:r>
              <a:rPr lang="en-US" dirty="0" err="1"/>
              <a:t>chedis</a:t>
            </a:r>
            <a:r>
              <a:rPr lang="en-US" dirty="0"/>
              <a:t>, six </a:t>
            </a:r>
            <a:r>
              <a:rPr lang="en-US" dirty="0" err="1"/>
              <a:t>wiharns</a:t>
            </a:r>
            <a:r>
              <a:rPr lang="en-US" dirty="0"/>
              <a:t> of varying size, a bot, and eleven </a:t>
            </a:r>
            <a:r>
              <a:rPr lang="en-US" dirty="0" err="1"/>
              <a:t>salas</a:t>
            </a:r>
            <a:r>
              <a:rPr lang="en-US" dirty="0"/>
              <a:t>. </a:t>
            </a:r>
            <a:endParaRPr lang="en-US" dirty="0" smtClean="0"/>
          </a:p>
          <a:p>
            <a:r>
              <a:rPr lang="en-US" dirty="0" smtClean="0"/>
              <a:t>The </a:t>
            </a:r>
            <a:r>
              <a:rPr lang="en-US" dirty="0"/>
              <a:t>towering main </a:t>
            </a:r>
            <a:r>
              <a:rPr lang="en-US" dirty="0" err="1"/>
              <a:t>chedi</a:t>
            </a:r>
            <a:r>
              <a:rPr lang="en-US" dirty="0"/>
              <a:t> at the center of the site is most impressive, with both a </a:t>
            </a:r>
            <a:r>
              <a:rPr lang="en-US" dirty="0" err="1"/>
              <a:t>wiharn</a:t>
            </a:r>
            <a:r>
              <a:rPr lang="en-US" dirty="0"/>
              <a:t> and a bot.</a:t>
            </a:r>
            <a:endParaRPr lang="th-TH" dirty="0"/>
          </a:p>
        </p:txBody>
      </p:sp>
    </p:spTree>
    <p:extLst>
      <p:ext uri="{BB962C8B-B14F-4D97-AF65-F5344CB8AC3E}">
        <p14:creationId xmlns:p14="http://schemas.microsoft.com/office/powerpoint/2010/main" xmlns="" val="80653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1243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sp>
        <p:nvSpPr>
          <p:cNvPr id="3" name="Content Placeholder 2"/>
          <p:cNvSpPr>
            <a:spLocks noGrp="1"/>
          </p:cNvSpPr>
          <p:nvPr>
            <p:ph idx="1"/>
          </p:nvPr>
        </p:nvSpPr>
        <p:spPr/>
        <p:txBody>
          <a:bodyPr/>
          <a:lstStyle/>
          <a:p>
            <a:endParaRPr lang="th-TH"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8520" y="0"/>
            <a:ext cx="925252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3310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3096</TotalTime>
  <Words>461</Words>
  <Application>Microsoft Office PowerPoint</Application>
  <PresentationFormat>On-screen Show (4:3)</PresentationFormat>
  <Paragraphs>21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Apothecary</vt:lpstr>
      <vt:lpstr>Sukhothai</vt:lpstr>
      <vt:lpstr>Geography</vt:lpstr>
      <vt:lpstr>Sukhothai Old City </vt:lpstr>
      <vt:lpstr>Slide 4</vt:lpstr>
      <vt:lpstr>Slide 5</vt:lpstr>
      <vt:lpstr>Slide 6</vt:lpstr>
      <vt:lpstr>Wat Mahathat </vt:lpstr>
      <vt:lpstr>Slide 8</vt:lpstr>
      <vt:lpstr>Slide 9</vt:lpstr>
      <vt:lpstr>Wat Traphang Ngoen </vt:lpstr>
      <vt:lpstr>Slide 11</vt:lpstr>
      <vt:lpstr>Slide 12</vt:lpstr>
      <vt:lpstr>Ramkhamhaeng Museum</vt:lpstr>
      <vt:lpstr>Slide 14</vt:lpstr>
      <vt:lpstr>Slide 15</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Sukhothai</dc:title>
  <dc:creator>Windows User</dc:creator>
  <cp:lastModifiedBy>Sakul</cp:lastModifiedBy>
  <cp:revision>126</cp:revision>
  <dcterms:created xsi:type="dcterms:W3CDTF">2017-03-18T06:54:13Z</dcterms:created>
  <dcterms:modified xsi:type="dcterms:W3CDTF">2017-03-23T08:18:56Z</dcterms:modified>
</cp:coreProperties>
</file>