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6"/>
  </p:notesMasterIdLst>
  <p:handoutMasterIdLst>
    <p:handoutMasterId r:id="rId17"/>
  </p:handoutMasterIdLst>
  <p:sldIdLst>
    <p:sldId id="256" r:id="rId2"/>
    <p:sldId id="275" r:id="rId3"/>
    <p:sldId id="273" r:id="rId4"/>
    <p:sldId id="257" r:id="rId5"/>
    <p:sldId id="258" r:id="rId6"/>
    <p:sldId id="269" r:id="rId7"/>
    <p:sldId id="259" r:id="rId8"/>
    <p:sldId id="262" r:id="rId9"/>
    <p:sldId id="263" r:id="rId10"/>
    <p:sldId id="264" r:id="rId11"/>
    <p:sldId id="270" r:id="rId12"/>
    <p:sldId id="272" r:id="rId13"/>
    <p:sldId id="267" r:id="rId14"/>
    <p:sldId id="268" r:id="rId15"/>
  </p:sldIdLst>
  <p:sldSz cx="9144000" cy="6858000" type="screen4x3"/>
  <p:notesSz cx="6669088" cy="9926638"/>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40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หัวกระดาษ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th-TH"/>
          </a:p>
        </p:txBody>
      </p:sp>
      <p:sp>
        <p:nvSpPr>
          <p:cNvPr id="3" name="ตัวยึดวันที่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AD67D8E1-B761-41C9-AFA2-F7DE89E3CC3F}" type="datetimeFigureOut">
              <a:rPr lang="th-TH" smtClean="0"/>
              <a:pPr/>
              <a:t>14/08/64</a:t>
            </a:fld>
            <a:endParaRPr lang="th-TH"/>
          </a:p>
        </p:txBody>
      </p:sp>
      <p:sp>
        <p:nvSpPr>
          <p:cNvPr id="4" name="ตัวยึดท้ายกระดาษ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th-TH"/>
          </a:p>
        </p:txBody>
      </p:sp>
      <p:sp>
        <p:nvSpPr>
          <p:cNvPr id="5" name="ตัวยึดหมายเลขภาพนิ่ง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2B34FC95-DEF7-4B3C-AFC4-C0B7740D1F8B}" type="slidenum">
              <a:rPr lang="th-TH" smtClean="0"/>
              <a:pPr/>
              <a:t>‹#›</a:t>
            </a:fld>
            <a:endParaRPr lang="th-TH"/>
          </a:p>
        </p:txBody>
      </p:sp>
    </p:spTree>
    <p:extLst>
      <p:ext uri="{BB962C8B-B14F-4D97-AF65-F5344CB8AC3E}">
        <p14:creationId xmlns:p14="http://schemas.microsoft.com/office/powerpoint/2010/main" val="1841890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หัวกระดาษ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th-TH"/>
          </a:p>
        </p:txBody>
      </p:sp>
      <p:sp>
        <p:nvSpPr>
          <p:cNvPr id="3" name="ตัวยึดวันที่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A948D130-D8B1-435C-8108-CC9E73B5634C}" type="datetimeFigureOut">
              <a:rPr lang="th-TH" smtClean="0"/>
              <a:pPr/>
              <a:t>14/08/64</a:t>
            </a:fld>
            <a:endParaRPr lang="th-TH"/>
          </a:p>
        </p:txBody>
      </p:sp>
      <p:sp>
        <p:nvSpPr>
          <p:cNvPr id="4" name="ตัวยึดรูปบนภาพนิ่ง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th-TH"/>
          </a:p>
        </p:txBody>
      </p:sp>
      <p:sp>
        <p:nvSpPr>
          <p:cNvPr id="5" name="ตัวยึดบันทึกย่อ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6" name="ตัวยึดท้ายกระดาษ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th-TH"/>
          </a:p>
        </p:txBody>
      </p:sp>
      <p:sp>
        <p:nvSpPr>
          <p:cNvPr id="7" name="ตัวยึดหมายเลขภาพนิ่ง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948D8CC1-4E29-4DC6-A3F4-6D7017643373}" type="slidenum">
              <a:rPr lang="th-TH" smtClean="0"/>
              <a:pPr/>
              <a:t>‹#›</a:t>
            </a:fld>
            <a:endParaRPr lang="th-TH"/>
          </a:p>
        </p:txBody>
      </p:sp>
    </p:spTree>
    <p:extLst>
      <p:ext uri="{BB962C8B-B14F-4D97-AF65-F5344CB8AC3E}">
        <p14:creationId xmlns:p14="http://schemas.microsoft.com/office/powerpoint/2010/main" val="1832280916"/>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endParaRPr lang="th-TH"/>
          </a:p>
        </p:txBody>
      </p:sp>
      <p:sp>
        <p:nvSpPr>
          <p:cNvPr id="4" name="ตัวยึดหมายเลขภาพนิ่ง 3"/>
          <p:cNvSpPr>
            <a:spLocks noGrp="1"/>
          </p:cNvSpPr>
          <p:nvPr>
            <p:ph type="sldNum" sz="quarter" idx="10"/>
          </p:nvPr>
        </p:nvSpPr>
        <p:spPr/>
        <p:txBody>
          <a:bodyPr/>
          <a:lstStyle/>
          <a:p>
            <a:fld id="{948D8CC1-4E29-4DC6-A3F4-6D7017643373}" type="slidenum">
              <a:rPr lang="th-TH" smtClean="0"/>
              <a:pPr/>
              <a:t>4</a:t>
            </a:fld>
            <a:endParaRPr lang="th-T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09AF80F-7798-481B-88DC-62E670C457EB}" type="datetime1">
              <a:rPr lang="th-TH" smtClean="0"/>
              <a:pPr/>
              <a:t>14/08/64</a:t>
            </a:fld>
            <a:endParaRPr lang="th-TH"/>
          </a:p>
        </p:txBody>
      </p:sp>
      <p:sp>
        <p:nvSpPr>
          <p:cNvPr id="2" name="Footer Placeholder 1"/>
          <p:cNvSpPr>
            <a:spLocks noGrp="1"/>
          </p:cNvSpPr>
          <p:nvPr>
            <p:ph type="ftr" sz="quarter" idx="11"/>
          </p:nvPr>
        </p:nvSpPr>
        <p:spPr/>
        <p:txBody>
          <a:bodyPr/>
          <a:lstStyle/>
          <a:p>
            <a:endParaRPr lang="th-TH"/>
          </a:p>
        </p:txBody>
      </p:sp>
      <p:sp>
        <p:nvSpPr>
          <p:cNvPr id="15" name="Slide Number Placeholder 14"/>
          <p:cNvSpPr>
            <a:spLocks noGrp="1"/>
          </p:cNvSpPr>
          <p:nvPr>
            <p:ph type="sldNum" sz="quarter" idx="12"/>
          </p:nvPr>
        </p:nvSpPr>
        <p:spPr>
          <a:xfrm>
            <a:off x="8229600" y="6473952"/>
            <a:ext cx="758952" cy="246888"/>
          </a:xfrm>
        </p:spPr>
        <p:txBody>
          <a:bodyPr/>
          <a:lstStyle/>
          <a:p>
            <a:fld id="{4124CDC3-2EA4-44A9-9638-6AF643325418}" type="slidenum">
              <a:rPr lang="th-TH" smtClean="0"/>
              <a:pPr/>
              <a:t>‹#›</a:t>
            </a:fld>
            <a:endParaRPr lang="th-TH"/>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9AF80F-7798-481B-88DC-62E670C457EB}" type="datetime1">
              <a:rPr lang="th-TH" smtClean="0"/>
              <a:pPr/>
              <a:t>14/08/64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124CDC3-2EA4-44A9-9638-6AF643325418}" type="slidenum">
              <a:rPr lang="th-TH" smtClean="0"/>
              <a:pPr/>
              <a:t>‹#›</a:t>
            </a:fld>
            <a:endParaRPr lang="th-TH"/>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9AF80F-7798-481B-88DC-62E670C457EB}" type="datetime1">
              <a:rPr lang="th-TH" smtClean="0"/>
              <a:pPr/>
              <a:t>14/08/64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124CDC3-2EA4-44A9-9638-6AF643325418}" type="slidenum">
              <a:rPr lang="th-TH" smtClean="0"/>
              <a:pPr/>
              <a:t>‹#›</a:t>
            </a:fld>
            <a:endParaRPr lang="th-TH"/>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09AF80F-7798-481B-88DC-62E670C457EB}" type="datetime1">
              <a:rPr lang="th-TH" smtClean="0"/>
              <a:pPr/>
              <a:t>14/08/64</a:t>
            </a:fld>
            <a:endParaRPr lang="th-TH"/>
          </a:p>
        </p:txBody>
      </p:sp>
      <p:sp>
        <p:nvSpPr>
          <p:cNvPr id="19" name="Footer Placeholder 18"/>
          <p:cNvSpPr>
            <a:spLocks noGrp="1"/>
          </p:cNvSpPr>
          <p:nvPr>
            <p:ph type="ftr" sz="quarter" idx="11"/>
          </p:nvPr>
        </p:nvSpPr>
        <p:spPr>
          <a:xfrm>
            <a:off x="3581400" y="76200"/>
            <a:ext cx="2895600" cy="288925"/>
          </a:xfrm>
        </p:spPr>
        <p:txBody>
          <a:bodyPr/>
          <a:lstStyle/>
          <a:p>
            <a:endParaRPr lang="th-TH"/>
          </a:p>
        </p:txBody>
      </p:sp>
      <p:sp>
        <p:nvSpPr>
          <p:cNvPr id="16" name="Slide Number Placeholder 15"/>
          <p:cNvSpPr>
            <a:spLocks noGrp="1"/>
          </p:cNvSpPr>
          <p:nvPr>
            <p:ph type="sldNum" sz="quarter" idx="12"/>
          </p:nvPr>
        </p:nvSpPr>
        <p:spPr>
          <a:xfrm>
            <a:off x="8229600" y="6473952"/>
            <a:ext cx="758952" cy="246888"/>
          </a:xfrm>
        </p:spPr>
        <p:txBody>
          <a:bodyPr/>
          <a:lstStyle/>
          <a:p>
            <a:fld id="{4124CDC3-2EA4-44A9-9638-6AF643325418}" type="slidenum">
              <a:rPr lang="th-TH" smtClean="0"/>
              <a:pPr/>
              <a:t>‹#›</a:t>
            </a:fld>
            <a:endParaRPr lang="th-TH"/>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09AF80F-7798-481B-88DC-62E670C457EB}" type="datetime1">
              <a:rPr lang="th-TH" smtClean="0"/>
              <a:pPr/>
              <a:t>14/08/64</a:t>
            </a:fld>
            <a:endParaRPr lang="th-TH"/>
          </a:p>
        </p:txBody>
      </p:sp>
      <p:sp>
        <p:nvSpPr>
          <p:cNvPr id="11" name="Footer Placeholder 10"/>
          <p:cNvSpPr>
            <a:spLocks noGrp="1"/>
          </p:cNvSpPr>
          <p:nvPr>
            <p:ph type="ftr" sz="quarter" idx="11"/>
          </p:nvPr>
        </p:nvSpPr>
        <p:spPr/>
        <p:txBody>
          <a:bodyPr/>
          <a:lstStyle/>
          <a:p>
            <a:endParaRPr lang="th-TH"/>
          </a:p>
        </p:txBody>
      </p:sp>
      <p:sp>
        <p:nvSpPr>
          <p:cNvPr id="16" name="Slide Number Placeholder 15"/>
          <p:cNvSpPr>
            <a:spLocks noGrp="1"/>
          </p:cNvSpPr>
          <p:nvPr>
            <p:ph type="sldNum" sz="quarter" idx="12"/>
          </p:nvPr>
        </p:nvSpPr>
        <p:spPr/>
        <p:txBody>
          <a:bodyPr/>
          <a:lstStyle/>
          <a:p>
            <a:fld id="{4124CDC3-2EA4-44A9-9638-6AF643325418}" type="slidenum">
              <a:rPr lang="th-TH" smtClean="0"/>
              <a:pPr/>
              <a:t>‹#›</a:t>
            </a:fld>
            <a:endParaRPr lang="th-TH"/>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09AF80F-7798-481B-88DC-62E670C457EB}" type="datetime1">
              <a:rPr lang="th-TH" smtClean="0"/>
              <a:pPr/>
              <a:t>14/08/64</a:t>
            </a:fld>
            <a:endParaRPr lang="th-TH"/>
          </a:p>
        </p:txBody>
      </p:sp>
      <p:sp>
        <p:nvSpPr>
          <p:cNvPr id="10" name="Footer Placeholder 9"/>
          <p:cNvSpPr>
            <a:spLocks noGrp="1"/>
          </p:cNvSpPr>
          <p:nvPr>
            <p:ph type="ftr" sz="quarter" idx="11"/>
          </p:nvPr>
        </p:nvSpPr>
        <p:spPr/>
        <p:txBody>
          <a:bodyPr/>
          <a:lstStyle/>
          <a:p>
            <a:endParaRPr lang="th-TH"/>
          </a:p>
        </p:txBody>
      </p:sp>
      <p:sp>
        <p:nvSpPr>
          <p:cNvPr id="31" name="Slide Number Placeholder 30"/>
          <p:cNvSpPr>
            <a:spLocks noGrp="1"/>
          </p:cNvSpPr>
          <p:nvPr>
            <p:ph type="sldNum" sz="quarter" idx="12"/>
          </p:nvPr>
        </p:nvSpPr>
        <p:spPr/>
        <p:txBody>
          <a:bodyPr/>
          <a:lstStyle/>
          <a:p>
            <a:fld id="{4124CDC3-2EA4-44A9-9638-6AF643325418}" type="slidenum">
              <a:rPr lang="th-TH" smtClean="0"/>
              <a:pPr/>
              <a:t>‹#›</a:t>
            </a:fld>
            <a:endParaRPr lang="th-TH"/>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09AF80F-7798-481B-88DC-62E670C457EB}" type="datetime1">
              <a:rPr lang="th-TH" smtClean="0"/>
              <a:pPr/>
              <a:t>14/08/64</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a:xfrm>
            <a:off x="8229600" y="6477000"/>
            <a:ext cx="762000" cy="246888"/>
          </a:xfrm>
        </p:spPr>
        <p:txBody>
          <a:bodyPr/>
          <a:lstStyle/>
          <a:p>
            <a:fld id="{4124CDC3-2EA4-44A9-9638-6AF643325418}" type="slidenum">
              <a:rPr lang="th-TH" smtClean="0"/>
              <a:pPr/>
              <a:t>‹#›</a:t>
            </a:fld>
            <a:endParaRPr lang="th-TH"/>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09AF80F-7798-481B-88DC-62E670C457EB}" type="datetime1">
              <a:rPr lang="th-TH" smtClean="0"/>
              <a:pPr/>
              <a:t>14/08/64</a:t>
            </a:fld>
            <a:endParaRPr lang="th-TH"/>
          </a:p>
        </p:txBody>
      </p:sp>
      <p:sp>
        <p:nvSpPr>
          <p:cNvPr id="21" name="Footer Placeholder 20"/>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124CDC3-2EA4-44A9-9638-6AF643325418}" type="slidenum">
              <a:rPr lang="th-TH" smtClean="0"/>
              <a:pPr/>
              <a:t>‹#›</a:t>
            </a:fld>
            <a:endParaRPr lang="th-TH"/>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09AF80F-7798-481B-88DC-62E670C457EB}" type="datetime1">
              <a:rPr lang="th-TH" smtClean="0"/>
              <a:pPr/>
              <a:t>14/08/64</a:t>
            </a:fld>
            <a:endParaRPr lang="th-TH"/>
          </a:p>
        </p:txBody>
      </p:sp>
      <p:sp>
        <p:nvSpPr>
          <p:cNvPr id="24" name="Footer Placeholder 23"/>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4124CDC3-2EA4-44A9-9638-6AF643325418}" type="slidenum">
              <a:rPr lang="th-TH" smtClean="0"/>
              <a:pPr/>
              <a:t>‹#›</a:t>
            </a:fld>
            <a:endParaRPr lang="th-TH"/>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09AF80F-7798-481B-88DC-62E670C457EB}" type="datetime1">
              <a:rPr lang="th-TH" smtClean="0"/>
              <a:pPr/>
              <a:t>14/08/64</a:t>
            </a:fld>
            <a:endParaRPr lang="th-TH"/>
          </a:p>
        </p:txBody>
      </p:sp>
      <p:sp>
        <p:nvSpPr>
          <p:cNvPr id="29" name="Footer Placeholder 28"/>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4124CDC3-2EA4-44A9-9638-6AF643325418}" type="slidenum">
              <a:rPr lang="th-TH" smtClean="0"/>
              <a:pPr/>
              <a:t>‹#›</a:t>
            </a:fld>
            <a:endParaRPr lang="th-TH"/>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09AF80F-7798-481B-88DC-62E670C457EB}" type="datetime1">
              <a:rPr lang="th-TH" smtClean="0"/>
              <a:pPr/>
              <a:t>14/08/64</a:t>
            </a:fld>
            <a:endParaRPr lang="th-TH"/>
          </a:p>
        </p:txBody>
      </p:sp>
      <p:sp>
        <p:nvSpPr>
          <p:cNvPr id="5" name="Footer Placeholder 4"/>
          <p:cNvSpPr>
            <a:spLocks noGrp="1"/>
          </p:cNvSpPr>
          <p:nvPr>
            <p:ph type="ftr" sz="quarter" idx="11"/>
          </p:nvPr>
        </p:nvSpPr>
        <p:spPr/>
        <p:txBody>
          <a:bodyPr/>
          <a:lstStyle/>
          <a:p>
            <a:endParaRPr lang="th-TH"/>
          </a:p>
        </p:txBody>
      </p:sp>
      <p:sp>
        <p:nvSpPr>
          <p:cNvPr id="31" name="Slide Number Placeholder 30"/>
          <p:cNvSpPr>
            <a:spLocks noGrp="1"/>
          </p:cNvSpPr>
          <p:nvPr>
            <p:ph type="sldNum" sz="quarter" idx="12"/>
          </p:nvPr>
        </p:nvSpPr>
        <p:spPr/>
        <p:txBody>
          <a:bodyPr/>
          <a:lstStyle/>
          <a:p>
            <a:fld id="{4124CDC3-2EA4-44A9-9638-6AF643325418}" type="slidenum">
              <a:rPr lang="th-TH" smtClean="0"/>
              <a:pPr/>
              <a:t>‹#›</a:t>
            </a:fld>
            <a:endParaRPr lang="th-TH"/>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09AF80F-7798-481B-88DC-62E670C457EB}" type="datetime1">
              <a:rPr lang="th-TH" smtClean="0"/>
              <a:pPr/>
              <a:t>14/08/64</a:t>
            </a:fld>
            <a:endParaRPr lang="th-TH"/>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h-TH"/>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124CDC3-2EA4-44A9-9638-6AF643325418}" type="slidenum">
              <a:rPr lang="th-TH" smtClean="0"/>
              <a:pPr/>
              <a:t>‹#›</a:t>
            </a:fld>
            <a:endParaRPr lang="th-TH"/>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p:txBody>
          <a:bodyPr/>
          <a:lstStyle/>
          <a:p>
            <a:r>
              <a:rPr lang="en-US" dirty="0" smtClean="0"/>
              <a:t>TRM 1202</a:t>
            </a:r>
            <a:br>
              <a:rPr lang="en-US" dirty="0" smtClean="0"/>
            </a:br>
            <a:r>
              <a:rPr lang="en-US" dirty="0" smtClean="0"/>
              <a:t>Service Psychology</a:t>
            </a:r>
            <a:endParaRPr lang="th-TH" dirty="0"/>
          </a:p>
        </p:txBody>
      </p:sp>
      <p:sp>
        <p:nvSpPr>
          <p:cNvPr id="3" name="ชื่อเรื่องรอง 2"/>
          <p:cNvSpPr>
            <a:spLocks noGrp="1"/>
          </p:cNvSpPr>
          <p:nvPr>
            <p:ph type="subTitle" idx="1"/>
          </p:nvPr>
        </p:nvSpPr>
        <p:spPr/>
        <p:txBody>
          <a:bodyPr>
            <a:normAutofit/>
          </a:bodyPr>
          <a:lstStyle/>
          <a:p>
            <a:endParaRPr lang="en-US" dirty="0" smtClean="0"/>
          </a:p>
        </p:txBody>
      </p:sp>
      <p:sp>
        <p:nvSpPr>
          <p:cNvPr id="4" name="ชื่อเรื่องรอง 2"/>
          <p:cNvSpPr txBox="1">
            <a:spLocks/>
          </p:cNvSpPr>
          <p:nvPr/>
        </p:nvSpPr>
        <p:spPr>
          <a:xfrm>
            <a:off x="2714612" y="5000636"/>
            <a:ext cx="5897206" cy="1500198"/>
          </a:xfrm>
          <a:prstGeom prst="rect">
            <a:avLst/>
          </a:prstGeom>
        </p:spPr>
        <p:txBody>
          <a:bodyPr vert="horz" rtlCol="0">
            <a:normAutofit/>
          </a:bodyPr>
          <a:lstStyle/>
          <a:p>
            <a:pPr marL="0" marR="0" lvl="0" indent="0" algn="ctr" defTabSz="914400" rtl="0" eaLnBrk="1" fontAlgn="auto" latinLnBrk="0" hangingPunct="1">
              <a:lnSpc>
                <a:spcPct val="100000"/>
              </a:lnSpc>
              <a:spcBef>
                <a:spcPct val="20000"/>
              </a:spcBef>
              <a:spcAft>
                <a:spcPts val="0"/>
              </a:spcAft>
              <a:buClr>
                <a:schemeClr val="tx2"/>
              </a:buClr>
              <a:buSzPct val="50000"/>
              <a:buFont typeface="Wingdings"/>
              <a:buNone/>
              <a:tabLst/>
              <a:defRPr/>
            </a:pPr>
            <a:endParaRPr kumimoji="0" lang="en-US" sz="28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5" name="ชื่อเรื่องรอง 2"/>
          <p:cNvSpPr txBox="1">
            <a:spLocks/>
          </p:cNvSpPr>
          <p:nvPr/>
        </p:nvSpPr>
        <p:spPr>
          <a:xfrm>
            <a:off x="3929058" y="5643578"/>
            <a:ext cx="5039950" cy="1071570"/>
          </a:xfrm>
          <a:prstGeom prst="rect">
            <a:avLst/>
          </a:prstGeom>
        </p:spPr>
        <p:txBody>
          <a:bodyPr vert="horz" rtlCol="0">
            <a:normAutofit/>
          </a:bodyPr>
          <a:lstStyle/>
          <a:p>
            <a:pPr marL="0" marR="0" lvl="0" indent="0" algn="ctr" defTabSz="914400" rtl="0" eaLnBrk="1" fontAlgn="auto" latinLnBrk="0" hangingPunct="1">
              <a:lnSpc>
                <a:spcPct val="100000"/>
              </a:lnSpc>
              <a:spcBef>
                <a:spcPct val="20000"/>
              </a:spcBef>
              <a:spcAft>
                <a:spcPts val="0"/>
              </a:spcAft>
              <a:buClr>
                <a:schemeClr val="tx2"/>
              </a:buClr>
              <a:buSzPct val="50000"/>
              <a:buFont typeface="Wingdings"/>
              <a:buNone/>
              <a:tabLst/>
              <a:defRPr/>
            </a:pPr>
            <a:endParaRPr kumimoji="0" lang="en-US" sz="28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Class Rules </a:t>
            </a:r>
            <a:r>
              <a:rPr lang="en-US" sz="2800" i="1" dirty="0" smtClean="0"/>
              <a:t>(cont.)</a:t>
            </a:r>
            <a:endParaRPr lang="th-TH" sz="2800" i="1" dirty="0"/>
          </a:p>
        </p:txBody>
      </p:sp>
      <p:sp>
        <p:nvSpPr>
          <p:cNvPr id="3" name="ตัวยึดข้อความ 2"/>
          <p:cNvSpPr>
            <a:spLocks noGrp="1"/>
          </p:cNvSpPr>
          <p:nvPr>
            <p:ph type="body" idx="1"/>
          </p:nvPr>
        </p:nvSpPr>
        <p:spPr/>
        <p:txBody>
          <a:bodyPr/>
          <a:lstStyle/>
          <a:p>
            <a:pPr algn="ctr"/>
            <a:r>
              <a:rPr lang="en-US" b="1" dirty="0" smtClean="0">
                <a:effectLst>
                  <a:outerShdw blurRad="38100" dist="38100" dir="2700000" algn="tl">
                    <a:srgbClr val="000000">
                      <a:alpha val="43137"/>
                    </a:srgbClr>
                  </a:outerShdw>
                </a:effectLst>
              </a:rPr>
              <a:t>DO</a:t>
            </a:r>
            <a:endParaRPr lang="th-TH" b="1" dirty="0">
              <a:effectLst>
                <a:outerShdw blurRad="38100" dist="38100" dir="2700000" algn="tl">
                  <a:srgbClr val="000000">
                    <a:alpha val="43137"/>
                  </a:srgbClr>
                </a:outerShdw>
              </a:effectLst>
            </a:endParaRPr>
          </a:p>
        </p:txBody>
      </p:sp>
      <p:sp>
        <p:nvSpPr>
          <p:cNvPr id="5" name="ตัวยึดข้อความ 4"/>
          <p:cNvSpPr>
            <a:spLocks noGrp="1"/>
          </p:cNvSpPr>
          <p:nvPr>
            <p:ph type="body" sz="half" idx="3"/>
          </p:nvPr>
        </p:nvSpPr>
        <p:spPr/>
        <p:txBody>
          <a:bodyPr/>
          <a:lstStyle/>
          <a:p>
            <a:pPr algn="ctr"/>
            <a:r>
              <a:rPr lang="en-US" b="1" dirty="0" smtClean="0">
                <a:solidFill>
                  <a:srgbClr val="FF0000"/>
                </a:solidFill>
                <a:effectLst>
                  <a:outerShdw blurRad="38100" dist="38100" dir="2700000" algn="tl">
                    <a:srgbClr val="000000">
                      <a:alpha val="43137"/>
                    </a:srgbClr>
                  </a:outerShdw>
                </a:effectLst>
              </a:rPr>
              <a:t>DON’T</a:t>
            </a:r>
            <a:endParaRPr lang="th-TH" b="1" dirty="0">
              <a:solidFill>
                <a:srgbClr val="FF0000"/>
              </a:solidFill>
              <a:effectLst>
                <a:outerShdw blurRad="38100" dist="38100" dir="2700000" algn="tl">
                  <a:srgbClr val="000000">
                    <a:alpha val="43137"/>
                  </a:srgbClr>
                </a:outerShdw>
              </a:effectLst>
            </a:endParaRPr>
          </a:p>
        </p:txBody>
      </p:sp>
      <p:pic>
        <p:nvPicPr>
          <p:cNvPr id="8" name="ตัวยึดเนื้อหา 7" descr="time_490605.jpg"/>
          <p:cNvPicPr>
            <a:picLocks noGrp="1" noChangeAspect="1"/>
          </p:cNvPicPr>
          <p:nvPr>
            <p:ph sz="quarter" idx="2"/>
          </p:nvPr>
        </p:nvPicPr>
        <p:blipFill>
          <a:blip r:embed="rId2" cstate="print">
            <a:clrChange>
              <a:clrFrom>
                <a:srgbClr val="FFFFFF"/>
              </a:clrFrom>
              <a:clrTo>
                <a:srgbClr val="FFFFFF">
                  <a:alpha val="0"/>
                </a:srgbClr>
              </a:clrTo>
            </a:clrChange>
          </a:blip>
          <a:stretch>
            <a:fillRect/>
          </a:stretch>
        </p:blipFill>
        <p:spPr>
          <a:xfrm>
            <a:off x="1184839" y="1316038"/>
            <a:ext cx="2483310" cy="3941762"/>
          </a:xfrm>
        </p:spPr>
      </p:pic>
      <p:pic>
        <p:nvPicPr>
          <p:cNvPr id="9" name="ตัวยึดเนื้อหา 8" descr="night_time_-_day_time_537405.jpg"/>
          <p:cNvPicPr>
            <a:picLocks noGrp="1" noChangeAspect="1"/>
          </p:cNvPicPr>
          <p:nvPr>
            <p:ph sz="quarter" idx="4"/>
          </p:nvPr>
        </p:nvPicPr>
        <p:blipFill>
          <a:blip r:embed="rId3" cstate="print"/>
          <a:stretch>
            <a:fillRect/>
          </a:stretch>
        </p:blipFill>
        <p:spPr>
          <a:xfrm>
            <a:off x="4564373" y="2500306"/>
            <a:ext cx="4293907" cy="3117377"/>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ชื่อเรื่อง 7"/>
          <p:cNvSpPr>
            <a:spLocks noGrp="1"/>
          </p:cNvSpPr>
          <p:nvPr>
            <p:ph type="title"/>
          </p:nvPr>
        </p:nvSpPr>
        <p:spPr/>
        <p:txBody>
          <a:bodyPr/>
          <a:lstStyle/>
          <a:p>
            <a:r>
              <a:rPr lang="en-US" dirty="0" smtClean="0"/>
              <a:t>Definitions</a:t>
            </a:r>
            <a:endParaRPr lang="th-TH" dirty="0"/>
          </a:p>
        </p:txBody>
      </p:sp>
      <p:sp>
        <p:nvSpPr>
          <p:cNvPr id="9" name="ตัวยึดเนื้อหา 8"/>
          <p:cNvSpPr>
            <a:spLocks noGrp="1"/>
          </p:cNvSpPr>
          <p:nvPr>
            <p:ph idx="1"/>
          </p:nvPr>
        </p:nvSpPr>
        <p:spPr>
          <a:xfrm>
            <a:off x="457200" y="1600200"/>
            <a:ext cx="8229600" cy="4637112"/>
          </a:xfrm>
        </p:spPr>
        <p:txBody>
          <a:bodyPr>
            <a:normAutofit fontScale="85000" lnSpcReduction="20000"/>
          </a:bodyPr>
          <a:lstStyle/>
          <a:p>
            <a:pPr algn="just"/>
            <a:r>
              <a:rPr lang="en-US" dirty="0" smtClean="0"/>
              <a:t>Service</a:t>
            </a:r>
          </a:p>
          <a:p>
            <a:pPr lvl="1" algn="just"/>
            <a:r>
              <a:rPr lang="en-US" dirty="0" smtClean="0"/>
              <a:t>The process of helping guests by addressing their wants and needs with respect and dignity and in a timely manner (Hayes, 2006).</a:t>
            </a:r>
          </a:p>
          <a:p>
            <a:pPr lvl="1" algn="just"/>
            <a:r>
              <a:rPr lang="en-US" dirty="0" smtClean="0"/>
              <a:t>Intangible products such as accounting, banking, cleaning, consultancy, education, insurance, expertise, medical treatment, or transportation.</a:t>
            </a:r>
          </a:p>
          <a:p>
            <a:pPr lvl="2" algn="just"/>
            <a:r>
              <a:rPr lang="en-US" dirty="0" smtClean="0"/>
              <a:t>Sometimes services are difficult to identify because they are closely associated with a good; such as the combination of a diagnosis with the administration of a medicine. </a:t>
            </a:r>
          </a:p>
          <a:p>
            <a:pPr lvl="2" algn="just"/>
            <a:r>
              <a:rPr lang="en-US" dirty="0" smtClean="0"/>
              <a:t>No transfer of possession or ownership takes place when services are sold, and they (1) cannot be stored or transported, (2) are instantly perishable, and (3) come into existence at the time they are bought and consumed (Business Dictionary, 2012).</a:t>
            </a:r>
          </a:p>
          <a:p>
            <a:pPr lvl="1" algn="just"/>
            <a:endParaRPr lang="en-US" dirty="0" smtClean="0"/>
          </a:p>
          <a:p>
            <a:pPr lvl="1" algn="just"/>
            <a:endParaRPr lang="en-US" dirty="0" smtClean="0"/>
          </a:p>
          <a:p>
            <a:pPr lvl="1" algn="just"/>
            <a:endParaRPr lang="en-US" dirty="0" smtClean="0"/>
          </a:p>
          <a:p>
            <a:pPr algn="just"/>
            <a:endParaRPr lang="th-TH"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Definition </a:t>
            </a:r>
            <a:r>
              <a:rPr lang="en-US" sz="2800" i="1" dirty="0" smtClean="0"/>
              <a:t>(cont.)</a:t>
            </a:r>
            <a:endParaRPr lang="th-TH" sz="2800" i="1" dirty="0"/>
          </a:p>
        </p:txBody>
      </p:sp>
      <p:sp>
        <p:nvSpPr>
          <p:cNvPr id="3" name="ตัวยึดเนื้อหา 2"/>
          <p:cNvSpPr>
            <a:spLocks noGrp="1"/>
          </p:cNvSpPr>
          <p:nvPr>
            <p:ph idx="1"/>
          </p:nvPr>
        </p:nvSpPr>
        <p:spPr>
          <a:xfrm>
            <a:off x="457200" y="1600200"/>
            <a:ext cx="8229600" cy="4637112"/>
          </a:xfrm>
        </p:spPr>
        <p:txBody>
          <a:bodyPr>
            <a:normAutofit/>
          </a:bodyPr>
          <a:lstStyle/>
          <a:p>
            <a:pPr algn="just"/>
            <a:r>
              <a:rPr lang="en-US" sz="3500" dirty="0" smtClean="0"/>
              <a:t>Psychology</a:t>
            </a:r>
          </a:p>
          <a:p>
            <a:pPr lvl="1" algn="just"/>
            <a:r>
              <a:rPr lang="en-US" dirty="0" smtClean="0"/>
              <a:t>the mental or behavioral characteristics of an individual or group (Merriam, 2013)</a:t>
            </a:r>
          </a:p>
          <a:p>
            <a:pPr lvl="1" algn="just"/>
            <a:r>
              <a:rPr lang="en-US" dirty="0" smtClean="0"/>
              <a:t>the study of mind and behavior in relation to a particular field of knowledge or activity (Merriam, 2013)</a:t>
            </a:r>
          </a:p>
          <a:p>
            <a:pPr lvl="1" algn="just"/>
            <a:r>
              <a:rPr lang="en-US" dirty="0" smtClean="0"/>
              <a:t>the scientific study of the human mind and its functions, especially those affecting behavior in a given context (Oxford, 2013)</a:t>
            </a:r>
            <a:endParaRPr lang="th-TH"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Pre-test</a:t>
            </a:r>
            <a:endParaRPr lang="th-TH" dirty="0"/>
          </a:p>
        </p:txBody>
      </p:sp>
      <p:sp>
        <p:nvSpPr>
          <p:cNvPr id="3" name="ตัวยึดเนื้อหา 2"/>
          <p:cNvSpPr>
            <a:spLocks noGrp="1"/>
          </p:cNvSpPr>
          <p:nvPr>
            <p:ph idx="1"/>
          </p:nvPr>
        </p:nvSpPr>
        <p:spPr>
          <a:xfrm>
            <a:off x="395536" y="1628800"/>
            <a:ext cx="8229600" cy="4525963"/>
          </a:xfrm>
        </p:spPr>
        <p:txBody>
          <a:bodyPr>
            <a:normAutofit/>
          </a:bodyPr>
          <a:lstStyle/>
          <a:p>
            <a:pPr algn="just">
              <a:lnSpc>
                <a:spcPct val="150000"/>
              </a:lnSpc>
            </a:pPr>
            <a:r>
              <a:rPr lang="en-US" sz="4000" dirty="0" smtClean="0"/>
              <a:t>In your opinion, what is service psychology? Is it important in your career life?(100 words)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รูปภาพ 4" descr="Thank You.jpg"/>
          <p:cNvPicPr>
            <a:picLocks noChangeAspect="1"/>
          </p:cNvPicPr>
          <p:nvPr/>
        </p:nvPicPr>
        <p:blipFill>
          <a:blip r:embed="rId2" cstate="print">
            <a:clrChange>
              <a:clrFrom>
                <a:srgbClr val="FFFFFF"/>
              </a:clrFrom>
              <a:clrTo>
                <a:srgbClr val="FFFFFF">
                  <a:alpha val="0"/>
                </a:srgbClr>
              </a:clrTo>
            </a:clrChange>
          </a:blip>
          <a:stretch>
            <a:fillRect/>
          </a:stretch>
        </p:blipFill>
        <p:spPr>
          <a:xfrm>
            <a:off x="1214414" y="467245"/>
            <a:ext cx="6786610" cy="567639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th-TH" dirty="0"/>
          </a:p>
        </p:txBody>
      </p:sp>
      <p:sp>
        <p:nvSpPr>
          <p:cNvPr id="3" name="Content Placeholder 2"/>
          <p:cNvSpPr>
            <a:spLocks noGrp="1"/>
          </p:cNvSpPr>
          <p:nvPr>
            <p:ph idx="1"/>
          </p:nvPr>
        </p:nvSpPr>
        <p:spPr/>
        <p:txBody>
          <a:bodyPr>
            <a:normAutofit fontScale="92500" lnSpcReduction="10000"/>
          </a:bodyPr>
          <a:lstStyle/>
          <a:p>
            <a:r>
              <a:rPr lang="en-US" dirty="0" smtClean="0"/>
              <a:t>Knowing each other</a:t>
            </a:r>
          </a:p>
          <a:p>
            <a:r>
              <a:rPr lang="en-US" dirty="0" smtClean="0"/>
              <a:t>Introduction to TRM 1202</a:t>
            </a:r>
          </a:p>
          <a:p>
            <a:pPr lvl="1"/>
            <a:r>
              <a:rPr lang="en-US" dirty="0" smtClean="0"/>
              <a:t>Course description</a:t>
            </a:r>
          </a:p>
          <a:p>
            <a:pPr lvl="1"/>
            <a:r>
              <a:rPr lang="en-US" dirty="0" smtClean="0"/>
              <a:t>Course aims</a:t>
            </a:r>
          </a:p>
          <a:p>
            <a:pPr lvl="1"/>
            <a:r>
              <a:rPr lang="en-US" dirty="0" smtClean="0"/>
              <a:t>Course objectives</a:t>
            </a:r>
          </a:p>
          <a:p>
            <a:r>
              <a:rPr lang="en-US" dirty="0" smtClean="0"/>
              <a:t>Learning assessment</a:t>
            </a:r>
          </a:p>
          <a:p>
            <a:r>
              <a:rPr lang="en-US" dirty="0" smtClean="0"/>
              <a:t>Class rules</a:t>
            </a:r>
          </a:p>
          <a:p>
            <a:r>
              <a:rPr lang="en-US" dirty="0" smtClean="0"/>
              <a:t>Definitions</a:t>
            </a:r>
          </a:p>
          <a:p>
            <a:r>
              <a:rPr lang="en-US" dirty="0" smtClean="0"/>
              <a:t>Pre-test</a:t>
            </a:r>
          </a:p>
          <a:p>
            <a:endParaRPr lang="en-US" dirty="0" smtClean="0"/>
          </a:p>
          <a:p>
            <a:endParaRPr lang="th-TH"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Knowing Each Other</a:t>
            </a:r>
            <a:endParaRPr lang="th-TH" dirty="0"/>
          </a:p>
        </p:txBody>
      </p:sp>
      <p:sp>
        <p:nvSpPr>
          <p:cNvPr id="3" name="Content Placeholder 2"/>
          <p:cNvSpPr>
            <a:spLocks noGrp="1"/>
          </p:cNvSpPr>
          <p:nvPr>
            <p:ph idx="1"/>
          </p:nvPr>
        </p:nvSpPr>
        <p:spPr/>
        <p:txBody>
          <a:bodyPr/>
          <a:lstStyle/>
          <a:p>
            <a:pPr>
              <a:lnSpc>
                <a:spcPct val="150000"/>
              </a:lnSpc>
            </a:pPr>
            <a:r>
              <a:rPr lang="en-US" dirty="0" smtClean="0"/>
              <a:t>Please introduce yourself</a:t>
            </a:r>
          </a:p>
          <a:p>
            <a:pPr lvl="1">
              <a:lnSpc>
                <a:spcPct val="150000"/>
              </a:lnSpc>
            </a:pPr>
            <a:r>
              <a:rPr lang="en-US" dirty="0" smtClean="0"/>
              <a:t>Name &amp; nickname</a:t>
            </a:r>
          </a:p>
          <a:p>
            <a:pPr lvl="1">
              <a:lnSpc>
                <a:spcPct val="150000"/>
              </a:lnSpc>
            </a:pPr>
            <a:r>
              <a:rPr lang="en-US" dirty="0" smtClean="0"/>
              <a:t>Your education background</a:t>
            </a:r>
          </a:p>
          <a:p>
            <a:pPr lvl="1">
              <a:lnSpc>
                <a:spcPct val="150000"/>
              </a:lnSpc>
            </a:pPr>
            <a:r>
              <a:rPr lang="en-US" dirty="0" smtClean="0"/>
              <a:t>Which careers in the tourism industry are you interested in?</a:t>
            </a:r>
          </a:p>
          <a:p>
            <a:endParaRPr lang="th-TH" dirty="0"/>
          </a:p>
        </p:txBody>
      </p:sp>
      <p:pic>
        <p:nvPicPr>
          <p:cNvPr id="5" name="Picture 4" descr="2.gif"/>
          <p:cNvPicPr>
            <a:picLocks noChangeAspect="1"/>
          </p:cNvPicPr>
          <p:nvPr/>
        </p:nvPicPr>
        <p:blipFill>
          <a:blip r:embed="rId2" cstate="print"/>
          <a:stretch>
            <a:fillRect/>
          </a:stretch>
        </p:blipFill>
        <p:spPr>
          <a:xfrm>
            <a:off x="6018584" y="1376893"/>
            <a:ext cx="2801888" cy="262817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dirty="0" smtClean="0"/>
              <a:t>Unit 1 - Introduction to TRM1202</a:t>
            </a:r>
            <a:endParaRPr lang="th-TH" dirty="0"/>
          </a:p>
        </p:txBody>
      </p:sp>
      <p:sp>
        <p:nvSpPr>
          <p:cNvPr id="3" name="ตัวยึดเนื้อหา 2"/>
          <p:cNvSpPr>
            <a:spLocks noGrp="1"/>
          </p:cNvSpPr>
          <p:nvPr>
            <p:ph idx="1"/>
          </p:nvPr>
        </p:nvSpPr>
        <p:spPr>
          <a:xfrm>
            <a:off x="457200" y="1600200"/>
            <a:ext cx="8229600" cy="4781128"/>
          </a:xfrm>
        </p:spPr>
        <p:txBody>
          <a:bodyPr>
            <a:normAutofit fontScale="77500" lnSpcReduction="20000"/>
          </a:bodyPr>
          <a:lstStyle/>
          <a:p>
            <a:pPr>
              <a:lnSpc>
                <a:spcPct val="120000"/>
              </a:lnSpc>
            </a:pPr>
            <a:r>
              <a:rPr lang="en-US" dirty="0" smtClean="0"/>
              <a:t>Credit: 3 (3-0-6)</a:t>
            </a:r>
          </a:p>
          <a:p>
            <a:pPr lvl="1">
              <a:lnSpc>
                <a:spcPct val="120000"/>
              </a:lnSpc>
            </a:pPr>
            <a:r>
              <a:rPr lang="en-US" dirty="0" smtClean="0"/>
              <a:t>Lecture – 3 hours</a:t>
            </a:r>
          </a:p>
          <a:p>
            <a:pPr lvl="1">
              <a:lnSpc>
                <a:spcPct val="120000"/>
              </a:lnSpc>
            </a:pPr>
            <a:r>
              <a:rPr lang="en-US" dirty="0" smtClean="0"/>
              <a:t>Practice / Field – 0 hours</a:t>
            </a:r>
          </a:p>
          <a:p>
            <a:pPr lvl="1">
              <a:lnSpc>
                <a:spcPct val="120000"/>
              </a:lnSpc>
            </a:pPr>
            <a:r>
              <a:rPr lang="en-US" dirty="0" smtClean="0"/>
              <a:t>Self-study </a:t>
            </a:r>
            <a:r>
              <a:rPr lang="en-US" smtClean="0"/>
              <a:t>– 6 </a:t>
            </a:r>
            <a:r>
              <a:rPr lang="en-US" dirty="0" smtClean="0"/>
              <a:t>hours</a:t>
            </a:r>
          </a:p>
          <a:p>
            <a:pPr>
              <a:lnSpc>
                <a:spcPct val="120000"/>
              </a:lnSpc>
              <a:buNone/>
            </a:pPr>
            <a:endParaRPr lang="en-US" dirty="0" smtClean="0"/>
          </a:p>
          <a:p>
            <a:pPr>
              <a:lnSpc>
                <a:spcPct val="120000"/>
              </a:lnSpc>
            </a:pPr>
            <a:r>
              <a:rPr lang="en-US" dirty="0" smtClean="0"/>
              <a:t>Course description</a:t>
            </a:r>
          </a:p>
          <a:p>
            <a:pPr lvl="1" algn="just">
              <a:lnSpc>
                <a:spcPct val="120000"/>
              </a:lnSpc>
            </a:pPr>
            <a:r>
              <a:rPr lang="en-US" dirty="0" smtClean="0"/>
              <a:t>Definition of service psychology, importance, relationship between service and psychology, schools of thoughts in psychology and the application in service business, society, marketing and consumer behavior. Techniques of providing a satisfactory service, use of psychology in work place and communication.</a:t>
            </a:r>
            <a:endParaRPr lang="th-TH" dirty="0"/>
          </a:p>
        </p:txBody>
      </p:sp>
      <p:pic>
        <p:nvPicPr>
          <p:cNvPr id="5" name="รูปภาพ 4" descr="cartoon_student.gif"/>
          <p:cNvPicPr>
            <a:picLocks noChangeAspect="1"/>
          </p:cNvPicPr>
          <p:nvPr/>
        </p:nvPicPr>
        <p:blipFill>
          <a:blip r:embed="rId3" cstate="print"/>
          <a:stretch>
            <a:fillRect/>
          </a:stretch>
        </p:blipFill>
        <p:spPr>
          <a:xfrm>
            <a:off x="3767156" y="1519544"/>
            <a:ext cx="5305438" cy="240952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Course Aims</a:t>
            </a:r>
            <a:endParaRPr lang="th-TH" dirty="0"/>
          </a:p>
        </p:txBody>
      </p:sp>
      <p:sp>
        <p:nvSpPr>
          <p:cNvPr id="3" name="ตัวยึดเนื้อหา 2"/>
          <p:cNvSpPr>
            <a:spLocks noGrp="1"/>
          </p:cNvSpPr>
          <p:nvPr>
            <p:ph idx="1"/>
          </p:nvPr>
        </p:nvSpPr>
        <p:spPr>
          <a:xfrm>
            <a:off x="457200" y="1600200"/>
            <a:ext cx="8229600" cy="4637112"/>
          </a:xfrm>
        </p:spPr>
        <p:txBody>
          <a:bodyPr>
            <a:normAutofit fontScale="77500" lnSpcReduction="20000"/>
          </a:bodyPr>
          <a:lstStyle/>
          <a:p>
            <a:pPr algn="just">
              <a:lnSpc>
                <a:spcPct val="120000"/>
              </a:lnSpc>
            </a:pPr>
            <a:r>
              <a:rPr lang="en-US" sz="3900" dirty="0" smtClean="0"/>
              <a:t>To discuss the definition and importance of service psychology, and also its significance in the tourism industry.</a:t>
            </a:r>
          </a:p>
          <a:p>
            <a:pPr algn="just">
              <a:lnSpc>
                <a:spcPct val="120000"/>
              </a:lnSpc>
            </a:pPr>
            <a:r>
              <a:rPr lang="en-US" sz="3900" dirty="0" smtClean="0"/>
              <a:t>To apply knowledge and analyze the relationship between service and psychology, and the application in service business.</a:t>
            </a:r>
          </a:p>
          <a:p>
            <a:pPr algn="just">
              <a:lnSpc>
                <a:spcPct val="120000"/>
              </a:lnSpc>
            </a:pPr>
            <a:r>
              <a:rPr lang="en-US" sz="3900" dirty="0" smtClean="0"/>
              <a:t>To become aware of providing techniques of satisfactory service in the tourism industry. </a:t>
            </a:r>
          </a:p>
          <a:p>
            <a:pPr lvl="1" algn="just">
              <a:lnSpc>
                <a:spcPct val="120000"/>
              </a:lnSpc>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Course Objectives</a:t>
            </a:r>
            <a:endParaRPr lang="th-TH" dirty="0"/>
          </a:p>
        </p:txBody>
      </p:sp>
      <p:sp>
        <p:nvSpPr>
          <p:cNvPr id="3" name="ตัวยึดเนื้อหา 2"/>
          <p:cNvSpPr>
            <a:spLocks noGrp="1"/>
          </p:cNvSpPr>
          <p:nvPr>
            <p:ph idx="1"/>
          </p:nvPr>
        </p:nvSpPr>
        <p:spPr/>
        <p:txBody>
          <a:bodyPr>
            <a:normAutofit/>
          </a:bodyPr>
          <a:lstStyle/>
          <a:p>
            <a:pPr algn="just">
              <a:lnSpc>
                <a:spcPct val="120000"/>
              </a:lnSpc>
            </a:pPr>
            <a:r>
              <a:rPr lang="en-US" dirty="0" smtClean="0"/>
              <a:t>To discuss the definition and importance of service psychology, and also its significance in the tourism industry, and realize providing techniques of satisfactory service.</a:t>
            </a:r>
          </a:p>
          <a:p>
            <a:pPr algn="just">
              <a:lnSpc>
                <a:spcPct val="120000"/>
              </a:lnSpc>
            </a:pPr>
            <a:r>
              <a:rPr lang="en-US" dirty="0" smtClean="0"/>
              <a:t>To recommend the way to develop the service business in Thailand in order to touch with the world quality standard.</a:t>
            </a:r>
            <a:endParaRPr lang="th-TH"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Learning Assessment</a:t>
            </a:r>
            <a:endParaRPr lang="th-TH" dirty="0"/>
          </a:p>
        </p:txBody>
      </p:sp>
      <p:sp>
        <p:nvSpPr>
          <p:cNvPr id="3" name="ตัวยึดเนื้อหา 2"/>
          <p:cNvSpPr>
            <a:spLocks noGrp="1"/>
          </p:cNvSpPr>
          <p:nvPr>
            <p:ph idx="1"/>
          </p:nvPr>
        </p:nvSpPr>
        <p:spPr/>
        <p:txBody>
          <a:bodyPr>
            <a:normAutofit/>
          </a:bodyPr>
          <a:lstStyle/>
          <a:p>
            <a:r>
              <a:rPr lang="en-US" dirty="0" smtClean="0"/>
              <a:t>Class attendance &amp; participation	10%	</a:t>
            </a:r>
          </a:p>
          <a:p>
            <a:r>
              <a:rPr lang="en-US" dirty="0" smtClean="0"/>
              <a:t>Minor and Major Assignments		30%</a:t>
            </a:r>
          </a:p>
          <a:p>
            <a:pPr lvl="1"/>
            <a:r>
              <a:rPr lang="en-US" dirty="0" smtClean="0"/>
              <a:t>Minor		10%</a:t>
            </a:r>
          </a:p>
          <a:p>
            <a:pPr lvl="1"/>
            <a:r>
              <a:rPr lang="en-US" dirty="0" smtClean="0"/>
              <a:t>Major		20%</a:t>
            </a:r>
          </a:p>
          <a:p>
            <a:r>
              <a:rPr lang="en-US" dirty="0" smtClean="0"/>
              <a:t>Quiz I and II					10% </a:t>
            </a:r>
          </a:p>
          <a:p>
            <a:r>
              <a:rPr lang="en-US" dirty="0" smtClean="0"/>
              <a:t>Examinations					50%</a:t>
            </a:r>
          </a:p>
          <a:p>
            <a:pPr lvl="1"/>
            <a:r>
              <a:rPr lang="en-US" dirty="0" smtClean="0"/>
              <a:t>Mid-term	20%</a:t>
            </a:r>
          </a:p>
          <a:p>
            <a:pPr lvl="1"/>
            <a:r>
              <a:rPr lang="en-US" dirty="0" smtClean="0"/>
              <a:t>Final		30%</a:t>
            </a:r>
            <a:endParaRPr lang="th-TH" dirty="0"/>
          </a:p>
        </p:txBody>
      </p:sp>
      <p:pic>
        <p:nvPicPr>
          <p:cNvPr id="6" name="รูปภาพ 5" descr="SunCartoon.jpg"/>
          <p:cNvPicPr>
            <a:picLocks noChangeAspect="1"/>
          </p:cNvPicPr>
          <p:nvPr/>
        </p:nvPicPr>
        <p:blipFill>
          <a:blip r:embed="rId2" cstate="print">
            <a:clrChange>
              <a:clrFrom>
                <a:srgbClr val="FFFFFF"/>
              </a:clrFrom>
              <a:clrTo>
                <a:srgbClr val="FFFFFF">
                  <a:alpha val="0"/>
                </a:srgbClr>
              </a:clrTo>
            </a:clrChange>
          </a:blip>
          <a:stretch>
            <a:fillRect/>
          </a:stretch>
        </p:blipFill>
        <p:spPr>
          <a:xfrm>
            <a:off x="7215206" y="142852"/>
            <a:ext cx="1813221" cy="162014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Class Rules</a:t>
            </a:r>
            <a:endParaRPr lang="th-TH" dirty="0"/>
          </a:p>
        </p:txBody>
      </p:sp>
      <p:sp>
        <p:nvSpPr>
          <p:cNvPr id="5" name="ตัวยึดข้อความ 4"/>
          <p:cNvSpPr>
            <a:spLocks noGrp="1"/>
          </p:cNvSpPr>
          <p:nvPr>
            <p:ph type="body" idx="1"/>
          </p:nvPr>
        </p:nvSpPr>
        <p:spPr/>
        <p:txBody>
          <a:bodyPr/>
          <a:lstStyle/>
          <a:p>
            <a:pPr algn="ctr"/>
            <a:r>
              <a:rPr lang="en-US" b="1" dirty="0" smtClean="0">
                <a:effectLst>
                  <a:outerShdw blurRad="38100" dist="38100" dir="2700000" algn="tl">
                    <a:srgbClr val="000000">
                      <a:alpha val="43137"/>
                    </a:srgbClr>
                  </a:outerShdw>
                </a:effectLst>
              </a:rPr>
              <a:t>DO</a:t>
            </a:r>
            <a:endParaRPr lang="th-TH" b="1" dirty="0">
              <a:effectLst>
                <a:outerShdw blurRad="38100" dist="38100" dir="2700000" algn="tl">
                  <a:srgbClr val="000000">
                    <a:alpha val="43137"/>
                  </a:srgbClr>
                </a:outerShdw>
              </a:effectLst>
            </a:endParaRPr>
          </a:p>
        </p:txBody>
      </p:sp>
      <p:sp>
        <p:nvSpPr>
          <p:cNvPr id="7" name="ตัวยึดข้อความ 6"/>
          <p:cNvSpPr>
            <a:spLocks noGrp="1"/>
          </p:cNvSpPr>
          <p:nvPr>
            <p:ph type="body" sz="half" idx="3"/>
          </p:nvPr>
        </p:nvSpPr>
        <p:spPr/>
        <p:txBody>
          <a:bodyPr/>
          <a:lstStyle/>
          <a:p>
            <a:pPr algn="ctr"/>
            <a:r>
              <a:rPr lang="en-US" b="1" dirty="0" smtClean="0">
                <a:solidFill>
                  <a:srgbClr val="FF0000"/>
                </a:solidFill>
                <a:effectLst>
                  <a:outerShdw blurRad="38100" dist="38100" dir="2700000" algn="tl">
                    <a:srgbClr val="000000">
                      <a:alpha val="43137"/>
                    </a:srgbClr>
                  </a:outerShdw>
                </a:effectLst>
              </a:rPr>
              <a:t>DON’T</a:t>
            </a:r>
            <a:endParaRPr lang="th-TH" b="1" dirty="0">
              <a:solidFill>
                <a:srgbClr val="FF0000"/>
              </a:solidFill>
              <a:effectLst>
                <a:outerShdw blurRad="38100" dist="38100" dir="2700000" algn="tl">
                  <a:srgbClr val="000000">
                    <a:alpha val="43137"/>
                  </a:srgbClr>
                </a:outerShdw>
              </a:effectLst>
            </a:endParaRPr>
          </a:p>
        </p:txBody>
      </p:sp>
      <p:pic>
        <p:nvPicPr>
          <p:cNvPr id="9" name="ตัวยึดเนื้อหา 8" descr="CARTOON-CLASSROOM1.jpg"/>
          <p:cNvPicPr>
            <a:picLocks noGrp="1" noChangeAspect="1"/>
          </p:cNvPicPr>
          <p:nvPr>
            <p:ph sz="quarter" idx="2"/>
          </p:nvPr>
        </p:nvPicPr>
        <p:blipFill>
          <a:blip r:embed="rId2" cstate="print">
            <a:clrChange>
              <a:clrFrom>
                <a:srgbClr val="FFFFFF"/>
              </a:clrFrom>
              <a:clrTo>
                <a:srgbClr val="FFFFFF">
                  <a:alpha val="0"/>
                </a:srgbClr>
              </a:clrTo>
            </a:clrChange>
          </a:blip>
          <a:stretch>
            <a:fillRect/>
          </a:stretch>
        </p:blipFill>
        <p:spPr>
          <a:xfrm>
            <a:off x="521494" y="1781969"/>
            <a:ext cx="3810000" cy="3009900"/>
          </a:xfrm>
        </p:spPr>
      </p:pic>
      <p:pic>
        <p:nvPicPr>
          <p:cNvPr id="10" name="ตัวยึดเนื้อหา 9" descr="0511-1007-2821-0135_Schoolboy_Sleeping_at_His_Desk_in_Class_Cartoon_clipart_image.jpg"/>
          <p:cNvPicPr>
            <a:picLocks noGrp="1" noChangeAspect="1"/>
          </p:cNvPicPr>
          <p:nvPr>
            <p:ph sz="quarter" idx="4"/>
          </p:nvPr>
        </p:nvPicPr>
        <p:blipFill>
          <a:blip r:embed="rId3" cstate="print">
            <a:clrChange>
              <a:clrFrom>
                <a:srgbClr val="FFFFFF"/>
              </a:clrFrom>
              <a:clrTo>
                <a:srgbClr val="FFFFFF">
                  <a:alpha val="0"/>
                </a:srgbClr>
              </a:clrTo>
            </a:clrChange>
          </a:blip>
          <a:stretch>
            <a:fillRect/>
          </a:stretch>
        </p:blipFill>
        <p:spPr>
          <a:xfrm>
            <a:off x="4896319" y="2571744"/>
            <a:ext cx="3790481" cy="307570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amond(in)">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Class Rules </a:t>
            </a:r>
            <a:r>
              <a:rPr lang="en-US" sz="2800" i="1" dirty="0" smtClean="0"/>
              <a:t>(cont.)</a:t>
            </a:r>
            <a:endParaRPr lang="th-TH" sz="2800" i="1" dirty="0"/>
          </a:p>
        </p:txBody>
      </p:sp>
      <p:sp>
        <p:nvSpPr>
          <p:cNvPr id="3" name="ตัวยึดข้อความ 2"/>
          <p:cNvSpPr>
            <a:spLocks noGrp="1"/>
          </p:cNvSpPr>
          <p:nvPr>
            <p:ph type="body" idx="1"/>
          </p:nvPr>
        </p:nvSpPr>
        <p:spPr/>
        <p:txBody>
          <a:bodyPr/>
          <a:lstStyle/>
          <a:p>
            <a:pPr algn="ctr"/>
            <a:r>
              <a:rPr lang="en-US" b="1" dirty="0" smtClean="0">
                <a:effectLst>
                  <a:outerShdw blurRad="38100" dist="38100" dir="2700000" algn="tl">
                    <a:srgbClr val="000000">
                      <a:alpha val="43137"/>
                    </a:srgbClr>
                  </a:outerShdw>
                </a:effectLst>
              </a:rPr>
              <a:t>DO</a:t>
            </a:r>
            <a:endParaRPr lang="th-TH" b="1" dirty="0">
              <a:effectLst>
                <a:outerShdw blurRad="38100" dist="38100" dir="2700000" algn="tl">
                  <a:srgbClr val="000000">
                    <a:alpha val="43137"/>
                  </a:srgbClr>
                </a:outerShdw>
              </a:effectLst>
            </a:endParaRPr>
          </a:p>
        </p:txBody>
      </p:sp>
      <p:sp>
        <p:nvSpPr>
          <p:cNvPr id="5" name="ตัวยึดข้อความ 4"/>
          <p:cNvSpPr>
            <a:spLocks noGrp="1"/>
          </p:cNvSpPr>
          <p:nvPr>
            <p:ph type="body" sz="half" idx="3"/>
          </p:nvPr>
        </p:nvSpPr>
        <p:spPr/>
        <p:txBody>
          <a:bodyPr/>
          <a:lstStyle/>
          <a:p>
            <a:pPr algn="ctr"/>
            <a:r>
              <a:rPr lang="en-US" b="1" dirty="0" smtClean="0">
                <a:solidFill>
                  <a:srgbClr val="FF0000"/>
                </a:solidFill>
                <a:effectLst>
                  <a:outerShdw blurRad="38100" dist="38100" dir="2700000" algn="tl">
                    <a:srgbClr val="000000">
                      <a:alpha val="43137"/>
                    </a:srgbClr>
                  </a:outerShdw>
                </a:effectLst>
              </a:rPr>
              <a:t>DON’T</a:t>
            </a:r>
            <a:endParaRPr lang="th-TH" b="1" dirty="0">
              <a:solidFill>
                <a:srgbClr val="FF0000"/>
              </a:solidFill>
              <a:effectLst>
                <a:outerShdw blurRad="38100" dist="38100" dir="2700000" algn="tl">
                  <a:srgbClr val="000000">
                    <a:alpha val="43137"/>
                  </a:srgbClr>
                </a:outerShdw>
              </a:effectLst>
            </a:endParaRPr>
          </a:p>
        </p:txBody>
      </p:sp>
      <p:pic>
        <p:nvPicPr>
          <p:cNvPr id="8" name="ตัวยึดเนื้อหา 7" descr="cartoon picture of girl writing.jpg"/>
          <p:cNvPicPr>
            <a:picLocks noGrp="1" noChangeAspect="1"/>
          </p:cNvPicPr>
          <p:nvPr>
            <p:ph sz="quarter" idx="2"/>
          </p:nvPr>
        </p:nvPicPr>
        <p:blipFill>
          <a:blip r:embed="rId2" cstate="print">
            <a:clrChange>
              <a:clrFrom>
                <a:srgbClr val="FFFFFF"/>
              </a:clrFrom>
              <a:clrTo>
                <a:srgbClr val="FFFFFF">
                  <a:alpha val="0"/>
                </a:srgbClr>
              </a:clrTo>
            </a:clrChange>
          </a:blip>
          <a:stretch>
            <a:fillRect/>
          </a:stretch>
        </p:blipFill>
        <p:spPr>
          <a:xfrm>
            <a:off x="214282" y="2071678"/>
            <a:ext cx="2876550" cy="3048000"/>
          </a:xfrm>
        </p:spPr>
      </p:pic>
      <p:pic>
        <p:nvPicPr>
          <p:cNvPr id="9" name="ตัวยึดเนื้อหา 8" descr="listen1.jpg"/>
          <p:cNvPicPr>
            <a:picLocks noGrp="1" noChangeAspect="1"/>
          </p:cNvPicPr>
          <p:nvPr>
            <p:ph sz="quarter" idx="4"/>
          </p:nvPr>
        </p:nvPicPr>
        <p:blipFill>
          <a:blip r:embed="rId3" cstate="print">
            <a:clrChange>
              <a:clrFrom>
                <a:srgbClr val="FFFFFF"/>
              </a:clrFrom>
              <a:clrTo>
                <a:srgbClr val="FFFFFF">
                  <a:alpha val="0"/>
                </a:srgbClr>
              </a:clrTo>
            </a:clrChange>
          </a:blip>
          <a:stretch>
            <a:fillRect/>
          </a:stretch>
        </p:blipFill>
        <p:spPr>
          <a:xfrm>
            <a:off x="2285984" y="4071942"/>
            <a:ext cx="1828800" cy="1905000"/>
          </a:xfrm>
        </p:spPr>
      </p:pic>
      <p:pic>
        <p:nvPicPr>
          <p:cNvPr id="10" name="รูปภาพ 9" descr="438107-Mischievous-Cartoon-School-Boy-Throwing-Paper-Planes-In-Class.jpg"/>
          <p:cNvPicPr>
            <a:picLocks noChangeAspect="1"/>
          </p:cNvPicPr>
          <p:nvPr/>
        </p:nvPicPr>
        <p:blipFill>
          <a:blip r:embed="rId4" cstate="print">
            <a:clrChange>
              <a:clrFrom>
                <a:srgbClr val="FFFFFF"/>
              </a:clrFrom>
              <a:clrTo>
                <a:srgbClr val="FFFFFF">
                  <a:alpha val="0"/>
                </a:srgbClr>
              </a:clrTo>
            </a:clrChange>
          </a:blip>
          <a:srcRect b="11363"/>
          <a:stretch>
            <a:fillRect/>
          </a:stretch>
        </p:blipFill>
        <p:spPr>
          <a:xfrm>
            <a:off x="6929454" y="2143116"/>
            <a:ext cx="1905000" cy="1857388"/>
          </a:xfrm>
          <a:prstGeom prst="rect">
            <a:avLst/>
          </a:prstGeom>
        </p:spPr>
      </p:pic>
      <p:pic>
        <p:nvPicPr>
          <p:cNvPr id="11" name="รูปภาพ 10" descr="cell-phone-cartoon-guy-talking.jpg"/>
          <p:cNvPicPr>
            <a:picLocks noChangeAspect="1"/>
          </p:cNvPicPr>
          <p:nvPr/>
        </p:nvPicPr>
        <p:blipFill>
          <a:blip r:embed="rId5" cstate="print">
            <a:clrChange>
              <a:clrFrom>
                <a:srgbClr val="FFFFFF"/>
              </a:clrFrom>
              <a:clrTo>
                <a:srgbClr val="FFFFFF">
                  <a:alpha val="0"/>
                </a:srgbClr>
              </a:clrTo>
            </a:clrChange>
          </a:blip>
          <a:stretch>
            <a:fillRect/>
          </a:stretch>
        </p:blipFill>
        <p:spPr>
          <a:xfrm>
            <a:off x="5310210" y="3500438"/>
            <a:ext cx="2476500" cy="28575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ppt_x"/>
                                          </p:val>
                                        </p:tav>
                                        <p:tav tm="100000">
                                          <p:val>
                                            <p:strVal val="#ppt_x"/>
                                          </p:val>
                                        </p:tav>
                                      </p:tavLst>
                                    </p:anim>
                                    <p:anim calcmode="lin" valueType="num">
                                      <p:cBhvr additive="base">
                                        <p:cTn id="14"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ppt_x"/>
                                          </p:val>
                                        </p:tav>
                                        <p:tav tm="100000">
                                          <p:val>
                                            <p:strVal val="#ppt_x"/>
                                          </p:val>
                                        </p:tav>
                                      </p:tavLst>
                                    </p:anim>
                                    <p:anim calcmode="lin" valueType="num">
                                      <p:cBhvr additive="base">
                                        <p:cTn id="20"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1000" fill="hold"/>
                                        <p:tgtEl>
                                          <p:spTgt spid="11"/>
                                        </p:tgtEl>
                                        <p:attrNameLst>
                                          <p:attrName>ppt_x</p:attrName>
                                        </p:attrNameLst>
                                      </p:cBhvr>
                                      <p:tavLst>
                                        <p:tav tm="0">
                                          <p:val>
                                            <p:strVal val="#ppt_x"/>
                                          </p:val>
                                        </p:tav>
                                        <p:tav tm="100000">
                                          <p:val>
                                            <p:strVal val="#ppt_x"/>
                                          </p:val>
                                        </p:tav>
                                      </p:tavLst>
                                    </p:anim>
                                    <p:anim calcmode="lin" valueType="num">
                                      <p:cBhvr additive="base">
                                        <p:cTn id="26"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1405</TotalTime>
  <Words>468</Words>
  <Application>Microsoft Office PowerPoint</Application>
  <PresentationFormat>On-screen Show (4:3)</PresentationFormat>
  <Paragraphs>65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TRM 1202 Service Psychology</vt:lpstr>
      <vt:lpstr>Contents</vt:lpstr>
      <vt:lpstr>Knowing Each Other</vt:lpstr>
      <vt:lpstr>Unit 1 - Introduction to TRM1202</vt:lpstr>
      <vt:lpstr>Course Aims</vt:lpstr>
      <vt:lpstr>Course Objectives</vt:lpstr>
      <vt:lpstr>Learning Assessment</vt:lpstr>
      <vt:lpstr>Class Rules</vt:lpstr>
      <vt:lpstr>Class Rules (cont.)</vt:lpstr>
      <vt:lpstr>Class Rules (cont.)</vt:lpstr>
      <vt:lpstr>Definitions</vt:lpstr>
      <vt:lpstr>Definition (cont.)</vt:lpstr>
      <vt:lpstr>Pre-test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ITI 3309 Thai Heritage and Handicrafts</dc:title>
  <dc:creator>admin</dc:creator>
  <cp:lastModifiedBy>council_ssru_n01</cp:lastModifiedBy>
  <cp:revision>121</cp:revision>
  <dcterms:created xsi:type="dcterms:W3CDTF">2011-11-04T03:45:37Z</dcterms:created>
  <dcterms:modified xsi:type="dcterms:W3CDTF">2021-08-14T05:51:42Z</dcterms:modified>
</cp:coreProperties>
</file>