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6" r:id="rId1"/>
  </p:sldMasterIdLst>
  <p:notesMasterIdLst>
    <p:notesMasterId r:id="rId17"/>
  </p:notesMasterIdLst>
  <p:handoutMasterIdLst>
    <p:handoutMasterId r:id="rId18"/>
  </p:handoutMasterIdLst>
  <p:sldIdLst>
    <p:sldId id="256" r:id="rId2"/>
    <p:sldId id="270" r:id="rId3"/>
    <p:sldId id="260" r:id="rId4"/>
    <p:sldId id="261" r:id="rId5"/>
    <p:sldId id="262" r:id="rId6"/>
    <p:sldId id="263" r:id="rId7"/>
    <p:sldId id="257" r:id="rId8"/>
    <p:sldId id="258" r:id="rId9"/>
    <p:sldId id="259" r:id="rId10"/>
    <p:sldId id="264" r:id="rId11"/>
    <p:sldId id="265" r:id="rId12"/>
    <p:sldId id="266" r:id="rId13"/>
    <p:sldId id="267" r:id="rId14"/>
    <p:sldId id="268" r:id="rId15"/>
    <p:sldId id="269" r:id="rId16"/>
  </p:sldIdLst>
  <p:sldSz cx="9144000" cy="6858000" type="screen4x3"/>
  <p:notesSz cx="6858000" cy="9144000"/>
  <p:defaultTex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0" d="100"/>
          <a:sy n="90" d="100"/>
        </p:scale>
        <p:origin x="-72" y="-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h-TH"/>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B830AA6-7D33-4645-BA60-E8C2BCD6A5C3}" type="datetimeFigureOut">
              <a:rPr lang="th-TH" smtClean="0"/>
              <a:pPr/>
              <a:t>14/08/64</a:t>
            </a:fld>
            <a:endParaRPr lang="th-TH"/>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h-TH"/>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1890CEE-4ED8-4A20-A0CA-7C1C6D1A6CED}" type="slidenum">
              <a:rPr lang="th-TH" smtClean="0"/>
              <a:pPr/>
              <a:t>‹#›</a:t>
            </a:fld>
            <a:endParaRPr lang="th-TH"/>
          </a:p>
        </p:txBody>
      </p:sp>
    </p:spTree>
    <p:extLst>
      <p:ext uri="{BB962C8B-B14F-4D97-AF65-F5344CB8AC3E}">
        <p14:creationId xmlns:p14="http://schemas.microsoft.com/office/powerpoint/2010/main" val="2932489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h-TH"/>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05F52D0-1577-411C-9812-9266FEA18EDD}" type="datetimeFigureOut">
              <a:rPr lang="th-TH" smtClean="0"/>
              <a:pPr/>
              <a:t>14/08/64</a:t>
            </a:fld>
            <a:endParaRPr lang="th-TH"/>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h-TH"/>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h-TH"/>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6D05316-208E-4C1D-B27D-4CC1E9B7ABE0}" type="slidenum">
              <a:rPr lang="th-TH" smtClean="0"/>
              <a:pPr/>
              <a:t>‹#›</a:t>
            </a:fld>
            <a:endParaRPr lang="th-TH"/>
          </a:p>
        </p:txBody>
      </p:sp>
    </p:spTree>
    <p:extLst>
      <p:ext uri="{BB962C8B-B14F-4D97-AF65-F5344CB8AC3E}">
        <p14:creationId xmlns:p14="http://schemas.microsoft.com/office/powerpoint/2010/main" val="2166733638"/>
      </p:ext>
    </p:extLst>
  </p:cSld>
  <p:clrMap bg1="lt1" tx1="dk1" bg2="lt2" tx2="dk2" accent1="accent1" accent2="accent2" accent3="accent3" accent4="accent4" accent5="accent5" accent6="accent6" hlink="hlink" folHlink="folHlink"/>
  <p:notes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B030446E-8B2E-4E6A-934B-2C3080B02349}" type="datetime1">
              <a:rPr lang="th-TH" smtClean="0"/>
              <a:pPr/>
              <a:t>14/08/64</a:t>
            </a:fld>
            <a:endParaRPr lang="th-TH"/>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th-TH"/>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131AEF83-E314-4330-9E3F-A8B7FB0E4DE2}" type="slidenum">
              <a:rPr lang="th-TH" smtClean="0"/>
              <a:pPr/>
              <a:t>‹#›</a:t>
            </a:fld>
            <a:endParaRPr lang="th-TH"/>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DF6E74F-A7B4-492C-91C2-7ECB93773036}" type="datetime1">
              <a:rPr lang="th-TH" smtClean="0"/>
              <a:pPr/>
              <a:t>14/08/64</a:t>
            </a:fld>
            <a:endParaRPr lang="th-TH"/>
          </a:p>
        </p:txBody>
      </p:sp>
      <p:sp>
        <p:nvSpPr>
          <p:cNvPr id="5" name="Footer Placeholder 4"/>
          <p:cNvSpPr>
            <a:spLocks noGrp="1"/>
          </p:cNvSpPr>
          <p:nvPr>
            <p:ph type="ftr" sz="quarter" idx="11"/>
          </p:nvPr>
        </p:nvSpPr>
        <p:spPr/>
        <p:txBody>
          <a:bodyPr/>
          <a:lstStyle>
            <a:extLst/>
          </a:lstStyle>
          <a:p>
            <a:endParaRPr lang="th-TH"/>
          </a:p>
        </p:txBody>
      </p:sp>
      <p:sp>
        <p:nvSpPr>
          <p:cNvPr id="6" name="Slide Number Placeholder 5"/>
          <p:cNvSpPr>
            <a:spLocks noGrp="1"/>
          </p:cNvSpPr>
          <p:nvPr>
            <p:ph type="sldNum" sz="quarter" idx="12"/>
          </p:nvPr>
        </p:nvSpPr>
        <p:spPr/>
        <p:txBody>
          <a:bodyPr/>
          <a:lstStyle>
            <a:extLst/>
          </a:lstStyle>
          <a:p>
            <a:fld id="{131AEF83-E314-4330-9E3F-A8B7FB0E4DE2}" type="slidenum">
              <a:rPr lang="th-TH" smtClean="0"/>
              <a:pPr/>
              <a:t>‹#›</a:t>
            </a:fld>
            <a:endParaRPr lang="th-TH"/>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FF46E271-C9BE-47BE-9262-8C829E0B365E}" type="datetime1">
              <a:rPr lang="th-TH" smtClean="0"/>
              <a:pPr/>
              <a:t>14/08/64</a:t>
            </a:fld>
            <a:endParaRPr lang="th-TH"/>
          </a:p>
        </p:txBody>
      </p:sp>
      <p:sp>
        <p:nvSpPr>
          <p:cNvPr id="5" name="Footer Placeholder 4"/>
          <p:cNvSpPr>
            <a:spLocks noGrp="1"/>
          </p:cNvSpPr>
          <p:nvPr>
            <p:ph type="ftr" sz="quarter" idx="11"/>
          </p:nvPr>
        </p:nvSpPr>
        <p:spPr>
          <a:xfrm>
            <a:off x="457200" y="6556248"/>
            <a:ext cx="3657600" cy="228600"/>
          </a:xfrm>
        </p:spPr>
        <p:txBody>
          <a:bodyPr/>
          <a:lstStyle>
            <a:extLst/>
          </a:lstStyle>
          <a:p>
            <a:endParaRPr lang="th-TH"/>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131AEF83-E314-4330-9E3F-A8B7FB0E4DE2}" type="slidenum">
              <a:rPr lang="th-TH" smtClean="0"/>
              <a:pPr/>
              <a:t>‹#›</a:t>
            </a:fld>
            <a:endParaRPr lang="th-TH"/>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DA2C551-0798-42EA-A2A3-1D847268EBAD}" type="datetime1">
              <a:rPr lang="th-TH" smtClean="0"/>
              <a:pPr/>
              <a:t>14/08/64</a:t>
            </a:fld>
            <a:endParaRPr lang="th-TH"/>
          </a:p>
        </p:txBody>
      </p:sp>
      <p:sp>
        <p:nvSpPr>
          <p:cNvPr id="5" name="Footer Placeholder 4"/>
          <p:cNvSpPr>
            <a:spLocks noGrp="1"/>
          </p:cNvSpPr>
          <p:nvPr>
            <p:ph type="ftr" sz="quarter" idx="11"/>
          </p:nvPr>
        </p:nvSpPr>
        <p:spPr/>
        <p:txBody>
          <a:bodyPr/>
          <a:lstStyle>
            <a:extLst/>
          </a:lstStyle>
          <a:p>
            <a:endParaRPr lang="th-TH"/>
          </a:p>
        </p:txBody>
      </p:sp>
      <p:sp>
        <p:nvSpPr>
          <p:cNvPr id="6" name="Slide Number Placeholder 5"/>
          <p:cNvSpPr>
            <a:spLocks noGrp="1"/>
          </p:cNvSpPr>
          <p:nvPr>
            <p:ph type="sldNum" sz="quarter" idx="12"/>
          </p:nvPr>
        </p:nvSpPr>
        <p:spPr/>
        <p:txBody>
          <a:bodyPr/>
          <a:lstStyle>
            <a:extLst/>
          </a:lstStyle>
          <a:p>
            <a:fld id="{131AEF83-E314-4330-9E3F-A8B7FB0E4DE2}" type="slidenum">
              <a:rPr lang="th-TH" smtClean="0"/>
              <a:pPr/>
              <a:t>‹#›</a:t>
            </a:fld>
            <a:endParaRPr lang="th-TH"/>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C107AE84-3C4F-41DE-8A88-E74C683C1F05}" type="datetime1">
              <a:rPr lang="th-TH" smtClean="0"/>
              <a:pPr/>
              <a:t>14/08/64</a:t>
            </a:fld>
            <a:endParaRPr lang="th-TH"/>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th-TH"/>
          </a:p>
        </p:txBody>
      </p:sp>
      <p:sp>
        <p:nvSpPr>
          <p:cNvPr id="6" name="Slide Number Placeholder 5"/>
          <p:cNvSpPr>
            <a:spLocks noGrp="1"/>
          </p:cNvSpPr>
          <p:nvPr>
            <p:ph type="sldNum" sz="quarter" idx="12"/>
          </p:nvPr>
        </p:nvSpPr>
        <p:spPr>
          <a:xfrm>
            <a:off x="6733952" y="6555112"/>
            <a:ext cx="588336" cy="228600"/>
          </a:xfrm>
        </p:spPr>
        <p:txBody>
          <a:bodyPr/>
          <a:lstStyle>
            <a:extLst/>
          </a:lstStyle>
          <a:p>
            <a:fld id="{131AEF83-E314-4330-9E3F-A8B7FB0E4DE2}" type="slidenum">
              <a:rPr lang="th-TH" smtClean="0"/>
              <a:pPr/>
              <a:t>‹#›</a:t>
            </a:fld>
            <a:endParaRPr lang="th-TH"/>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680F757-6046-47DD-9E8F-4B8BB1803C63}" type="datetime1">
              <a:rPr lang="th-TH" smtClean="0"/>
              <a:pPr/>
              <a:t>14/08/64</a:t>
            </a:fld>
            <a:endParaRPr lang="th-TH"/>
          </a:p>
        </p:txBody>
      </p:sp>
      <p:sp>
        <p:nvSpPr>
          <p:cNvPr id="6" name="Footer Placeholder 5"/>
          <p:cNvSpPr>
            <a:spLocks noGrp="1"/>
          </p:cNvSpPr>
          <p:nvPr>
            <p:ph type="ftr" sz="quarter" idx="11"/>
          </p:nvPr>
        </p:nvSpPr>
        <p:spPr/>
        <p:txBody>
          <a:bodyPr/>
          <a:lstStyle>
            <a:extLst/>
          </a:lstStyle>
          <a:p>
            <a:endParaRPr lang="th-TH"/>
          </a:p>
        </p:txBody>
      </p:sp>
      <p:sp>
        <p:nvSpPr>
          <p:cNvPr id="7" name="Slide Number Placeholder 6"/>
          <p:cNvSpPr>
            <a:spLocks noGrp="1"/>
          </p:cNvSpPr>
          <p:nvPr>
            <p:ph type="sldNum" sz="quarter" idx="12"/>
          </p:nvPr>
        </p:nvSpPr>
        <p:spPr/>
        <p:txBody>
          <a:bodyPr/>
          <a:lstStyle>
            <a:extLst/>
          </a:lstStyle>
          <a:p>
            <a:fld id="{131AEF83-E314-4330-9E3F-A8B7FB0E4DE2}" type="slidenum">
              <a:rPr lang="th-TH" smtClean="0"/>
              <a:pPr/>
              <a:t>‹#›</a:t>
            </a:fld>
            <a:endParaRPr lang="th-TH"/>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0635BF6-59DD-4435-B3FC-21786093566A}" type="datetime1">
              <a:rPr lang="th-TH" smtClean="0"/>
              <a:pPr/>
              <a:t>14/08/64</a:t>
            </a:fld>
            <a:endParaRPr lang="th-TH"/>
          </a:p>
        </p:txBody>
      </p:sp>
      <p:sp>
        <p:nvSpPr>
          <p:cNvPr id="8" name="Footer Placeholder 7"/>
          <p:cNvSpPr>
            <a:spLocks noGrp="1"/>
          </p:cNvSpPr>
          <p:nvPr>
            <p:ph type="ftr" sz="quarter" idx="11"/>
          </p:nvPr>
        </p:nvSpPr>
        <p:spPr/>
        <p:txBody>
          <a:bodyPr/>
          <a:lstStyle>
            <a:extLst/>
          </a:lstStyle>
          <a:p>
            <a:endParaRPr lang="th-TH"/>
          </a:p>
        </p:txBody>
      </p:sp>
      <p:sp>
        <p:nvSpPr>
          <p:cNvPr id="9" name="Slide Number Placeholder 8"/>
          <p:cNvSpPr>
            <a:spLocks noGrp="1"/>
          </p:cNvSpPr>
          <p:nvPr>
            <p:ph type="sldNum" sz="quarter" idx="12"/>
          </p:nvPr>
        </p:nvSpPr>
        <p:spPr/>
        <p:txBody>
          <a:bodyPr/>
          <a:lstStyle>
            <a:extLst/>
          </a:lstStyle>
          <a:p>
            <a:fld id="{131AEF83-E314-4330-9E3F-A8B7FB0E4DE2}" type="slidenum">
              <a:rPr lang="th-TH" smtClean="0"/>
              <a:pPr/>
              <a:t>‹#›</a:t>
            </a:fld>
            <a:endParaRPr lang="th-TH"/>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599014D-0704-4788-AE41-08223C0848F2}" type="datetime1">
              <a:rPr lang="th-TH" smtClean="0"/>
              <a:pPr/>
              <a:t>14/08/64</a:t>
            </a:fld>
            <a:endParaRPr lang="th-TH"/>
          </a:p>
        </p:txBody>
      </p:sp>
      <p:sp>
        <p:nvSpPr>
          <p:cNvPr id="4" name="Footer Placeholder 3"/>
          <p:cNvSpPr>
            <a:spLocks noGrp="1"/>
          </p:cNvSpPr>
          <p:nvPr>
            <p:ph type="ftr" sz="quarter" idx="11"/>
          </p:nvPr>
        </p:nvSpPr>
        <p:spPr/>
        <p:txBody>
          <a:bodyPr/>
          <a:lstStyle>
            <a:extLst/>
          </a:lstStyle>
          <a:p>
            <a:endParaRPr lang="th-TH"/>
          </a:p>
        </p:txBody>
      </p:sp>
      <p:sp>
        <p:nvSpPr>
          <p:cNvPr id="5" name="Slide Number Placeholder 4"/>
          <p:cNvSpPr>
            <a:spLocks noGrp="1"/>
          </p:cNvSpPr>
          <p:nvPr>
            <p:ph type="sldNum" sz="quarter" idx="12"/>
          </p:nvPr>
        </p:nvSpPr>
        <p:spPr/>
        <p:txBody>
          <a:bodyPr/>
          <a:lstStyle>
            <a:extLst/>
          </a:lstStyle>
          <a:p>
            <a:fld id="{131AEF83-E314-4330-9E3F-A8B7FB0E4DE2}" type="slidenum">
              <a:rPr lang="th-TH" smtClean="0"/>
              <a:pPr/>
              <a:t>‹#›</a:t>
            </a:fld>
            <a:endParaRPr lang="th-TH"/>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6694D3B0-9EA3-4E4B-A3B3-D1016C68D241}" type="datetime1">
              <a:rPr lang="th-TH" smtClean="0"/>
              <a:pPr/>
              <a:t>14/08/64</a:t>
            </a:fld>
            <a:endParaRPr lang="th-TH"/>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th-TH"/>
          </a:p>
        </p:txBody>
      </p:sp>
      <p:sp>
        <p:nvSpPr>
          <p:cNvPr id="4" name="Slide Number Placeholder 3"/>
          <p:cNvSpPr>
            <a:spLocks noGrp="1"/>
          </p:cNvSpPr>
          <p:nvPr>
            <p:ph type="sldNum" sz="quarter" idx="12"/>
          </p:nvPr>
        </p:nvSpPr>
        <p:spPr/>
        <p:txBody>
          <a:bodyPr/>
          <a:lstStyle>
            <a:extLst/>
          </a:lstStyle>
          <a:p>
            <a:fld id="{131AEF83-E314-4330-9E3F-A8B7FB0E4DE2}" type="slidenum">
              <a:rPr lang="th-TH" smtClean="0"/>
              <a:pPr/>
              <a:t>‹#›</a:t>
            </a:fld>
            <a:endParaRPr lang="th-TH"/>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AAB0E92-DE2A-4DF9-9BFB-8E391E382871}" type="datetime1">
              <a:rPr lang="th-TH" smtClean="0"/>
              <a:pPr/>
              <a:t>14/08/64</a:t>
            </a:fld>
            <a:endParaRPr lang="th-TH"/>
          </a:p>
        </p:txBody>
      </p:sp>
      <p:sp>
        <p:nvSpPr>
          <p:cNvPr id="6" name="Footer Placeholder 5"/>
          <p:cNvSpPr>
            <a:spLocks noGrp="1"/>
          </p:cNvSpPr>
          <p:nvPr>
            <p:ph type="ftr" sz="quarter" idx="11"/>
          </p:nvPr>
        </p:nvSpPr>
        <p:spPr/>
        <p:txBody>
          <a:bodyPr/>
          <a:lstStyle>
            <a:extLst/>
          </a:lstStyle>
          <a:p>
            <a:endParaRPr lang="th-TH"/>
          </a:p>
        </p:txBody>
      </p:sp>
      <p:sp>
        <p:nvSpPr>
          <p:cNvPr id="7" name="Slide Number Placeholder 6"/>
          <p:cNvSpPr>
            <a:spLocks noGrp="1"/>
          </p:cNvSpPr>
          <p:nvPr>
            <p:ph type="sldNum" sz="quarter" idx="12"/>
          </p:nvPr>
        </p:nvSpPr>
        <p:spPr/>
        <p:txBody>
          <a:bodyPr/>
          <a:lstStyle>
            <a:extLst/>
          </a:lstStyle>
          <a:p>
            <a:fld id="{131AEF83-E314-4330-9E3F-A8B7FB0E4DE2}" type="slidenum">
              <a:rPr lang="th-TH" smtClean="0"/>
              <a:pPr/>
              <a:t>‹#›</a:t>
            </a:fld>
            <a:endParaRPr lang="th-TH"/>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6E05F9F7-DFA8-498E-8A4A-ED6B0F2DED55}" type="datetime1">
              <a:rPr lang="th-TH" smtClean="0"/>
              <a:pPr/>
              <a:t>14/08/64</a:t>
            </a:fld>
            <a:endParaRPr lang="th-TH"/>
          </a:p>
        </p:txBody>
      </p:sp>
      <p:sp>
        <p:nvSpPr>
          <p:cNvPr id="6" name="Footer Placeholder 5"/>
          <p:cNvSpPr>
            <a:spLocks noGrp="1"/>
          </p:cNvSpPr>
          <p:nvPr>
            <p:ph type="ftr" sz="quarter" idx="11"/>
          </p:nvPr>
        </p:nvSpPr>
        <p:spPr/>
        <p:txBody>
          <a:bodyPr/>
          <a:lstStyle>
            <a:extLst/>
          </a:lstStyle>
          <a:p>
            <a:endParaRPr lang="th-TH"/>
          </a:p>
        </p:txBody>
      </p:sp>
      <p:sp>
        <p:nvSpPr>
          <p:cNvPr id="7" name="Slide Number Placeholder 6"/>
          <p:cNvSpPr>
            <a:spLocks noGrp="1"/>
          </p:cNvSpPr>
          <p:nvPr>
            <p:ph type="sldNum" sz="quarter" idx="12"/>
          </p:nvPr>
        </p:nvSpPr>
        <p:spPr/>
        <p:txBody>
          <a:bodyPr/>
          <a:lstStyle>
            <a:extLst/>
          </a:lstStyle>
          <a:p>
            <a:fld id="{131AEF83-E314-4330-9E3F-A8B7FB0E4DE2}" type="slidenum">
              <a:rPr lang="th-TH" smtClean="0"/>
              <a:pPr/>
              <a:t>‹#›</a:t>
            </a:fld>
            <a:endParaRPr lang="th-TH"/>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A3500CD5-4C97-4D49-BA12-9ADF0FB77F39}" type="datetime1">
              <a:rPr lang="th-TH" smtClean="0"/>
              <a:pPr/>
              <a:t>14/08/64</a:t>
            </a:fld>
            <a:endParaRPr lang="th-TH"/>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th-TH"/>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131AEF83-E314-4330-9E3F-A8B7FB0E4DE2}" type="slidenum">
              <a:rPr lang="th-TH" smtClean="0"/>
              <a:pPr/>
              <a:t>‹#›</a:t>
            </a:fld>
            <a:endParaRPr lang="th-TH"/>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2376" y="260648"/>
            <a:ext cx="7772400" cy="1828800"/>
          </a:xfrm>
        </p:spPr>
        <p:txBody>
          <a:bodyPr/>
          <a:lstStyle/>
          <a:p>
            <a:r>
              <a:rPr lang="en-US" b="1" dirty="0" smtClean="0"/>
              <a:t>Introduction to Service Psychology</a:t>
            </a:r>
            <a:endParaRPr lang="th-TH" b="1" dirty="0"/>
          </a:p>
        </p:txBody>
      </p:sp>
      <p:sp>
        <p:nvSpPr>
          <p:cNvPr id="3" name="Subtitle 2"/>
          <p:cNvSpPr>
            <a:spLocks noGrp="1"/>
          </p:cNvSpPr>
          <p:nvPr>
            <p:ph type="subTitle" idx="1"/>
          </p:nvPr>
        </p:nvSpPr>
        <p:spPr/>
        <p:txBody>
          <a:bodyPr/>
          <a:lstStyle/>
          <a:p>
            <a:r>
              <a:rPr lang="en-US" dirty="0" smtClean="0"/>
              <a:t>Unit II</a:t>
            </a:r>
            <a:endParaRPr lang="th-TH" dirty="0"/>
          </a:p>
        </p:txBody>
      </p:sp>
      <p:pic>
        <p:nvPicPr>
          <p:cNvPr id="4" name="Picture 3" descr="service.jpg"/>
          <p:cNvPicPr>
            <a:picLocks noChangeAspect="1"/>
          </p:cNvPicPr>
          <p:nvPr/>
        </p:nvPicPr>
        <p:blipFill>
          <a:blip r:embed="rId2" cstate="print">
            <a:clrChange>
              <a:clrFrom>
                <a:srgbClr val="FFFFFF"/>
              </a:clrFrom>
              <a:clrTo>
                <a:srgbClr val="FFFFFF">
                  <a:alpha val="0"/>
                </a:srgbClr>
              </a:clrTo>
            </a:clrChange>
          </a:blip>
          <a:stretch>
            <a:fillRect/>
          </a:stretch>
        </p:blipFill>
        <p:spPr>
          <a:xfrm>
            <a:off x="5472261" y="3861048"/>
            <a:ext cx="2124075" cy="2152650"/>
          </a:xfrm>
          <a:prstGeom prst="rect">
            <a:avLst/>
          </a:prstGeom>
        </p:spPr>
      </p:pic>
      <p:pic>
        <p:nvPicPr>
          <p:cNvPr id="5" name="Picture 4" descr="20120726100441.jpg"/>
          <p:cNvPicPr>
            <a:picLocks noChangeAspect="1"/>
          </p:cNvPicPr>
          <p:nvPr/>
        </p:nvPicPr>
        <p:blipFill>
          <a:blip r:embed="rId3" cstate="print"/>
          <a:stretch>
            <a:fillRect/>
          </a:stretch>
        </p:blipFill>
        <p:spPr>
          <a:xfrm>
            <a:off x="1317303" y="3717032"/>
            <a:ext cx="2966665" cy="2470267"/>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Service Psychology</a:t>
            </a:r>
            <a:endParaRPr lang="th-TH" dirty="0"/>
          </a:p>
        </p:txBody>
      </p:sp>
      <p:sp>
        <p:nvSpPr>
          <p:cNvPr id="4" name="Content Placeholder 3"/>
          <p:cNvSpPr>
            <a:spLocks noGrp="1"/>
          </p:cNvSpPr>
          <p:nvPr>
            <p:ph idx="1"/>
          </p:nvPr>
        </p:nvSpPr>
        <p:spPr>
          <a:xfrm>
            <a:off x="301752" y="1527048"/>
            <a:ext cx="8503920" cy="4854280"/>
          </a:xfrm>
        </p:spPr>
        <p:txBody>
          <a:bodyPr>
            <a:normAutofit fontScale="92500" lnSpcReduction="20000"/>
          </a:bodyPr>
          <a:lstStyle/>
          <a:p>
            <a:pPr algn="just">
              <a:lnSpc>
                <a:spcPct val="150000"/>
              </a:lnSpc>
            </a:pPr>
            <a:r>
              <a:rPr lang="en-US" dirty="0" smtClean="0"/>
              <a:t>The study of human’s behavior in order to understand characteristics of one’s personality and affecting behavior. </a:t>
            </a:r>
          </a:p>
          <a:p>
            <a:pPr algn="just">
              <a:lnSpc>
                <a:spcPct val="150000"/>
              </a:lnSpc>
            </a:pPr>
            <a:r>
              <a:rPr lang="en-US" dirty="0" smtClean="0"/>
              <a:t>Its objective is to predict, control and/or change behaviors with appropriateness. </a:t>
            </a:r>
          </a:p>
          <a:p>
            <a:pPr algn="just">
              <a:lnSpc>
                <a:spcPct val="150000"/>
              </a:lnSpc>
            </a:pPr>
            <a:r>
              <a:rPr lang="en-US" dirty="0" smtClean="0"/>
              <a:t>The study will cover both sides of service provider and receiver in order that the service provider will facilitate, help and fulfill the service receiver’s need and want with the highest satisfaction.</a:t>
            </a:r>
            <a:endParaRPr lang="th-TH"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Importance of Service Psychology</a:t>
            </a:r>
            <a:endParaRPr lang="th-TH" dirty="0"/>
          </a:p>
        </p:txBody>
      </p:sp>
      <p:sp>
        <p:nvSpPr>
          <p:cNvPr id="4" name="Content Placeholder 3"/>
          <p:cNvSpPr>
            <a:spLocks noGrp="1"/>
          </p:cNvSpPr>
          <p:nvPr>
            <p:ph idx="1"/>
          </p:nvPr>
        </p:nvSpPr>
        <p:spPr/>
        <p:txBody>
          <a:bodyPr>
            <a:normAutofit lnSpcReduction="10000"/>
          </a:bodyPr>
          <a:lstStyle/>
          <a:p>
            <a:r>
              <a:rPr lang="en-US" dirty="0" smtClean="0"/>
              <a:t>Know yourself</a:t>
            </a:r>
          </a:p>
          <a:p>
            <a:pPr lvl="1"/>
            <a:r>
              <a:rPr lang="en-US" dirty="0" smtClean="0"/>
              <a:t>Potentiality, ability and qualifications</a:t>
            </a:r>
          </a:p>
          <a:p>
            <a:pPr lvl="1"/>
            <a:r>
              <a:rPr lang="en-US" dirty="0" smtClean="0"/>
              <a:t>Strength Vs Weakness </a:t>
            </a:r>
          </a:p>
          <a:p>
            <a:r>
              <a:rPr lang="en-US" dirty="0" smtClean="0"/>
              <a:t>Know your customer</a:t>
            </a:r>
          </a:p>
          <a:p>
            <a:pPr lvl="1"/>
            <a:r>
              <a:rPr lang="en-US" dirty="0" smtClean="0"/>
              <a:t>Different needs and wants, expectations and behaviors </a:t>
            </a:r>
          </a:p>
          <a:p>
            <a:pPr lvl="1"/>
            <a:r>
              <a:rPr lang="en-US" dirty="0" smtClean="0"/>
              <a:t>Customer’s satisfaction</a:t>
            </a:r>
          </a:p>
          <a:p>
            <a:pPr algn="just"/>
            <a:r>
              <a:rPr lang="en-US" dirty="0" smtClean="0"/>
              <a:t>Know value and importance of customer, and excellent service</a:t>
            </a:r>
          </a:p>
          <a:p>
            <a:pPr lvl="1" algn="just"/>
            <a:r>
              <a:rPr lang="en-US" dirty="0" smtClean="0">
                <a:effectLst>
                  <a:outerShdw blurRad="38100" dist="38100" dir="2700000" algn="tl">
                    <a:srgbClr val="000000">
                      <a:alpha val="43137"/>
                    </a:srgbClr>
                  </a:outerShdw>
                </a:effectLst>
              </a:rPr>
              <a:t>Customer is GOD</a:t>
            </a:r>
            <a:r>
              <a:rPr lang="en-US" dirty="0" smtClean="0"/>
              <a:t> </a:t>
            </a:r>
            <a:r>
              <a:rPr lang="en-US" dirty="0" smtClean="0">
                <a:sym typeface="Wingdings" pitchFamily="2" charset="2"/>
              </a:rPr>
              <a:t> Money  Salary  Service provider</a:t>
            </a:r>
          </a:p>
          <a:p>
            <a:pPr lvl="1" algn="just"/>
            <a:r>
              <a:rPr lang="en-US" dirty="0" smtClean="0">
                <a:sym typeface="Wingdings" pitchFamily="2" charset="2"/>
              </a:rPr>
              <a:t>Customer’s behavior and demand are sensitive and variable.</a:t>
            </a:r>
          </a:p>
          <a:p>
            <a:pPr lvl="2" algn="just"/>
            <a:r>
              <a:rPr lang="en-US" dirty="0" smtClean="0">
                <a:sym typeface="Wingdings" pitchFamily="2" charset="2"/>
              </a:rPr>
              <a:t>Service provider  excellent service  customer  Loyal customer</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Expected Levels of Service Receivers</a:t>
            </a:r>
            <a:endParaRPr lang="th-TH" dirty="0"/>
          </a:p>
        </p:txBody>
      </p:sp>
      <p:sp>
        <p:nvSpPr>
          <p:cNvPr id="4" name="Content Placeholder 3"/>
          <p:cNvSpPr>
            <a:spLocks noGrp="1"/>
          </p:cNvSpPr>
          <p:nvPr>
            <p:ph idx="1"/>
          </p:nvPr>
        </p:nvSpPr>
        <p:spPr/>
        <p:txBody>
          <a:bodyPr>
            <a:normAutofit fontScale="92500" lnSpcReduction="20000"/>
          </a:bodyPr>
          <a:lstStyle/>
          <a:p>
            <a:pPr algn="just"/>
            <a:r>
              <a:rPr lang="en-US" dirty="0" smtClean="0"/>
              <a:t>Core Service</a:t>
            </a:r>
          </a:p>
          <a:p>
            <a:pPr lvl="1" algn="just"/>
            <a:r>
              <a:rPr lang="en-US" dirty="0" smtClean="0"/>
              <a:t>Activity or process which be responsible directly by the organization.</a:t>
            </a:r>
          </a:p>
          <a:p>
            <a:pPr lvl="1" algn="just"/>
            <a:r>
              <a:rPr lang="en-US" dirty="0" smtClean="0"/>
              <a:t>E.g., Hotel </a:t>
            </a:r>
            <a:r>
              <a:rPr lang="en-US" dirty="0" smtClean="0">
                <a:sym typeface="Wingdings" pitchFamily="2" charset="2"/>
              </a:rPr>
              <a:t> room, and Airline  air seat (for travelling to the destination)</a:t>
            </a:r>
            <a:endParaRPr lang="en-US" dirty="0" smtClean="0"/>
          </a:p>
          <a:p>
            <a:pPr algn="just"/>
            <a:r>
              <a:rPr lang="en-US" dirty="0" smtClean="0"/>
              <a:t>Expected Service</a:t>
            </a:r>
          </a:p>
          <a:p>
            <a:pPr lvl="1" algn="just"/>
            <a:r>
              <a:rPr lang="en-US" dirty="0" smtClean="0"/>
              <a:t>Activity or process, and physical facilities, expected from the customers apart from the core service.</a:t>
            </a:r>
          </a:p>
          <a:p>
            <a:pPr lvl="1" algn="just"/>
            <a:r>
              <a:rPr lang="en-US" dirty="0" smtClean="0"/>
              <a:t>E.g., Hotel </a:t>
            </a:r>
            <a:r>
              <a:rPr lang="en-US" dirty="0" smtClean="0">
                <a:sym typeface="Wingdings" pitchFamily="2" charset="2"/>
              </a:rPr>
              <a:t> room service and mini-bar, and Airline  food and beverage</a:t>
            </a:r>
            <a:r>
              <a:rPr lang="en-US" dirty="0" smtClean="0"/>
              <a:t> </a:t>
            </a:r>
          </a:p>
          <a:p>
            <a:pPr algn="just"/>
            <a:r>
              <a:rPr lang="en-US" dirty="0" smtClean="0"/>
              <a:t>Exceeded Service</a:t>
            </a:r>
          </a:p>
          <a:p>
            <a:pPr lvl="1" algn="just"/>
            <a:r>
              <a:rPr lang="en-US" dirty="0" smtClean="0"/>
              <a:t>Activity or process, and physical facilities which customers are unexpected to be included in the product, then, when they get it, they will be impressive and satisfied.</a:t>
            </a:r>
          </a:p>
          <a:p>
            <a:pPr lvl="1" algn="just"/>
            <a:r>
              <a:rPr lang="en-US" dirty="0" smtClean="0"/>
              <a:t>Ex., Remember guest’s information </a:t>
            </a:r>
            <a:r>
              <a:rPr lang="en-US" dirty="0" smtClean="0">
                <a:sym typeface="Wingdings" pitchFamily="2" charset="2"/>
              </a:rPr>
              <a:t> Marketing strategy  Loyal customer</a:t>
            </a:r>
            <a:endParaRPr lang="th-TH"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Elements of Service</a:t>
            </a:r>
            <a:endParaRPr lang="th-TH" dirty="0"/>
          </a:p>
        </p:txBody>
      </p:sp>
      <p:sp>
        <p:nvSpPr>
          <p:cNvPr id="4" name="Content Placeholder 3"/>
          <p:cNvSpPr>
            <a:spLocks noGrp="1"/>
          </p:cNvSpPr>
          <p:nvPr>
            <p:ph idx="1"/>
          </p:nvPr>
        </p:nvSpPr>
        <p:spPr/>
        <p:txBody>
          <a:bodyPr>
            <a:normAutofit fontScale="92500"/>
          </a:bodyPr>
          <a:lstStyle/>
          <a:p>
            <a:pPr algn="just"/>
            <a:r>
              <a:rPr lang="en-US" dirty="0" smtClean="0"/>
              <a:t>Service receiver (customer or guest)</a:t>
            </a:r>
          </a:p>
          <a:p>
            <a:pPr lvl="1" algn="just"/>
            <a:r>
              <a:rPr lang="en-US" dirty="0" smtClean="0"/>
              <a:t>The most important element  and the starting point of the service</a:t>
            </a:r>
          </a:p>
          <a:p>
            <a:pPr algn="just"/>
            <a:r>
              <a:rPr lang="en-US" dirty="0" smtClean="0"/>
              <a:t>Service organization</a:t>
            </a:r>
          </a:p>
          <a:p>
            <a:pPr lvl="1" algn="just"/>
            <a:r>
              <a:rPr lang="en-US" dirty="0" smtClean="0"/>
              <a:t>Direct and indirect tourism businesses</a:t>
            </a:r>
          </a:p>
          <a:p>
            <a:pPr algn="just"/>
            <a:r>
              <a:rPr lang="en-US" dirty="0" smtClean="0"/>
              <a:t>Service provider</a:t>
            </a:r>
          </a:p>
          <a:p>
            <a:pPr lvl="1" algn="just"/>
            <a:r>
              <a:rPr lang="en-US" dirty="0" smtClean="0"/>
              <a:t>Front-line staff, supervisor and manager</a:t>
            </a:r>
          </a:p>
          <a:p>
            <a:pPr algn="just"/>
            <a:r>
              <a:rPr lang="en-US" dirty="0" smtClean="0"/>
              <a:t>Product </a:t>
            </a:r>
          </a:p>
          <a:p>
            <a:pPr lvl="1" algn="just"/>
            <a:r>
              <a:rPr lang="en-US" dirty="0" smtClean="0"/>
              <a:t>The process and way of presentation for serving product and service</a:t>
            </a:r>
          </a:p>
          <a:p>
            <a:pPr algn="just"/>
            <a:r>
              <a:rPr lang="en-US" dirty="0" smtClean="0"/>
              <a:t>Physical and surrounding of service</a:t>
            </a:r>
          </a:p>
          <a:p>
            <a:pPr lvl="1" algn="just"/>
            <a:r>
              <a:rPr lang="en-US" dirty="0" smtClean="0"/>
              <a:t> E.g., building style, decoration, atmosphere and staff’s uniform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Elements of Service </a:t>
            </a:r>
            <a:r>
              <a:rPr lang="en-US" sz="2000" i="1" dirty="0" smtClean="0"/>
              <a:t>(cont.)</a:t>
            </a:r>
            <a:endParaRPr lang="th-TH" sz="2000" i="1" dirty="0"/>
          </a:p>
        </p:txBody>
      </p:sp>
      <p:graphicFrame>
        <p:nvGraphicFramePr>
          <p:cNvPr id="5" name="Content Placeholder 4"/>
          <p:cNvGraphicFramePr>
            <a:graphicFrameLocks noGrp="1"/>
          </p:cNvGraphicFramePr>
          <p:nvPr>
            <p:ph idx="1"/>
          </p:nvPr>
        </p:nvGraphicFramePr>
        <p:xfrm>
          <a:off x="107504" y="1320467"/>
          <a:ext cx="8856984" cy="5276885"/>
        </p:xfrm>
        <a:graphic>
          <a:graphicData uri="http://schemas.openxmlformats.org/drawingml/2006/table">
            <a:tbl>
              <a:tblPr firstRow="1" bandRow="1">
                <a:tableStyleId>{5C22544A-7EE6-4342-B048-85BDC9FD1C3A}</a:tableStyleId>
              </a:tblPr>
              <a:tblGrid>
                <a:gridCol w="1705824"/>
                <a:gridCol w="2269145"/>
                <a:gridCol w="1211915"/>
                <a:gridCol w="1728961"/>
                <a:gridCol w="1941139"/>
              </a:tblGrid>
              <a:tr h="648072">
                <a:tc>
                  <a:txBody>
                    <a:bodyPr/>
                    <a:lstStyle/>
                    <a:p>
                      <a:pPr algn="ctr"/>
                      <a:r>
                        <a:rPr lang="en-US" sz="1600" dirty="0" smtClean="0"/>
                        <a:t>Service</a:t>
                      </a:r>
                      <a:r>
                        <a:rPr lang="en-US" sz="1600" baseline="0" dirty="0" smtClean="0"/>
                        <a:t> Business</a:t>
                      </a:r>
                      <a:endParaRPr lang="th-TH" sz="1600" dirty="0"/>
                    </a:p>
                  </a:txBody>
                  <a:tcPr/>
                </a:tc>
                <a:tc>
                  <a:txBody>
                    <a:bodyPr/>
                    <a:lstStyle/>
                    <a:p>
                      <a:pPr algn="ctr"/>
                      <a:r>
                        <a:rPr lang="en-US" sz="1600" dirty="0" smtClean="0"/>
                        <a:t>Product &amp; Service</a:t>
                      </a:r>
                      <a:endParaRPr lang="th-TH" sz="1600" dirty="0"/>
                    </a:p>
                  </a:txBody>
                  <a:tcPr anchor="ctr"/>
                </a:tc>
                <a:tc>
                  <a:txBody>
                    <a:bodyPr/>
                    <a:lstStyle/>
                    <a:p>
                      <a:pPr algn="ctr"/>
                      <a:r>
                        <a:rPr lang="en-US" sz="1600" dirty="0" smtClean="0"/>
                        <a:t>Service Receiver</a:t>
                      </a:r>
                      <a:endParaRPr lang="th-TH" sz="1600" dirty="0"/>
                    </a:p>
                  </a:txBody>
                  <a:tcPr/>
                </a:tc>
                <a:tc>
                  <a:txBody>
                    <a:bodyPr/>
                    <a:lstStyle/>
                    <a:p>
                      <a:pPr algn="ctr"/>
                      <a:r>
                        <a:rPr lang="en-US" sz="1600" dirty="0" smtClean="0"/>
                        <a:t>Service Provider</a:t>
                      </a:r>
                      <a:endParaRPr lang="th-TH" sz="1600" dirty="0"/>
                    </a:p>
                  </a:txBody>
                  <a:tcPr/>
                </a:tc>
                <a:tc>
                  <a:txBody>
                    <a:bodyPr/>
                    <a:lstStyle/>
                    <a:p>
                      <a:pPr algn="ctr"/>
                      <a:r>
                        <a:rPr lang="en-US" sz="1600" dirty="0" smtClean="0"/>
                        <a:t>Physical &amp; Surrounding</a:t>
                      </a:r>
                      <a:endParaRPr lang="th-TH" sz="1600" dirty="0"/>
                    </a:p>
                  </a:txBody>
                  <a:tcPr/>
                </a:tc>
              </a:tr>
              <a:tr h="1184573">
                <a:tc>
                  <a:txBody>
                    <a:bodyPr/>
                    <a:lstStyle/>
                    <a:p>
                      <a:pPr algn="ctr"/>
                      <a:r>
                        <a:rPr lang="en-US" sz="1600" b="1" dirty="0" smtClean="0"/>
                        <a:t>Hotel</a:t>
                      </a:r>
                      <a:endParaRPr lang="th-TH" sz="1600" b="1" dirty="0"/>
                    </a:p>
                  </a:txBody>
                  <a:tcPr/>
                </a:tc>
                <a:tc>
                  <a:txBody>
                    <a:bodyPr/>
                    <a:lstStyle/>
                    <a:p>
                      <a:pPr algn="just"/>
                      <a:r>
                        <a:rPr lang="en-US" sz="1600" dirty="0" smtClean="0"/>
                        <a:t>Room, F</a:t>
                      </a:r>
                      <a:r>
                        <a:rPr lang="en-US" sz="1600" baseline="0" dirty="0" smtClean="0"/>
                        <a:t> &amp; B</a:t>
                      </a:r>
                      <a:r>
                        <a:rPr lang="en-US" sz="1600" dirty="0" smtClean="0"/>
                        <a:t>, cleaning service, and greeting &amp;</a:t>
                      </a:r>
                      <a:r>
                        <a:rPr lang="en-US" sz="1600" baseline="0" dirty="0" smtClean="0"/>
                        <a:t> reception</a:t>
                      </a:r>
                      <a:endParaRPr lang="th-TH" sz="1600" dirty="0"/>
                    </a:p>
                  </a:txBody>
                  <a:tcPr/>
                </a:tc>
                <a:tc>
                  <a:txBody>
                    <a:bodyPr/>
                    <a:lstStyle/>
                    <a:p>
                      <a:pPr algn="ctr"/>
                      <a:r>
                        <a:rPr lang="en-US" sz="1600" dirty="0" smtClean="0"/>
                        <a:t>Guest</a:t>
                      </a:r>
                      <a:endParaRPr lang="th-TH" sz="1600" dirty="0"/>
                    </a:p>
                  </a:txBody>
                  <a:tcPr/>
                </a:tc>
                <a:tc>
                  <a:txBody>
                    <a:bodyPr/>
                    <a:lstStyle/>
                    <a:p>
                      <a:pPr algn="just"/>
                      <a:r>
                        <a:rPr lang="en-US" sz="1600" dirty="0" smtClean="0"/>
                        <a:t>Hotel departments</a:t>
                      </a:r>
                      <a:r>
                        <a:rPr lang="en-US" sz="1600" baseline="0" dirty="0" smtClean="0"/>
                        <a:t> e.g., front office,   housekeeping, and banquet </a:t>
                      </a:r>
                      <a:endParaRPr lang="th-TH" sz="1600" dirty="0"/>
                    </a:p>
                  </a:txBody>
                  <a:tcPr/>
                </a:tc>
                <a:tc>
                  <a:txBody>
                    <a:bodyPr/>
                    <a:lstStyle/>
                    <a:p>
                      <a:r>
                        <a:rPr lang="en-US" sz="1600" dirty="0" smtClean="0"/>
                        <a:t>Building, decoration, atmosphere and facilities</a:t>
                      </a:r>
                      <a:endParaRPr lang="th-TH" sz="1600" dirty="0"/>
                    </a:p>
                  </a:txBody>
                  <a:tcPr/>
                </a:tc>
              </a:tr>
              <a:tr h="1065624">
                <a:tc>
                  <a:txBody>
                    <a:bodyPr/>
                    <a:lstStyle/>
                    <a:p>
                      <a:pPr algn="ctr"/>
                      <a:r>
                        <a:rPr lang="en-US" sz="1600" b="1" dirty="0" smtClean="0"/>
                        <a:t>Travel agency &amp; Tour operator</a:t>
                      </a:r>
                      <a:endParaRPr lang="th-TH" sz="1600" b="1" dirty="0"/>
                    </a:p>
                  </a:txBody>
                  <a:tcPr/>
                </a:tc>
                <a:tc>
                  <a:txBody>
                    <a:bodyPr/>
                    <a:lstStyle/>
                    <a:p>
                      <a:pPr algn="just"/>
                      <a:r>
                        <a:rPr lang="en-US" sz="1600" dirty="0" smtClean="0"/>
                        <a:t>Guiding,</a:t>
                      </a:r>
                      <a:r>
                        <a:rPr lang="en-US" sz="1600" baseline="0" dirty="0" smtClean="0"/>
                        <a:t> air ticket &amp; hotel booking, and travelling document providing</a:t>
                      </a:r>
                      <a:endParaRPr lang="th-TH" sz="1600" dirty="0"/>
                    </a:p>
                  </a:txBody>
                  <a:tcPr/>
                </a:tc>
                <a:tc>
                  <a:txBody>
                    <a:bodyPr/>
                    <a:lstStyle/>
                    <a:p>
                      <a:pPr algn="ctr"/>
                      <a:r>
                        <a:rPr lang="en-US" sz="1600" dirty="0" smtClean="0"/>
                        <a:t>Tourist</a:t>
                      </a:r>
                      <a:endParaRPr lang="th-TH" sz="1600" dirty="0"/>
                    </a:p>
                  </a:txBody>
                  <a:tcPr/>
                </a:tc>
                <a:tc>
                  <a:txBody>
                    <a:bodyPr/>
                    <a:lstStyle/>
                    <a:p>
                      <a:pPr algn="just"/>
                      <a:r>
                        <a:rPr lang="en-US" sz="1600" dirty="0" smtClean="0"/>
                        <a:t>Tour guide, tour leader, and ticketing staff</a:t>
                      </a:r>
                      <a:endParaRPr lang="th-TH" sz="1600" dirty="0"/>
                    </a:p>
                  </a:txBody>
                  <a:tcPr/>
                </a:tc>
                <a:tc>
                  <a:txBody>
                    <a:bodyPr/>
                    <a:lstStyle/>
                    <a:p>
                      <a:pPr algn="just"/>
                      <a:r>
                        <a:rPr lang="en-US" sz="1600" dirty="0" smtClean="0"/>
                        <a:t>Office surrounding, tools &amp; equipments, and vehicles</a:t>
                      </a:r>
                      <a:endParaRPr lang="th-TH" sz="1600" dirty="0"/>
                    </a:p>
                  </a:txBody>
                  <a:tcPr/>
                </a:tc>
              </a:tr>
              <a:tr h="1184573">
                <a:tc>
                  <a:txBody>
                    <a:bodyPr/>
                    <a:lstStyle/>
                    <a:p>
                      <a:pPr algn="ctr"/>
                      <a:r>
                        <a:rPr lang="en-US" sz="1600" b="1" dirty="0" smtClean="0"/>
                        <a:t>Restaurant</a:t>
                      </a:r>
                      <a:endParaRPr lang="th-TH" sz="1600" b="1" dirty="0"/>
                    </a:p>
                  </a:txBody>
                  <a:tcPr/>
                </a:tc>
                <a:tc>
                  <a:txBody>
                    <a:bodyPr/>
                    <a:lstStyle/>
                    <a:p>
                      <a:pPr algn="just"/>
                      <a:r>
                        <a:rPr lang="en-US" sz="1600" dirty="0" smtClean="0"/>
                        <a:t>F &amp; B (food ordering and serving), live music and other performances </a:t>
                      </a:r>
                      <a:endParaRPr lang="th-TH" sz="1600" dirty="0"/>
                    </a:p>
                  </a:txBody>
                  <a:tcPr/>
                </a:tc>
                <a:tc>
                  <a:txBody>
                    <a:bodyPr/>
                    <a:lstStyle/>
                    <a:p>
                      <a:pPr algn="ctr"/>
                      <a:r>
                        <a:rPr lang="en-US" sz="1600" dirty="0" smtClean="0"/>
                        <a:t>Guest</a:t>
                      </a:r>
                      <a:endParaRPr lang="th-TH" sz="1600" dirty="0"/>
                    </a:p>
                  </a:txBody>
                  <a:tcPr/>
                </a:tc>
                <a:tc>
                  <a:txBody>
                    <a:bodyPr/>
                    <a:lstStyle/>
                    <a:p>
                      <a:pPr algn="just"/>
                      <a:r>
                        <a:rPr lang="en-US" sz="1600" dirty="0" smtClean="0"/>
                        <a:t>Chef, waiter / waitress, and cashier</a:t>
                      </a:r>
                      <a:endParaRPr lang="th-TH" sz="1600" dirty="0"/>
                    </a:p>
                  </a:txBody>
                  <a:tcPr/>
                </a:tc>
                <a:tc>
                  <a:txBody>
                    <a:bodyPr/>
                    <a:lstStyle/>
                    <a:p>
                      <a:pPr algn="just"/>
                      <a:r>
                        <a:rPr lang="en-US" sz="1600" dirty="0" smtClean="0"/>
                        <a:t>Surrounding, decoration, car parking, and staff’s uniform</a:t>
                      </a:r>
                      <a:endParaRPr lang="th-TH" sz="1600" dirty="0"/>
                    </a:p>
                  </a:txBody>
                  <a:tcPr/>
                </a:tc>
              </a:tr>
              <a:tr h="964187">
                <a:tc>
                  <a:txBody>
                    <a:bodyPr/>
                    <a:lstStyle/>
                    <a:p>
                      <a:pPr algn="ctr"/>
                      <a:r>
                        <a:rPr lang="en-US" sz="1600" b="1" dirty="0" smtClean="0"/>
                        <a:t>Airline</a:t>
                      </a:r>
                      <a:endParaRPr lang="th-TH" sz="1600" b="1" dirty="0"/>
                    </a:p>
                  </a:txBody>
                  <a:tcPr/>
                </a:tc>
                <a:tc>
                  <a:txBody>
                    <a:bodyPr/>
                    <a:lstStyle/>
                    <a:p>
                      <a:pPr algn="just"/>
                      <a:r>
                        <a:rPr lang="en-US" sz="1600" dirty="0" smtClean="0"/>
                        <a:t>Air transportation, greeting, and F &amp;</a:t>
                      </a:r>
                      <a:r>
                        <a:rPr lang="en-US" sz="1600" baseline="0" dirty="0" smtClean="0"/>
                        <a:t> B</a:t>
                      </a:r>
                      <a:endParaRPr lang="th-TH" sz="1600" dirty="0"/>
                    </a:p>
                  </a:txBody>
                  <a:tcPr/>
                </a:tc>
                <a:tc>
                  <a:txBody>
                    <a:bodyPr/>
                    <a:lstStyle/>
                    <a:p>
                      <a:pPr algn="ctr"/>
                      <a:r>
                        <a:rPr lang="en-US" sz="1600" dirty="0" smtClean="0"/>
                        <a:t>Passenger</a:t>
                      </a:r>
                      <a:endParaRPr lang="th-TH" sz="1600" dirty="0"/>
                    </a:p>
                  </a:txBody>
                  <a:tcPr/>
                </a:tc>
                <a:tc>
                  <a:txBody>
                    <a:bodyPr/>
                    <a:lstStyle/>
                    <a:p>
                      <a:pPr algn="just"/>
                      <a:r>
                        <a:rPr lang="en-US" sz="1600" dirty="0" smtClean="0"/>
                        <a:t>Captain, flight attendant and ground service staff</a:t>
                      </a:r>
                      <a:endParaRPr lang="th-TH" sz="1600"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600" dirty="0" smtClean="0"/>
                        <a:t>Model and size of airplane, seat, toilet, and staff’s uniform</a:t>
                      </a:r>
                      <a:endParaRPr lang="th-TH" sz="1600" dirty="0" smtClean="0"/>
                    </a:p>
                  </a:txBody>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question-mark.jpg"/>
          <p:cNvPicPr>
            <a:picLocks noChangeAspect="1"/>
          </p:cNvPicPr>
          <p:nvPr/>
        </p:nvPicPr>
        <p:blipFill>
          <a:blip r:embed="rId2" cstate="print"/>
          <a:stretch>
            <a:fillRect/>
          </a:stretch>
        </p:blipFill>
        <p:spPr>
          <a:xfrm>
            <a:off x="2771800" y="1219492"/>
            <a:ext cx="3672408" cy="3865692"/>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Contents</a:t>
            </a:r>
            <a:endParaRPr lang="th-TH" dirty="0"/>
          </a:p>
        </p:txBody>
      </p:sp>
      <p:sp>
        <p:nvSpPr>
          <p:cNvPr id="4" name="Content Placeholder 3"/>
          <p:cNvSpPr>
            <a:spLocks noGrp="1"/>
          </p:cNvSpPr>
          <p:nvPr>
            <p:ph idx="1"/>
          </p:nvPr>
        </p:nvSpPr>
        <p:spPr/>
        <p:txBody>
          <a:bodyPr>
            <a:normAutofit/>
          </a:bodyPr>
          <a:lstStyle/>
          <a:p>
            <a:r>
              <a:rPr lang="en-US" dirty="0" smtClean="0"/>
              <a:t>Types of Tourism Business</a:t>
            </a:r>
          </a:p>
          <a:p>
            <a:pPr lvl="1"/>
            <a:r>
              <a:rPr lang="en-US" dirty="0" smtClean="0"/>
              <a:t>Direct Tourism Businesses</a:t>
            </a:r>
          </a:p>
          <a:p>
            <a:pPr lvl="1"/>
            <a:r>
              <a:rPr lang="en-US" dirty="0" smtClean="0"/>
              <a:t>Indirect Tourism Businesses</a:t>
            </a:r>
          </a:p>
          <a:p>
            <a:r>
              <a:rPr lang="en-US" dirty="0" smtClean="0"/>
              <a:t>Characteristics of Service Business</a:t>
            </a:r>
          </a:p>
          <a:p>
            <a:r>
              <a:rPr lang="en-US" dirty="0" smtClean="0"/>
              <a:t>Definition of Service</a:t>
            </a:r>
          </a:p>
          <a:p>
            <a:r>
              <a:rPr lang="en-US" dirty="0" smtClean="0"/>
              <a:t>Definition of Psychology</a:t>
            </a:r>
          </a:p>
          <a:p>
            <a:r>
              <a:rPr lang="en-US" dirty="0" smtClean="0"/>
              <a:t>Definition of Service Psychology</a:t>
            </a:r>
          </a:p>
          <a:p>
            <a:r>
              <a:rPr lang="en-US" dirty="0" smtClean="0"/>
              <a:t>Importance of Service Psychology</a:t>
            </a:r>
          </a:p>
          <a:p>
            <a:r>
              <a:rPr lang="en-US" dirty="0" smtClean="0"/>
              <a:t>Expected Levels of Service Receivers</a:t>
            </a:r>
          </a:p>
          <a:p>
            <a:r>
              <a:rPr lang="en-US" dirty="0" smtClean="0"/>
              <a:t>Elements of Service</a:t>
            </a:r>
          </a:p>
          <a:p>
            <a:endParaRPr lang="en-US" dirty="0" smtClean="0"/>
          </a:p>
          <a:p>
            <a:endParaRPr lang="th-TH" dirty="0"/>
          </a:p>
        </p:txBody>
      </p:sp>
      <p:pic>
        <p:nvPicPr>
          <p:cNvPr id="5" name="Picture 4" descr="paragraph_left_zoom_468_1.jpg"/>
          <p:cNvPicPr>
            <a:picLocks noChangeAspect="1"/>
          </p:cNvPicPr>
          <p:nvPr/>
        </p:nvPicPr>
        <p:blipFill>
          <a:blip r:embed="rId2" cstate="print"/>
          <a:stretch>
            <a:fillRect/>
          </a:stretch>
        </p:blipFill>
        <p:spPr>
          <a:xfrm>
            <a:off x="6228185" y="4167081"/>
            <a:ext cx="2664296" cy="1998223"/>
          </a:xfrm>
          <a:prstGeom prst="rect">
            <a:avLst/>
          </a:prstGeom>
          <a:ln>
            <a:noFill/>
          </a:ln>
          <a:effectLst>
            <a:softEdge rad="112500"/>
          </a:effectLst>
        </p:spPr>
      </p:pic>
      <p:pic>
        <p:nvPicPr>
          <p:cNvPr id="6" name="Picture 5" descr="7143426-travel-suitcase-with-many-colourful-tourism-and-vacation-icons-and-logos.jpg"/>
          <p:cNvPicPr>
            <a:picLocks noChangeAspect="1"/>
          </p:cNvPicPr>
          <p:nvPr/>
        </p:nvPicPr>
        <p:blipFill>
          <a:blip r:embed="rId3" cstate="print">
            <a:clrChange>
              <a:clrFrom>
                <a:srgbClr val="FEFEFE"/>
              </a:clrFrom>
              <a:clrTo>
                <a:srgbClr val="FEFEFE">
                  <a:alpha val="0"/>
                </a:srgbClr>
              </a:clrTo>
            </a:clrChange>
          </a:blip>
          <a:stretch>
            <a:fillRect/>
          </a:stretch>
        </p:blipFill>
        <p:spPr>
          <a:xfrm>
            <a:off x="6012160" y="1440139"/>
            <a:ext cx="2785172" cy="2255989"/>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Tourism Business</a:t>
            </a:r>
            <a:endParaRPr lang="th-TH" dirty="0"/>
          </a:p>
        </p:txBody>
      </p:sp>
      <p:sp>
        <p:nvSpPr>
          <p:cNvPr id="4" name="Content Placeholder 3"/>
          <p:cNvSpPr>
            <a:spLocks noGrp="1"/>
          </p:cNvSpPr>
          <p:nvPr>
            <p:ph idx="1"/>
          </p:nvPr>
        </p:nvSpPr>
        <p:spPr/>
        <p:txBody>
          <a:bodyPr>
            <a:normAutofit/>
          </a:bodyPr>
          <a:lstStyle/>
          <a:p>
            <a:pPr algn="just"/>
            <a:r>
              <a:rPr lang="en-US" sz="2800" dirty="0" smtClean="0"/>
              <a:t>Involve businesses related to production of tourism product, services and facilities to cater tourist needs and wants.</a:t>
            </a:r>
          </a:p>
          <a:p>
            <a:pPr algn="just">
              <a:buNone/>
            </a:pPr>
            <a:endParaRPr lang="en-US" sz="2800" dirty="0" smtClean="0"/>
          </a:p>
          <a:p>
            <a:pPr algn="just"/>
            <a:r>
              <a:rPr lang="en-US" sz="2800" dirty="0" smtClean="0"/>
              <a:t>2 types: direct and indirect businesses</a:t>
            </a:r>
          </a:p>
          <a:p>
            <a:pPr lvl="1" algn="just"/>
            <a:r>
              <a:rPr lang="en-US" sz="2400" dirty="0" smtClean="0"/>
              <a:t>Direct: main businesses directly relate to tourism and cater for visitors</a:t>
            </a:r>
          </a:p>
          <a:p>
            <a:pPr lvl="1" algn="just"/>
            <a:r>
              <a:rPr lang="en-US" sz="2400" dirty="0" smtClean="0"/>
              <a:t>Indirect: other businesses which support tourism industry and cater for both people at the destinations and visitors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 Tourism Businesses</a:t>
            </a:r>
            <a:endParaRPr lang="th-TH" dirty="0"/>
          </a:p>
        </p:txBody>
      </p:sp>
      <p:sp>
        <p:nvSpPr>
          <p:cNvPr id="4" name="Content Placeholder 3"/>
          <p:cNvSpPr>
            <a:spLocks noGrp="1"/>
          </p:cNvSpPr>
          <p:nvPr>
            <p:ph idx="1"/>
          </p:nvPr>
        </p:nvSpPr>
        <p:spPr/>
        <p:txBody>
          <a:bodyPr>
            <a:normAutofit fontScale="92500" lnSpcReduction="20000"/>
          </a:bodyPr>
          <a:lstStyle/>
          <a:p>
            <a:pPr algn="just"/>
            <a:r>
              <a:rPr lang="en-US" dirty="0" smtClean="0"/>
              <a:t>Accommodation</a:t>
            </a:r>
          </a:p>
          <a:p>
            <a:pPr lvl="1" algn="just"/>
            <a:r>
              <a:rPr lang="en-US" dirty="0" smtClean="0"/>
              <a:t>Hotel, motel, resort, guesthouse, bungalow, lodge, apartment, </a:t>
            </a:r>
            <a:r>
              <a:rPr lang="en-US" dirty="0" err="1" smtClean="0"/>
              <a:t>homestay</a:t>
            </a:r>
            <a:r>
              <a:rPr lang="en-US" dirty="0" smtClean="0"/>
              <a:t>, </a:t>
            </a:r>
            <a:r>
              <a:rPr lang="en-US" dirty="0" err="1" smtClean="0"/>
              <a:t>farmstay</a:t>
            </a:r>
            <a:r>
              <a:rPr lang="en-US" dirty="0" smtClean="0"/>
              <a:t>, bed &amp; breakfast (B&amp;B), youth hostel, camp ground, boutique hotel or resort, and spa resort</a:t>
            </a:r>
          </a:p>
          <a:p>
            <a:pPr algn="just"/>
            <a:r>
              <a:rPr lang="en-US" dirty="0" smtClean="0"/>
              <a:t> Food and Beverage (F &amp; B)</a:t>
            </a:r>
          </a:p>
          <a:p>
            <a:pPr lvl="1" algn="just"/>
            <a:r>
              <a:rPr lang="en-US" dirty="0" smtClean="0"/>
              <a:t>Restaurant, food center, fast food restaurant, local food restaurant, international food restaurant, seafood restaurant, and overnight market</a:t>
            </a:r>
          </a:p>
          <a:p>
            <a:pPr algn="just"/>
            <a:r>
              <a:rPr lang="en-US" dirty="0" smtClean="0"/>
              <a:t> Transportation</a:t>
            </a:r>
          </a:p>
          <a:p>
            <a:pPr lvl="1" algn="just"/>
            <a:r>
              <a:rPr lang="en-US" dirty="0" smtClean="0"/>
              <a:t>Land, water and air transportations</a:t>
            </a:r>
          </a:p>
          <a:p>
            <a:pPr algn="just"/>
            <a:r>
              <a:rPr lang="en-US" dirty="0" smtClean="0"/>
              <a:t> Shopping/ Souvenirs </a:t>
            </a:r>
          </a:p>
          <a:p>
            <a:pPr lvl="1" algn="just"/>
            <a:r>
              <a:rPr lang="en-US" dirty="0" smtClean="0"/>
              <a:t>Department stores, retail shops, shopping centers, Duty-free shops, souvenir shops, and handicraft streets/ villages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 Tourism Businesses </a:t>
            </a:r>
            <a:r>
              <a:rPr lang="en-US" sz="2000" i="1" dirty="0" smtClean="0"/>
              <a:t>(cont.)</a:t>
            </a:r>
            <a:endParaRPr lang="th-TH" sz="2000" i="1" dirty="0"/>
          </a:p>
        </p:txBody>
      </p:sp>
      <p:sp>
        <p:nvSpPr>
          <p:cNvPr id="4" name="Content Placeholder 3"/>
          <p:cNvSpPr>
            <a:spLocks noGrp="1"/>
          </p:cNvSpPr>
          <p:nvPr>
            <p:ph idx="1"/>
          </p:nvPr>
        </p:nvSpPr>
        <p:spPr/>
        <p:txBody>
          <a:bodyPr>
            <a:normAutofit fontScale="92500" lnSpcReduction="10000"/>
          </a:bodyPr>
          <a:lstStyle/>
          <a:p>
            <a:pPr algn="just">
              <a:lnSpc>
                <a:spcPct val="150000"/>
              </a:lnSpc>
            </a:pPr>
            <a:r>
              <a:rPr lang="en-US" dirty="0" smtClean="0"/>
              <a:t>Tour operators/Travel Agents</a:t>
            </a:r>
          </a:p>
          <a:p>
            <a:pPr lvl="1" algn="just">
              <a:lnSpc>
                <a:spcPct val="150000"/>
              </a:lnSpc>
            </a:pPr>
            <a:r>
              <a:rPr lang="en-US" dirty="0" smtClean="0"/>
              <a:t>Sale representatives of tourism businesses and services</a:t>
            </a:r>
          </a:p>
          <a:p>
            <a:pPr algn="just">
              <a:lnSpc>
                <a:spcPct val="150000"/>
              </a:lnSpc>
            </a:pPr>
            <a:r>
              <a:rPr lang="en-US" dirty="0" smtClean="0"/>
              <a:t> Recreation and Entertainment</a:t>
            </a:r>
          </a:p>
          <a:p>
            <a:pPr lvl="1" algn="just">
              <a:lnSpc>
                <a:spcPct val="150000"/>
              </a:lnSpc>
            </a:pPr>
            <a:r>
              <a:rPr lang="en-US" dirty="0" smtClean="0"/>
              <a:t>Dream World, Siam Park, Siam </a:t>
            </a:r>
            <a:r>
              <a:rPr lang="en-US" dirty="0" err="1" smtClean="0"/>
              <a:t>Niramit</a:t>
            </a:r>
            <a:r>
              <a:rPr lang="en-US" dirty="0" smtClean="0"/>
              <a:t>, </a:t>
            </a:r>
            <a:r>
              <a:rPr lang="en-US" dirty="0" err="1" smtClean="0"/>
              <a:t>Phuket</a:t>
            </a:r>
            <a:r>
              <a:rPr lang="en-US" dirty="0" smtClean="0"/>
              <a:t> </a:t>
            </a:r>
            <a:r>
              <a:rPr lang="en-US" dirty="0" err="1" smtClean="0"/>
              <a:t>Fantasea</a:t>
            </a:r>
            <a:r>
              <a:rPr lang="en-US" dirty="0" smtClean="0"/>
              <a:t>, night club, pub</a:t>
            </a:r>
          </a:p>
          <a:p>
            <a:pPr algn="just">
              <a:lnSpc>
                <a:spcPct val="150000"/>
              </a:lnSpc>
            </a:pPr>
            <a:r>
              <a:rPr lang="en-US" dirty="0" smtClean="0"/>
              <a:t> Financial Services</a:t>
            </a:r>
          </a:p>
          <a:p>
            <a:pPr lvl="1" algn="just">
              <a:lnSpc>
                <a:spcPct val="150000"/>
              </a:lnSpc>
            </a:pPr>
            <a:r>
              <a:rPr lang="en-US" dirty="0" smtClean="0"/>
              <a:t>Travel </a:t>
            </a:r>
            <a:r>
              <a:rPr lang="en-US" dirty="0" err="1" smtClean="0"/>
              <a:t>cheque</a:t>
            </a:r>
            <a:r>
              <a:rPr lang="en-US" dirty="0" smtClean="0"/>
              <a:t>, bank draft, and foreign money exchange services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365792"/>
            <a:ext cx="8534400" cy="758952"/>
          </a:xfrm>
        </p:spPr>
        <p:txBody>
          <a:bodyPr>
            <a:normAutofit fontScale="90000"/>
          </a:bodyPr>
          <a:lstStyle/>
          <a:p>
            <a:r>
              <a:rPr lang="en-US" dirty="0" smtClean="0"/>
              <a:t>Indirect Tourism Businesses  or </a:t>
            </a:r>
            <a:br>
              <a:rPr lang="en-US" dirty="0" smtClean="0"/>
            </a:br>
            <a:r>
              <a:rPr lang="en-US" dirty="0" smtClean="0"/>
              <a:t>Supporting Businesses</a:t>
            </a:r>
            <a:endParaRPr lang="th-TH" dirty="0"/>
          </a:p>
        </p:txBody>
      </p:sp>
      <p:sp>
        <p:nvSpPr>
          <p:cNvPr id="4" name="Content Placeholder 3"/>
          <p:cNvSpPr>
            <a:spLocks noGrp="1"/>
          </p:cNvSpPr>
          <p:nvPr>
            <p:ph idx="1"/>
          </p:nvPr>
        </p:nvSpPr>
        <p:spPr/>
        <p:txBody>
          <a:bodyPr>
            <a:normAutofit/>
          </a:bodyPr>
          <a:lstStyle/>
          <a:p>
            <a:r>
              <a:rPr lang="en-US" dirty="0" smtClean="0"/>
              <a:t>Finance Industry</a:t>
            </a:r>
          </a:p>
          <a:p>
            <a:r>
              <a:rPr lang="en-US" dirty="0" smtClean="0"/>
              <a:t>Agricultural Manufacturers</a:t>
            </a:r>
          </a:p>
          <a:p>
            <a:r>
              <a:rPr lang="en-US" dirty="0" smtClean="0"/>
              <a:t>Health Services</a:t>
            </a:r>
          </a:p>
          <a:p>
            <a:r>
              <a:rPr lang="en-US" dirty="0" smtClean="0"/>
              <a:t>Insurance Industry</a:t>
            </a:r>
          </a:p>
          <a:p>
            <a:r>
              <a:rPr lang="en-US" dirty="0" smtClean="0"/>
              <a:t>Construction Industry</a:t>
            </a:r>
          </a:p>
          <a:p>
            <a:r>
              <a:rPr lang="en-US" dirty="0" smtClean="0"/>
              <a:t>Printing and Publishing Industry</a:t>
            </a:r>
          </a:p>
          <a:p>
            <a:r>
              <a:rPr lang="en-US" dirty="0" smtClean="0"/>
              <a:t>Cleaning services</a:t>
            </a:r>
          </a:p>
          <a:p>
            <a:r>
              <a:rPr lang="en-US" dirty="0" smtClean="0"/>
              <a:t>Training service centers</a:t>
            </a:r>
          </a:p>
          <a:p>
            <a:r>
              <a:rPr lang="en-US" dirty="0" smtClean="0"/>
              <a:t>Telecommunication</a:t>
            </a:r>
          </a:p>
        </p:txBody>
      </p:sp>
      <p:pic>
        <p:nvPicPr>
          <p:cNvPr id="5" name="Picture 4" descr="money.jpg"/>
          <p:cNvPicPr>
            <a:picLocks noChangeAspect="1"/>
          </p:cNvPicPr>
          <p:nvPr/>
        </p:nvPicPr>
        <p:blipFill>
          <a:blip r:embed="rId2" cstate="print">
            <a:clrChange>
              <a:clrFrom>
                <a:srgbClr val="FFFFFF"/>
              </a:clrFrom>
              <a:clrTo>
                <a:srgbClr val="FFFFFF">
                  <a:alpha val="0"/>
                </a:srgbClr>
              </a:clrTo>
            </a:clrChange>
          </a:blip>
          <a:stretch>
            <a:fillRect/>
          </a:stretch>
        </p:blipFill>
        <p:spPr>
          <a:xfrm>
            <a:off x="6444208" y="1628800"/>
            <a:ext cx="2247900" cy="2028825"/>
          </a:xfrm>
          <a:prstGeom prst="rect">
            <a:avLst/>
          </a:prstGeom>
        </p:spPr>
      </p:pic>
      <p:pic>
        <p:nvPicPr>
          <p:cNvPr id="6" name="Picture 5" descr="TrainingOnTheGo.gif"/>
          <p:cNvPicPr>
            <a:picLocks noChangeAspect="1"/>
          </p:cNvPicPr>
          <p:nvPr/>
        </p:nvPicPr>
        <p:blipFill>
          <a:blip r:embed="rId3" cstate="print">
            <a:clrChange>
              <a:clrFrom>
                <a:srgbClr val="FFFFFF"/>
              </a:clrFrom>
              <a:clrTo>
                <a:srgbClr val="FFFFFF">
                  <a:alpha val="0"/>
                </a:srgbClr>
              </a:clrTo>
            </a:clrChange>
          </a:blip>
          <a:stretch>
            <a:fillRect/>
          </a:stretch>
        </p:blipFill>
        <p:spPr>
          <a:xfrm>
            <a:off x="5724128" y="4077072"/>
            <a:ext cx="3250704" cy="2167136"/>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Characteristics of Service Business</a:t>
            </a:r>
            <a:endParaRPr lang="th-TH" dirty="0"/>
          </a:p>
        </p:txBody>
      </p:sp>
      <p:sp>
        <p:nvSpPr>
          <p:cNvPr id="3" name="Content Placeholder 2"/>
          <p:cNvSpPr>
            <a:spLocks noGrp="1"/>
          </p:cNvSpPr>
          <p:nvPr>
            <p:ph idx="1"/>
          </p:nvPr>
        </p:nvSpPr>
        <p:spPr>
          <a:xfrm>
            <a:off x="301752" y="1527048"/>
            <a:ext cx="8503920" cy="4782272"/>
          </a:xfrm>
        </p:spPr>
        <p:txBody>
          <a:bodyPr>
            <a:normAutofit fontScale="85000" lnSpcReduction="20000"/>
          </a:bodyPr>
          <a:lstStyle/>
          <a:p>
            <a:r>
              <a:rPr lang="en-US" dirty="0" smtClean="0"/>
              <a:t>Intangibility</a:t>
            </a:r>
          </a:p>
          <a:p>
            <a:pPr lvl="1" algn="just"/>
            <a:r>
              <a:rPr lang="en-US" dirty="0" smtClean="0"/>
              <a:t>the tourist cannot sample the product prior to purchase </a:t>
            </a:r>
          </a:p>
          <a:p>
            <a:pPr lvl="1" algn="just"/>
            <a:r>
              <a:rPr lang="en-US" dirty="0" smtClean="0"/>
              <a:t>**essential to have well-trained staff --&gt; quality service ≠ poor services</a:t>
            </a:r>
          </a:p>
          <a:p>
            <a:r>
              <a:rPr lang="en-US" dirty="0" smtClean="0"/>
              <a:t>Heterogeneity</a:t>
            </a:r>
          </a:p>
          <a:p>
            <a:pPr lvl="1"/>
            <a:r>
              <a:rPr lang="en-US" dirty="0" smtClean="0"/>
              <a:t>the service quality of being diverse and not comparable in kind</a:t>
            </a:r>
          </a:p>
          <a:p>
            <a:r>
              <a:rPr lang="en-US" dirty="0" err="1" smtClean="0"/>
              <a:t>Perishability</a:t>
            </a:r>
            <a:endParaRPr lang="en-US" dirty="0" smtClean="0"/>
          </a:p>
          <a:p>
            <a:pPr lvl="1" algn="just"/>
            <a:r>
              <a:rPr lang="en-US" dirty="0" smtClean="0"/>
              <a:t>cannot be stored if they are unused e.g. unoccupied rooms, and empty seats in the aircraft</a:t>
            </a:r>
          </a:p>
          <a:p>
            <a:r>
              <a:rPr lang="en-US" dirty="0" smtClean="0"/>
              <a:t>Non-ownership</a:t>
            </a:r>
          </a:p>
          <a:p>
            <a:pPr lvl="1"/>
            <a:r>
              <a:rPr lang="en-US" dirty="0" smtClean="0"/>
              <a:t>cannot be possessed and owned</a:t>
            </a:r>
          </a:p>
          <a:p>
            <a:r>
              <a:rPr lang="en-US" dirty="0" smtClean="0"/>
              <a:t>Inseparability</a:t>
            </a:r>
          </a:p>
          <a:p>
            <a:pPr lvl="1" algn="just"/>
            <a:r>
              <a:rPr lang="en-US" dirty="0" smtClean="0"/>
              <a:t>simultaneous production and consumption of service, or inseparability between production process and consumption process</a:t>
            </a:r>
          </a:p>
          <a:p>
            <a:pPr lvl="1" algn="just"/>
            <a:r>
              <a:rPr lang="en-US" dirty="0" smtClean="0"/>
              <a:t>the products are primarily consumed at the place of production</a:t>
            </a:r>
            <a:endParaRPr lang="th-TH"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Service</a:t>
            </a:r>
            <a:endParaRPr lang="th-TH" dirty="0"/>
          </a:p>
        </p:txBody>
      </p:sp>
      <p:sp>
        <p:nvSpPr>
          <p:cNvPr id="4" name="Content Placeholder 3"/>
          <p:cNvSpPr>
            <a:spLocks noGrp="1"/>
          </p:cNvSpPr>
          <p:nvPr>
            <p:ph idx="1"/>
          </p:nvPr>
        </p:nvSpPr>
        <p:spPr/>
        <p:txBody>
          <a:bodyPr>
            <a:normAutofit fontScale="92500" lnSpcReduction="20000"/>
          </a:bodyPr>
          <a:lstStyle/>
          <a:p>
            <a:pPr algn="just"/>
            <a:r>
              <a:rPr lang="en-US" dirty="0" smtClean="0"/>
              <a:t>The process of helping guests by addressing their wants and needs with respect and dignity and in a timely manner (Hayes, 2006).</a:t>
            </a:r>
          </a:p>
          <a:p>
            <a:pPr algn="just"/>
            <a:r>
              <a:rPr lang="en-US" dirty="0" smtClean="0"/>
              <a:t>Intangible products such as accounting, banking, cleaning, consultancy, education, insurance, expertise, medical treatment, or transportation.</a:t>
            </a:r>
          </a:p>
          <a:p>
            <a:pPr lvl="1" algn="just"/>
            <a:r>
              <a:rPr lang="en-US" dirty="0" smtClean="0"/>
              <a:t>Sometimes services are difficult to identify because they are closely associated with a good; such as the combination of a diagnosis with the administration of a medicine. </a:t>
            </a:r>
          </a:p>
          <a:p>
            <a:pPr lvl="1" algn="just"/>
            <a:r>
              <a:rPr lang="en-US" dirty="0" smtClean="0"/>
              <a:t>No transfer of possession or ownership takes place when services are sold, and they (1) cannot be stored or transported, (2) are instantly perishable, and (3) come into existence at the time they are bought and consumed (Business Dictionary, 2012).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Psychology</a:t>
            </a:r>
            <a:endParaRPr lang="th-TH" dirty="0"/>
          </a:p>
        </p:txBody>
      </p:sp>
      <p:sp>
        <p:nvSpPr>
          <p:cNvPr id="4" name="Content Placeholder 3"/>
          <p:cNvSpPr>
            <a:spLocks noGrp="1"/>
          </p:cNvSpPr>
          <p:nvPr>
            <p:ph idx="1"/>
          </p:nvPr>
        </p:nvSpPr>
        <p:spPr>
          <a:xfrm>
            <a:off x="301752" y="1527048"/>
            <a:ext cx="8503920" cy="4566248"/>
          </a:xfrm>
        </p:spPr>
        <p:txBody>
          <a:bodyPr>
            <a:normAutofit fontScale="92500"/>
          </a:bodyPr>
          <a:lstStyle/>
          <a:p>
            <a:pPr algn="just">
              <a:lnSpc>
                <a:spcPct val="150000"/>
              </a:lnSpc>
            </a:pPr>
            <a:r>
              <a:rPr lang="en-US" dirty="0" smtClean="0"/>
              <a:t>the mental or behavioral characteristics of an individual or group (Merriam, 2013)</a:t>
            </a:r>
          </a:p>
          <a:p>
            <a:pPr algn="just">
              <a:lnSpc>
                <a:spcPct val="150000"/>
              </a:lnSpc>
            </a:pPr>
            <a:r>
              <a:rPr lang="en-US" dirty="0" smtClean="0"/>
              <a:t>the study of mind and behavior in relation to a particular field of knowledge or activity (Merriam, 2013)</a:t>
            </a:r>
          </a:p>
          <a:p>
            <a:pPr algn="just">
              <a:lnSpc>
                <a:spcPct val="150000"/>
              </a:lnSpc>
            </a:pPr>
            <a:r>
              <a:rPr lang="en-US" dirty="0" smtClean="0"/>
              <a:t>the scientific study of the human mind and its functions, especially those affecting behavior in a given context (Oxford, 2013)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472</TotalTime>
  <Words>1030</Words>
  <Application>Microsoft Office PowerPoint</Application>
  <PresentationFormat>On-screen Show (4:3)</PresentationFormat>
  <Paragraphs>129</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Opulent</vt:lpstr>
      <vt:lpstr>Introduction to Service Psychology</vt:lpstr>
      <vt:lpstr>Contents</vt:lpstr>
      <vt:lpstr>Types of Tourism Business</vt:lpstr>
      <vt:lpstr>Direct Tourism Businesses</vt:lpstr>
      <vt:lpstr>Direct Tourism Businesses (cont.)</vt:lpstr>
      <vt:lpstr>Indirect Tourism Businesses  or  Supporting Businesses</vt:lpstr>
      <vt:lpstr>Characteristics of Service Business</vt:lpstr>
      <vt:lpstr>Service</vt:lpstr>
      <vt:lpstr>Psychology</vt:lpstr>
      <vt:lpstr>Service Psychology</vt:lpstr>
      <vt:lpstr>Importance of Service Psychology</vt:lpstr>
      <vt:lpstr>Expected Levels of Service Receivers</vt:lpstr>
      <vt:lpstr>Elements of Service</vt:lpstr>
      <vt:lpstr>Elements of Service (cont.)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Service Psychology</dc:title>
  <dc:creator>Panisa</dc:creator>
  <cp:lastModifiedBy>council_ssru_n01</cp:lastModifiedBy>
  <cp:revision>55</cp:revision>
  <dcterms:created xsi:type="dcterms:W3CDTF">2013-01-14T02:46:04Z</dcterms:created>
  <dcterms:modified xsi:type="dcterms:W3CDTF">2021-08-14T05:50:59Z</dcterms:modified>
</cp:coreProperties>
</file>