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799263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90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2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FB13AAF9-9D9E-43FE-B9CF-AE39C48F7EFC}" type="datetimeFigureOut">
              <a:rPr lang="th-TH" smtClean="0"/>
              <a:pPr/>
              <a:t>26/08/64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FB249987-B578-4D7E-8955-6C8EBA9B19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9755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2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5FFCEDE8-1639-40A3-81F7-5183C82DFC17}" type="datetimeFigureOut">
              <a:rPr lang="th-TH" smtClean="0"/>
              <a:pPr/>
              <a:t>26/08/64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3"/>
            <a:ext cx="5439410" cy="4468416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BDD8A3C8-50A8-4CF8-BC12-7E40DD4670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055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7C41-EA8E-4DA8-8259-EF3B28225F15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76D8-556D-4B38-B555-3C4FF1823905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700-6D39-4605-BE57-1F1BD826A6A6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DAE-95C8-4B3F-A12B-396A68B938EB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AD9-C73A-48CE-B632-00FF456F5C3E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C7E-F0B4-4BCB-88CF-EB9138DC4439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9E68-DF62-4745-80B0-FE519FD49589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D720-513E-4A4F-A5E0-9A1F36F5B9A8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E4DE-4251-4A7A-A44B-216F29CECC65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DC8E-0F2A-4AD7-9F28-7EE5024B1C47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41E7-F0E0-4470-A05D-255280224D68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6FF74E-A559-4BB4-BED1-E1FD2600E7AC}" type="datetime1">
              <a:rPr lang="th-TH" smtClean="0"/>
              <a:pPr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696417-71E6-4E4F-891D-E0A17CE2ADE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 Receiver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III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Definition: Non-satisfaction of service receiver, happened because they do not receive the service from their expectation.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Importance: It is a mirror of your organization, reflecting your service quality in the eyesight of customers in order that you can improve your problems and errors.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Complaints</a:t>
            </a:r>
            <a:endParaRPr lang="th-TH" dirty="0"/>
          </a:p>
        </p:txBody>
      </p:sp>
      <p:pic>
        <p:nvPicPr>
          <p:cNvPr id="5" name="Picture 4" descr="HiRes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4168" y="92968"/>
            <a:ext cx="1679848" cy="1679848"/>
          </a:xfrm>
          <a:prstGeom prst="rect">
            <a:avLst/>
          </a:prstGeom>
        </p:spPr>
      </p:pic>
      <p:pic>
        <p:nvPicPr>
          <p:cNvPr id="6" name="Picture 5" descr="517ZimnF99L__BO2,204,203,200_PIsitb-sticker-arrow-click,TopRight,35,-76_AA300_SH20_OU01_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80" t="17240" r="29840" b="24800"/>
          <a:stretch>
            <a:fillRect/>
          </a:stretch>
        </p:blipFill>
        <p:spPr>
          <a:xfrm>
            <a:off x="7596336" y="5085184"/>
            <a:ext cx="1368152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879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Determinants of non-satisfaction of service receiver</a:t>
            </a:r>
          </a:p>
          <a:p>
            <a:pPr lvl="1" algn="just"/>
            <a:r>
              <a:rPr lang="en-US" dirty="0" smtClean="0"/>
              <a:t>No service quality</a:t>
            </a:r>
          </a:p>
          <a:p>
            <a:pPr lvl="2" algn="just"/>
            <a:r>
              <a:rPr lang="en-US" dirty="0" smtClean="0"/>
              <a:t>Service provider: no service-minded, no interpersonal relations, and lack of knowledge </a:t>
            </a:r>
          </a:p>
          <a:p>
            <a:pPr lvl="2" algn="just"/>
            <a:r>
              <a:rPr lang="en-US" dirty="0" smtClean="0"/>
              <a:t>Policy and management of service organization</a:t>
            </a:r>
          </a:p>
          <a:p>
            <a:pPr lvl="3" algn="just"/>
            <a:r>
              <a:rPr lang="en-US" dirty="0" smtClean="0"/>
              <a:t>Break an agreement</a:t>
            </a:r>
          </a:p>
          <a:p>
            <a:pPr lvl="3" algn="just"/>
            <a:r>
              <a:rPr lang="en-US" dirty="0" smtClean="0"/>
              <a:t>Refuse for responsibility</a:t>
            </a:r>
          </a:p>
          <a:p>
            <a:pPr lvl="3" algn="just"/>
            <a:r>
              <a:rPr lang="en-US" dirty="0" smtClean="0"/>
              <a:t>No after- sale service</a:t>
            </a:r>
          </a:p>
          <a:p>
            <a:pPr lvl="2" algn="just"/>
            <a:r>
              <a:rPr lang="en-US" dirty="0" smtClean="0"/>
              <a:t>Physical facilities ex., power failure and water shortage </a:t>
            </a:r>
          </a:p>
          <a:p>
            <a:pPr lvl="1" algn="just"/>
            <a:r>
              <a:rPr lang="en-US" dirty="0" smtClean="0"/>
              <a:t>Service receivers (themselves)</a:t>
            </a:r>
          </a:p>
          <a:p>
            <a:pPr lvl="2" algn="just"/>
            <a:r>
              <a:rPr lang="en-US" dirty="0" smtClean="0"/>
              <a:t>self-centered, or emotional variance</a:t>
            </a:r>
          </a:p>
          <a:p>
            <a:pPr lvl="1" algn="just"/>
            <a:r>
              <a:rPr lang="en-US" dirty="0" smtClean="0"/>
              <a:t>Other service receivers   </a:t>
            </a:r>
          </a:p>
          <a:p>
            <a:pPr lvl="2" algn="just"/>
            <a:r>
              <a:rPr lang="en-US" dirty="0" smtClean="0"/>
              <a:t>Noise annoyance, or smoking permission</a:t>
            </a:r>
            <a:endParaRPr lang="th-T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Complaints </a:t>
            </a:r>
            <a:r>
              <a:rPr lang="en-US" sz="2000" i="1" dirty="0" smtClean="0"/>
              <a:t>(cont.)</a:t>
            </a:r>
            <a:endParaRPr lang="th-TH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5" name="Picture 4" descr="pink-question-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254" y="889254"/>
            <a:ext cx="5079492" cy="5079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“Role Play on Direct Tourism Business”</a:t>
            </a:r>
          </a:p>
          <a:p>
            <a:pPr algn="just"/>
            <a:r>
              <a:rPr lang="en-US" dirty="0" smtClean="0"/>
              <a:t>Choosing one direct tourism businesses, making a role play by showing the interaction between the service receiver and service provider.</a:t>
            </a:r>
          </a:p>
          <a:p>
            <a:pPr lvl="1" algn="just"/>
            <a:r>
              <a:rPr lang="en-US" dirty="0" smtClean="0"/>
              <a:t>You can play up 2 situations (if it’s too short)</a:t>
            </a:r>
          </a:p>
          <a:p>
            <a:pPr lvl="1" algn="just"/>
            <a:r>
              <a:rPr lang="en-US" dirty="0" smtClean="0"/>
              <a:t>You can be at the real scene (must submitting VDO file with CD) or in the classroom</a:t>
            </a:r>
          </a:p>
          <a:p>
            <a:pPr algn="just"/>
            <a:r>
              <a:rPr lang="en-US" dirty="0" smtClean="0"/>
              <a:t>5 persons a group</a:t>
            </a:r>
          </a:p>
          <a:p>
            <a:pPr algn="just"/>
            <a:r>
              <a:rPr lang="en-US" dirty="0" smtClean="0"/>
              <a:t>Duration: 10 – 15 minutes</a:t>
            </a:r>
          </a:p>
          <a:p>
            <a:pPr algn="just"/>
            <a:r>
              <a:rPr lang="en-US" smtClean="0"/>
              <a:t>Date: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Presentation (10%)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879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Loyal customer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Types of service receiver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Risk awareness in using service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How to avoid risk factors in using service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Service receiver’s expectation of service quality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Complaint and its importance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Minor Presentation (10%)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th-TH" dirty="0"/>
          </a:p>
        </p:txBody>
      </p:sp>
      <p:pic>
        <p:nvPicPr>
          <p:cNvPr id="5" name="Picture 4" descr="group%20communi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764704"/>
            <a:ext cx="2569886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Customer loyalty is the result of consistently positive emotional experience, physical attribute-based satisfaction and perceived value of an experience, which includes the product or services.</a:t>
            </a:r>
          </a:p>
          <a:p>
            <a:pPr lvl="1" algn="just"/>
            <a:r>
              <a:rPr lang="en-US" dirty="0" smtClean="0"/>
              <a:t>Naturally, we need to be communicating with these customers on a regular basis by telephone, mail, and email. </a:t>
            </a:r>
          </a:p>
          <a:p>
            <a:pPr lvl="1" algn="just"/>
            <a:r>
              <a:rPr lang="en-US" dirty="0" smtClean="0"/>
              <a:t>They are the ones who can and should influence our buying and merchandising decisions. Nothing will make a Loyal Customer feel better than soliciting their input and showing them how much you value it. </a:t>
            </a:r>
          </a:p>
          <a:p>
            <a:pPr lvl="1" algn="just"/>
            <a:r>
              <a:rPr lang="en-US" dirty="0" smtClean="0"/>
              <a:t>Many times, the more you do for them, the more they will recommend you to others.</a:t>
            </a:r>
          </a:p>
          <a:p>
            <a:pPr algn="just"/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Loyal customer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Price-Sensitive Customer</a:t>
            </a:r>
          </a:p>
          <a:p>
            <a:pPr lvl="1" algn="just"/>
            <a:r>
              <a:rPr lang="en-US" dirty="0" smtClean="0"/>
              <a:t>Concentrating on the price only </a:t>
            </a:r>
            <a:r>
              <a:rPr lang="en-US" dirty="0" smtClean="0">
                <a:sym typeface="Wingdings" pitchFamily="2" charset="2"/>
              </a:rPr>
              <a:t> save or cheap price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Do not care about the service quality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Price-Quality Customer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Considering the appropriateness between service quality and price  value for money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Quality-Sensitive Customer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Focusing on the service quality only  Good service quality  Fulfilling their satisfaction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Do not care about the price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Price-Surrogate Customer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Believing in the concordance of service quality and price</a:t>
            </a:r>
          </a:p>
          <a:p>
            <a:pPr lvl="2" algn="just"/>
            <a:r>
              <a:rPr lang="en-US" dirty="0" smtClean="0">
                <a:sym typeface="Wingdings" pitchFamily="2" charset="2"/>
              </a:rPr>
              <a:t>Good service quality = Expensive</a:t>
            </a:r>
          </a:p>
          <a:p>
            <a:pPr lvl="2" algn="just"/>
            <a:r>
              <a:rPr lang="en-US" dirty="0" smtClean="0">
                <a:sym typeface="Wingdings" pitchFamily="2" charset="2"/>
              </a:rPr>
              <a:t>Bad service quality = Cheap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service receiver </a:t>
            </a:r>
            <a:r>
              <a:rPr lang="en-US" sz="2000" dirty="0" smtClean="0"/>
              <a:t>(Blumberg, 1991)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it in accordance with my Expectation?</a:t>
            </a:r>
          </a:p>
          <a:p>
            <a:r>
              <a:rPr lang="en-US" dirty="0" smtClean="0"/>
              <a:t>Is it Safety and Security?</a:t>
            </a:r>
          </a:p>
          <a:p>
            <a:r>
              <a:rPr lang="en-US" dirty="0" smtClean="0"/>
              <a:t>Is it Value for Money?</a:t>
            </a:r>
          </a:p>
          <a:p>
            <a:r>
              <a:rPr lang="en-US" dirty="0" smtClean="0"/>
              <a:t>Is it Wasting my Time?</a:t>
            </a:r>
          </a:p>
          <a:p>
            <a:r>
              <a:rPr lang="en-US" dirty="0" smtClean="0"/>
              <a:t>Is it Guarantee my Social class? </a:t>
            </a:r>
          </a:p>
          <a:p>
            <a:r>
              <a:rPr lang="en-US" dirty="0" smtClean="0"/>
              <a:t>Is it Fulfill my Demand?</a:t>
            </a:r>
          </a:p>
          <a:p>
            <a:endParaRPr lang="en-US" dirty="0" smtClean="0"/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Yes, it is. </a:t>
            </a:r>
            <a:r>
              <a:rPr lang="en-US" dirty="0" smtClean="0">
                <a:sym typeface="Wingdings" pitchFamily="2" charset="2"/>
              </a:rPr>
              <a:t> Customer satisfaction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No, it is not.  Customer unsatisfied  no more revisit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awareness in using service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Search information</a:t>
            </a:r>
          </a:p>
          <a:p>
            <a:pPr lvl="1" algn="just"/>
            <a:r>
              <a:rPr lang="en-US" dirty="0" smtClean="0"/>
              <a:t>Sources of information</a:t>
            </a:r>
          </a:p>
          <a:p>
            <a:pPr lvl="2" algn="just"/>
            <a:r>
              <a:rPr lang="en-US" dirty="0" smtClean="0"/>
              <a:t>Reliable sources (Word of mouth): friends, family and ex-customer</a:t>
            </a:r>
          </a:p>
          <a:p>
            <a:pPr lvl="2" algn="just"/>
            <a:r>
              <a:rPr lang="en-US" dirty="0" smtClean="0"/>
              <a:t>Other sources: internet, newspaper and magazine</a:t>
            </a:r>
          </a:p>
          <a:p>
            <a:pPr algn="just"/>
            <a:r>
              <a:rPr lang="en-US" dirty="0" smtClean="0"/>
              <a:t>Use ex-service organization</a:t>
            </a:r>
          </a:p>
          <a:p>
            <a:pPr algn="just"/>
            <a:r>
              <a:rPr lang="en-US" dirty="0" smtClean="0"/>
              <a:t>Use service from good image and famous organization</a:t>
            </a:r>
          </a:p>
          <a:p>
            <a:pPr lvl="1" algn="just"/>
            <a:r>
              <a:rPr lang="en-US" dirty="0" smtClean="0"/>
              <a:t>Reputation of organization can guarantee the service quality.</a:t>
            </a:r>
          </a:p>
          <a:p>
            <a:pPr algn="just"/>
            <a:r>
              <a:rPr lang="en-US" dirty="0" smtClean="0"/>
              <a:t>Use the most expensive service</a:t>
            </a:r>
          </a:p>
          <a:p>
            <a:pPr lvl="1" algn="just"/>
            <a:r>
              <a:rPr lang="en-US" dirty="0" smtClean="0"/>
              <a:t>High price = High quality</a:t>
            </a:r>
          </a:p>
          <a:p>
            <a:pPr algn="just"/>
            <a:r>
              <a:rPr lang="en-US" dirty="0" smtClean="0"/>
              <a:t>Use service guarantee</a:t>
            </a:r>
          </a:p>
          <a:p>
            <a:pPr lvl="1" algn="just"/>
            <a:r>
              <a:rPr lang="en-US" dirty="0" smtClean="0"/>
              <a:t>Money refund for unsatisfied customer 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avoid risk factors in using service</a:t>
            </a:r>
            <a:endParaRPr lang="th-TH" dirty="0"/>
          </a:p>
        </p:txBody>
      </p:sp>
      <p:pic>
        <p:nvPicPr>
          <p:cNvPr id="5" name="Picture 4" descr="BCA5ZYLQLCAZF2KNCCAGXL7OFCATDWUKPCADE2DSOCA4KBLJ5CAKG2XBFCALTXKN0CA01OFERCATUJ0JYCACEHB7QCA0ULA61CAQ76I1DCAXH6OVJCAPEIMKGCAS5QCI1CAIDZUDWCA6XKL9DCA193L0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509120"/>
            <a:ext cx="214312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Factors influencing human’s behavior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E.g., social class, educational level and age level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Past experience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Ex-customer expects to receive the same level of service or better level in the same product.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Information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Word of mouth, advertisement and public relations 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of Service receiver’s expectation of service quality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Tangibles</a:t>
            </a:r>
          </a:p>
          <a:p>
            <a:pPr lvl="1" algn="just"/>
            <a:r>
              <a:rPr lang="en-US" dirty="0" smtClean="0"/>
              <a:t>Physical facilities e.g., hotel’s lobby, or audio-video on demand for airplane</a:t>
            </a:r>
          </a:p>
          <a:p>
            <a:pPr algn="just"/>
            <a:r>
              <a:rPr lang="en-US" dirty="0" smtClean="0"/>
              <a:t>Reliability</a:t>
            </a:r>
          </a:p>
          <a:p>
            <a:pPr lvl="1" algn="just"/>
            <a:r>
              <a:rPr lang="en-US" dirty="0" smtClean="0"/>
              <a:t>Ability of service organization and provider which will serve service on time and completely by following the commitment.</a:t>
            </a:r>
          </a:p>
          <a:p>
            <a:pPr lvl="1" algn="just"/>
            <a:r>
              <a:rPr lang="en-US" dirty="0" smtClean="0"/>
              <a:t>Ex., A tourist guide can follow strictly an itinerary. </a:t>
            </a:r>
          </a:p>
          <a:p>
            <a:pPr algn="just"/>
            <a:r>
              <a:rPr lang="en-US" dirty="0" smtClean="0"/>
              <a:t>Assurance</a:t>
            </a:r>
          </a:p>
          <a:p>
            <a:pPr lvl="1" algn="just"/>
            <a:r>
              <a:rPr lang="en-US" dirty="0" smtClean="0"/>
              <a:t>Service receivers feel value for money and time, and confident in using the service.</a:t>
            </a:r>
          </a:p>
          <a:p>
            <a:pPr lvl="1" algn="just"/>
            <a:r>
              <a:rPr lang="en-US" dirty="0" smtClean="0"/>
              <a:t>This feeling occurs from the professional and specialization of service organization and provider.  </a:t>
            </a:r>
          </a:p>
          <a:p>
            <a:pPr lvl="1" algn="just"/>
            <a:r>
              <a:rPr lang="en-US" dirty="0" smtClean="0"/>
              <a:t>Ex., Safety and security regulations of the hotel, a waitress can recommend the highlighted dish, a tourist guide can answer all information and history of tourist attractions. 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receiver’s expectation of service quality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Responsiveness</a:t>
            </a:r>
          </a:p>
          <a:p>
            <a:pPr lvl="1" algn="just"/>
            <a:r>
              <a:rPr lang="en-US" dirty="0" smtClean="0"/>
              <a:t>Readiness of service organization and provider which will fulfill service receiver’s demands immediately (without any waiting time).</a:t>
            </a:r>
          </a:p>
          <a:p>
            <a:pPr lvl="1" algn="just"/>
            <a:r>
              <a:rPr lang="en-US" dirty="0" smtClean="0"/>
              <a:t>Ex., giving information to a guest by a hotel receptionist, and serving beverages to passenger by a flight attendance</a:t>
            </a:r>
          </a:p>
          <a:p>
            <a:pPr algn="just"/>
            <a:r>
              <a:rPr lang="en-US" dirty="0" smtClean="0"/>
              <a:t>Empathy</a:t>
            </a:r>
          </a:p>
          <a:p>
            <a:pPr lvl="1" algn="just"/>
            <a:r>
              <a:rPr lang="en-US" dirty="0" smtClean="0"/>
              <a:t>Helpfulness and carefulness of service organization and provider being send to the service receiver. </a:t>
            </a:r>
          </a:p>
          <a:p>
            <a:pPr lvl="1" algn="just"/>
            <a:r>
              <a:rPr lang="en-US" dirty="0" smtClean="0"/>
              <a:t>E.g., Wake-up call service, and One Stop Service  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receiver’s expectation of service quality </a:t>
            </a:r>
            <a:r>
              <a:rPr lang="en-US" sz="2200" i="1" dirty="0" smtClean="0"/>
              <a:t>(cont.)</a:t>
            </a:r>
            <a:endParaRPr lang="th-TH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618</TotalTime>
  <Words>807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Service Receiver</vt:lpstr>
      <vt:lpstr>Contents</vt:lpstr>
      <vt:lpstr>Loyal customer</vt:lpstr>
      <vt:lpstr>Types of service receiver (Blumberg, 1991)</vt:lpstr>
      <vt:lpstr>Risk awareness in using service</vt:lpstr>
      <vt:lpstr>How to avoid risk factors in using service</vt:lpstr>
      <vt:lpstr>Factors of Service receiver’s expectation of service quality</vt:lpstr>
      <vt:lpstr>Service receiver’s expectation of service quality</vt:lpstr>
      <vt:lpstr>Service receiver’s expectation of service quality (cont.)</vt:lpstr>
      <vt:lpstr>Complaints</vt:lpstr>
      <vt:lpstr>Complaints (cont.)</vt:lpstr>
      <vt:lpstr>PowerPoint Presentation</vt:lpstr>
      <vt:lpstr>Minor Presentation (10%)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Receiver</dc:title>
  <dc:creator>Panisa</dc:creator>
  <cp:lastModifiedBy>council_ssru_n01</cp:lastModifiedBy>
  <cp:revision>103</cp:revision>
  <cp:lastPrinted>2021-07-13T05:40:59Z</cp:lastPrinted>
  <dcterms:created xsi:type="dcterms:W3CDTF">2013-01-21T04:05:45Z</dcterms:created>
  <dcterms:modified xsi:type="dcterms:W3CDTF">2021-08-26T07:33:36Z</dcterms:modified>
</cp:coreProperties>
</file>