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7675" cy="987425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Dead</c:v>
                </c:pt>
                <c:pt idx="1">
                  <c:v>Word of Mouth</c:v>
                </c:pt>
                <c:pt idx="2">
                  <c:v>Competitors</c:v>
                </c:pt>
                <c:pt idx="3">
                  <c:v>Non-satisfied in product</c:v>
                </c:pt>
                <c:pt idx="4">
                  <c:v>Careless of staff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1.0000000000000011E-2</c:v>
                </c:pt>
                <c:pt idx="1">
                  <c:v>5.0000000000000044E-2</c:v>
                </c:pt>
                <c:pt idx="2">
                  <c:v>9.0000000000000066E-2</c:v>
                </c:pt>
                <c:pt idx="3">
                  <c:v>0.14000000000000001</c:v>
                </c:pt>
                <c:pt idx="4">
                  <c:v>0.71000000000000052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94061-9F91-4D21-96D3-250B5333CEDC}" type="datetimeFigureOut">
              <a:rPr lang="th-TH" smtClean="0"/>
              <a:pPr/>
              <a:t>16/08/64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F7372-78B8-479C-98BD-4EC18379750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1556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27D7F-3DF0-4541-AD4D-64D22A144C41}" type="datetimeFigureOut">
              <a:rPr lang="th-TH" smtClean="0"/>
              <a:pPr/>
              <a:t>16/08/64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676ED-5C6D-4E9D-9AC7-A4E0D46196C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054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43EC-33C2-42E7-941A-206840A96644}" type="datetime1">
              <a:rPr lang="th-TH" smtClean="0"/>
              <a:t>16/08/64</a:t>
            </a:fld>
            <a:endParaRPr lang="th-TH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5E61B-8747-48C7-87A5-841D3E98A30E}" type="datetime1">
              <a:rPr lang="th-TH" smtClean="0"/>
              <a:t>16/08/64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B0E8A-98DD-4DE1-B8C7-CC8BC4D93087}" type="datetime1">
              <a:rPr lang="th-TH" smtClean="0"/>
              <a:t>16/08/64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C537BE6-9CF6-41CC-BB6C-9ED832573007}" type="datetime1">
              <a:rPr lang="th-TH" smtClean="0"/>
              <a:t>16/08/64</a:t>
            </a:fld>
            <a:endParaRPr lang="th-TH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DB1FD-F323-4DFB-978C-FCCBCFDE6DDD}" type="datetime1">
              <a:rPr lang="th-TH" smtClean="0"/>
              <a:t>16/08/64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C6584-E886-4D9E-9C2C-898BCB944130}" type="datetime1">
              <a:rPr lang="th-TH" smtClean="0"/>
              <a:t>16/08/64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6FA71-7FB7-4C0F-8057-E383E4F69D29}" type="datetime1">
              <a:rPr lang="th-TH" smtClean="0"/>
              <a:t>16/08/64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8D846-8150-48CF-B66D-73D2BAA7654D}" type="datetime1">
              <a:rPr lang="th-TH" smtClean="0"/>
              <a:t>16/08/64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A11A-4DAE-4CFB-BE0E-6818EE2BE3B1}" type="datetime1">
              <a:rPr lang="th-TH" smtClean="0"/>
              <a:t>16/08/64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145770-78A9-40FF-AB1C-A6C963190541}" type="datetime1">
              <a:rPr lang="th-TH" smtClean="0"/>
              <a:t>16/08/64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143D7-74E6-4907-B77F-CDF4892289D8}" type="datetime1">
              <a:rPr lang="th-TH" smtClean="0"/>
              <a:t>16/08/64</a:t>
            </a:fld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ITM 1202 Service Psychology  Aj.Panisa Panyalert</a:t>
            </a: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871D8A9-A33E-460F-B5D9-12366D98899C}" type="datetime1">
              <a:rPr lang="th-TH" smtClean="0"/>
              <a:t>16/08/64</a:t>
            </a:fld>
            <a:endParaRPr lang="th-TH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ITM 1202 Service Psychology  Aj.Panisa Panyalert</a:t>
            </a:r>
            <a:endParaRPr lang="th-TH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383FD22-E7CC-46BD-8276-DA34C774093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Service Provider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Pressure of service provider fulfilling service receiver’s demands</a:t>
            </a:r>
          </a:p>
          <a:p>
            <a:pPr lvl="1" algn="just"/>
            <a:r>
              <a:rPr lang="en-US" dirty="0" smtClean="0"/>
              <a:t>Service receivers’ demands are variety, uncertain and unanticipated, these reasons can make the service providers confuse and feel pressure in working.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Pressure of creating good quality service by service provider</a:t>
            </a:r>
          </a:p>
          <a:p>
            <a:pPr lvl="1" algn="just"/>
            <a:r>
              <a:rPr lang="en-US" dirty="0" smtClean="0"/>
              <a:t>Quality means proper, fast and satisfied service. It is very difficult for the service providers to produce the service with quality.  	   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Social Surrounding and Atmosphere of Service Provider </a:t>
            </a:r>
            <a:r>
              <a:rPr lang="en-US" sz="2200" i="1" dirty="0" smtClean="0"/>
              <a:t>(cont.)</a:t>
            </a:r>
            <a:endParaRPr lang="th-TH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Innocence</a:t>
            </a:r>
          </a:p>
          <a:p>
            <a:pPr lvl="1" algn="just"/>
            <a:r>
              <a:rPr lang="en-US" dirty="0" smtClean="0"/>
              <a:t>Service providers lack of knowledge, skill and experience of working, then made error and ineffective work.</a:t>
            </a:r>
          </a:p>
          <a:p>
            <a:pPr lvl="1" algn="just"/>
            <a:r>
              <a:rPr lang="en-US" dirty="0" smtClean="0"/>
              <a:t>“Put the right man in the right job”   </a:t>
            </a:r>
          </a:p>
          <a:p>
            <a:pPr algn="just"/>
            <a:r>
              <a:rPr lang="en-US" dirty="0" smtClean="0"/>
              <a:t>Ignorance</a:t>
            </a:r>
          </a:p>
          <a:p>
            <a:pPr lvl="1" algn="just"/>
            <a:r>
              <a:rPr lang="en-US" dirty="0" smtClean="0"/>
              <a:t>Neglect, indiscipline and carelessness of service providers in working. They may have knowledge and abilities, but they are unconscious with their responsibility to make good service. </a:t>
            </a:r>
          </a:p>
          <a:p>
            <a:pPr algn="just"/>
            <a:r>
              <a:rPr lang="en-US" dirty="0" smtClean="0"/>
              <a:t>Intention</a:t>
            </a:r>
          </a:p>
          <a:p>
            <a:pPr lvl="1" algn="just"/>
            <a:r>
              <a:rPr lang="en-US" dirty="0" smtClean="0"/>
              <a:t>Service providers intent to make error and wrong for their gratify  and own benefit.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Leading to Ineffective Work of Service Provider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uestion_mar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548680"/>
            <a:ext cx="4320480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Types of service provider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Importance of service provider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Qualifications of service provider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Social surrounding and atmosphere of service provider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Factors leading to ineffective work</a:t>
            </a:r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th-TH" dirty="0"/>
          </a:p>
        </p:txBody>
      </p:sp>
      <p:pic>
        <p:nvPicPr>
          <p:cNvPr id="5" name="Picture 4" descr="staf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580112" y="764704"/>
            <a:ext cx="3323861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Front line employee</a:t>
            </a:r>
          </a:p>
          <a:p>
            <a:pPr lvl="1" algn="just"/>
            <a:r>
              <a:rPr lang="en-US" dirty="0" smtClean="0"/>
              <a:t>People behind the counter, on the phone, and walking on the floor e.g., tourist guide, flight attendant, hotel’s reservationist and restaurant’s host.</a:t>
            </a:r>
          </a:p>
          <a:p>
            <a:pPr lvl="1" algn="just"/>
            <a:r>
              <a:rPr lang="en-US" dirty="0" smtClean="0"/>
              <a:t>They possess a large measure of control over the customer experience. Their actions determine whether a customer becomes a brand evangelist or detractor.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Least interacting employee</a:t>
            </a:r>
          </a:p>
          <a:p>
            <a:pPr lvl="1" algn="just"/>
            <a:r>
              <a:rPr lang="en-US" dirty="0" smtClean="0"/>
              <a:t>E.g., tour’s driver, security guard, housekeeper and chef (in the closing kitchen)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Service Provider</a:t>
            </a:r>
            <a:endParaRPr lang="th-TH" dirty="0"/>
          </a:p>
        </p:txBody>
      </p:sp>
      <p:pic>
        <p:nvPicPr>
          <p:cNvPr id="5" name="Picture 4" descr="KeyToSucce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2214" y="332656"/>
            <a:ext cx="2208246" cy="16561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Interacting employee</a:t>
            </a:r>
          </a:p>
          <a:p>
            <a:pPr lvl="1" algn="just"/>
            <a:r>
              <a:rPr lang="en-US" dirty="0" smtClean="0"/>
              <a:t>They do not show themselves to customers, but they have to interact with customers e.g., call center staff, ticketing staff and captain.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Back line employee / Back office employee</a:t>
            </a:r>
          </a:p>
          <a:p>
            <a:pPr lvl="1" algn="just"/>
            <a:r>
              <a:rPr lang="en-US" dirty="0" smtClean="0"/>
              <a:t>They generally considered to be the technology, accounting and human resources required to manage a company itself e.g., personnel staff, IT supervisor and accounting manager. 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Service Provider </a:t>
            </a:r>
            <a:r>
              <a:rPr lang="en-US" sz="2000" i="1" dirty="0" smtClean="0"/>
              <a:t>(Cont.)</a:t>
            </a:r>
            <a:endParaRPr lang="th-TH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your customers stay away from your organization? </a:t>
            </a:r>
            <a:endParaRPr lang="th-TH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23528" y="5589240"/>
            <a:ext cx="3888432" cy="384048"/>
          </a:xfrm>
          <a:prstGeom prst="rect">
            <a:avLst/>
          </a:prstGeom>
        </p:spPr>
        <p:txBody>
          <a:bodyPr vert="horz" anchor="ctr" anchorCtr="0"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Source: The American Society of Quality (ASQ), 2006</a:t>
            </a:r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As a human resource of service organization</a:t>
            </a:r>
          </a:p>
          <a:p>
            <a:pPr lvl="1" algn="just"/>
            <a:r>
              <a:rPr lang="en-US" dirty="0" smtClean="0"/>
              <a:t>An assets and resources who have the most potential and value in the organization.</a:t>
            </a:r>
          </a:p>
          <a:p>
            <a:pPr lvl="1" algn="just"/>
            <a:r>
              <a:rPr lang="en-US" dirty="0" smtClean="0"/>
              <a:t>The service providers can understand and fulfill customer’s demand in various emotions.</a:t>
            </a:r>
          </a:p>
          <a:p>
            <a:pPr lvl="1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As a product of service organization</a:t>
            </a:r>
          </a:p>
          <a:p>
            <a:pPr lvl="1" algn="just"/>
            <a:r>
              <a:rPr lang="en-US" dirty="0" smtClean="0"/>
              <a:t>Many service businesses, the service providers can create the product right away and at that time e.g., hair artist, massager, spa therapist and doctor. 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Service Provider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As a representative of service organization</a:t>
            </a:r>
          </a:p>
          <a:p>
            <a:pPr lvl="1" algn="just"/>
            <a:r>
              <a:rPr lang="en-US" dirty="0" smtClean="0"/>
              <a:t> If the service providers serve good quality of service, then customers will get good experience and attitude; and vice-versa.</a:t>
            </a:r>
          </a:p>
          <a:p>
            <a:pPr algn="just"/>
            <a:r>
              <a:rPr lang="en-US" dirty="0" smtClean="0"/>
              <a:t>As a marketing expert of service organization</a:t>
            </a:r>
          </a:p>
          <a:p>
            <a:pPr lvl="1" algn="just"/>
            <a:r>
              <a:rPr lang="en-US" dirty="0" smtClean="0"/>
              <a:t>The service providers can build customers' satisfaction and reliance because they are the one who have an influence of customers’ making decision in buying the service product.</a:t>
            </a:r>
          </a:p>
          <a:p>
            <a:pPr lvl="1" algn="just"/>
            <a:r>
              <a:rPr lang="en-US" dirty="0" smtClean="0"/>
              <a:t>The customers always go along with service providers’ recommendation, if they think that they get the good service from  the service providers.  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Importance of Service Provider </a:t>
            </a:r>
            <a:r>
              <a:rPr lang="en-US" sz="2200" i="1" dirty="0" smtClean="0"/>
              <a:t>(cont.)</a:t>
            </a:r>
            <a:endParaRPr lang="th-TH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Good in yourselves</a:t>
            </a:r>
          </a:p>
          <a:p>
            <a:pPr lvl="1" algn="just"/>
            <a:r>
              <a:rPr lang="en-US" dirty="0" smtClean="0"/>
              <a:t>Always developing yourselves by 3 ways:</a:t>
            </a:r>
          </a:p>
          <a:p>
            <a:pPr lvl="2" algn="just"/>
            <a:r>
              <a:rPr lang="en-US" dirty="0" smtClean="0"/>
              <a:t>Physical form – developing your personality and manners</a:t>
            </a:r>
          </a:p>
          <a:p>
            <a:pPr lvl="2" algn="just"/>
            <a:r>
              <a:rPr lang="en-US" dirty="0" smtClean="0"/>
              <a:t>Words – developing your speaking skill to become an oratorical man</a:t>
            </a:r>
          </a:p>
          <a:p>
            <a:pPr lvl="2" algn="just"/>
            <a:r>
              <a:rPr lang="en-US" dirty="0" smtClean="0"/>
              <a:t>Mental – developing yourselves to have good character and attitude to the service job </a:t>
            </a:r>
          </a:p>
          <a:p>
            <a:pPr algn="just"/>
            <a:r>
              <a:rPr lang="en-US" dirty="0" smtClean="0"/>
              <a:t>Good in human relations</a:t>
            </a:r>
          </a:p>
          <a:p>
            <a:pPr lvl="1" algn="just"/>
            <a:r>
              <a:rPr lang="en-US" dirty="0" smtClean="0"/>
              <a:t>Being a good interpersonal relations person, and able to adjust yourselves to every situation and other people.   </a:t>
            </a:r>
          </a:p>
          <a:p>
            <a:pPr algn="just"/>
            <a:r>
              <a:rPr lang="en-US" dirty="0" smtClean="0"/>
              <a:t>Good in working</a:t>
            </a:r>
          </a:p>
          <a:p>
            <a:pPr lvl="1" algn="just"/>
            <a:r>
              <a:rPr lang="en-US" dirty="0" smtClean="0"/>
              <a:t>Being an expert, proficient and skillful person.   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Qualifications of Service Provider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Self-contradiction</a:t>
            </a:r>
          </a:p>
          <a:p>
            <a:pPr lvl="1" algn="just"/>
            <a:r>
              <a:rPr lang="en-US" dirty="0" smtClean="0"/>
              <a:t>Service providers should be patient and always smile, even they are so angry the service receivers; especially in the case that error and problem happened from the service providers.</a:t>
            </a:r>
          </a:p>
          <a:p>
            <a:pPr algn="just"/>
            <a:r>
              <a:rPr lang="en-US" dirty="0" smtClean="0"/>
              <a:t>Service receiver’s demand-contradiction with service organization’s policy and regulation</a:t>
            </a:r>
          </a:p>
          <a:p>
            <a:pPr lvl="1" algn="just"/>
            <a:r>
              <a:rPr lang="en-US" dirty="0" smtClean="0"/>
              <a:t>Organizations do not set their policy and regulation by basing on the service receivers’ demands.</a:t>
            </a:r>
          </a:p>
          <a:p>
            <a:pPr lvl="1" algn="just"/>
            <a:r>
              <a:rPr lang="en-US" dirty="0" smtClean="0"/>
              <a:t>Service receivers’ behaviors are always changed, then it is very difficult to predict their demands.</a:t>
            </a:r>
            <a:endParaRPr lang="th-TH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Social Surrounding and Atmosphere of Service Provider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499</TotalTime>
  <Words>699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Service Provider</vt:lpstr>
      <vt:lpstr>Contents</vt:lpstr>
      <vt:lpstr>Types of Service Provider</vt:lpstr>
      <vt:lpstr>Types of Service Provider (Cont.)</vt:lpstr>
      <vt:lpstr>Why your customers stay away from your organization? </vt:lpstr>
      <vt:lpstr>Importance of Service Provider</vt:lpstr>
      <vt:lpstr>Importance of Service Provider (cont.)</vt:lpstr>
      <vt:lpstr>Qualifications of Service Provider</vt:lpstr>
      <vt:lpstr>Social Surrounding and Atmosphere of Service Provider</vt:lpstr>
      <vt:lpstr>Social Surrounding and Atmosphere of Service Provider (cont.)</vt:lpstr>
      <vt:lpstr>Factors Leading to Ineffective Work of Service Provider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Provider</dc:title>
  <dc:creator>Panisa</dc:creator>
  <cp:lastModifiedBy>council_ssru_n01</cp:lastModifiedBy>
  <cp:revision>67</cp:revision>
  <dcterms:created xsi:type="dcterms:W3CDTF">2013-01-25T06:48:14Z</dcterms:created>
  <dcterms:modified xsi:type="dcterms:W3CDTF">2021-08-16T11:42:47Z</dcterms:modified>
</cp:coreProperties>
</file>