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</p:sldIdLst>
  <p:sldSz cx="9144000" cy="6858000" type="screen4x3"/>
  <p:notesSz cx="6669088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78F71-1951-4301-9CF5-37BDE4F8AF0C}" type="datetimeFigureOut">
              <a:rPr lang="th-TH" smtClean="0"/>
              <a:pPr/>
              <a:t>26/08/64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F6967-58E0-49FE-825F-9C5700EE143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877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C033E-8879-4854-8B8E-D7E674FE3989}" type="datetimeFigureOut">
              <a:rPr lang="th-TH" smtClean="0"/>
              <a:pPr/>
              <a:t>26/08/64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0E259-A868-4401-B381-DE0374C76A6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4209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36A6DB0-46DD-4F8F-B009-B54C32211D8B}" type="datetime1">
              <a:rPr lang="th-TH" smtClean="0"/>
              <a:t>26/08/64</a:t>
            </a:fld>
            <a:endParaRPr lang="th-TH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8F9719C-2B64-49CF-809F-74301EB3AEA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US" smtClean="0"/>
              <a:t>TRM 1202 Service Psychology  </a:t>
            </a:r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C9C207-588B-49DC-A6A7-2A1606896B28}" type="datetime1">
              <a:rPr lang="th-TH" smtClean="0"/>
              <a:t>26/08/64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TRM 1202 Service Psychology  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F9719C-2B64-49CF-809F-74301EB3AEA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2D550E-E446-4244-BD8C-9A25CF870654}" type="datetime1">
              <a:rPr lang="th-TH" smtClean="0"/>
              <a:t>26/08/64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TRM 1202 Service Psychology  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F9719C-2B64-49CF-809F-74301EB3AEA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28D55A-0C4E-4F03-98F6-46EB40A8CA07}" type="datetime1">
              <a:rPr lang="th-TH" smtClean="0"/>
              <a:t>26/08/64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TRM 1202 Service Psychology  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F9719C-2B64-49CF-809F-74301EB3AEA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ED437F9-A81F-4697-9237-5822AEDE7CF0}" type="datetime1">
              <a:rPr lang="th-TH" smtClean="0"/>
              <a:t>26/08/64</a:t>
            </a:fld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8F9719C-2B64-49CF-809F-74301EB3AEA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US" smtClean="0"/>
              <a:t>TRM 1202 Service Psychology  </a:t>
            </a:r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80F0C-4140-4E54-8736-2735988F4D6E}" type="datetime1">
              <a:rPr lang="th-TH" smtClean="0"/>
              <a:t>26/08/64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TRM 1202 Service Psychology  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8F9719C-2B64-49CF-809F-74301EB3AEA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0DF2CF-2A8F-487F-AE6A-C61D1D63D242}" type="datetime1">
              <a:rPr lang="th-TH" smtClean="0"/>
              <a:t>26/08/64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TRM 1202 Service Psychology  </a:t>
            </a: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8F9719C-2B64-49CF-809F-74301EB3AEA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F5D83B-E73F-4664-84A9-B3C7A3AB8F90}" type="datetime1">
              <a:rPr lang="th-TH" smtClean="0"/>
              <a:t>26/08/64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TRM 1202 Service Psychology  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F9719C-2B64-49CF-809F-74301EB3AEA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61C804-4C05-41CE-8745-00C0C2BF1D1C}" type="datetime1">
              <a:rPr lang="th-TH" smtClean="0"/>
              <a:t>26/08/64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TRM 1202 Service Psychology  </a:t>
            </a: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F9719C-2B64-49CF-809F-74301EB3AEA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94F49CC-DE4B-4E07-9453-EFD845DEA2FF}" type="datetime1">
              <a:rPr lang="th-TH" smtClean="0"/>
              <a:t>26/08/64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8F9719C-2B64-49CF-809F-74301EB3AEA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US" smtClean="0"/>
              <a:t>TRM 1202 Service Psychology  </a:t>
            </a:r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71E9AEC-C867-4052-AA79-981D288AFBC5}" type="datetime1">
              <a:rPr lang="th-TH" smtClean="0"/>
              <a:t>26/08/64</a:t>
            </a:fld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8F9719C-2B64-49CF-809F-74301EB3AEA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n-US" smtClean="0"/>
              <a:t>TRM 1202 Service Psychology  </a:t>
            </a:r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en-US" smtClean="0"/>
              <a:t>TRM 1202 Service Psychology  </a:t>
            </a:r>
            <a:endParaRPr lang="th-TH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6A427C6-455E-48A9-930A-F61A18922A19}" type="datetime1">
              <a:rPr lang="th-TH" smtClean="0"/>
              <a:t>26/08/64</a:t>
            </a:fld>
            <a:endParaRPr lang="th-TH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8F9719C-2B64-49CF-809F-74301EB3AEA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Individuals in Organizations </a:t>
            </a:r>
            <a:br>
              <a:rPr lang="en-US" dirty="0" smtClean="0"/>
            </a:br>
            <a:r>
              <a:rPr lang="en-US" dirty="0" smtClean="0"/>
              <a:t>Part I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5</a:t>
            </a:r>
            <a:endParaRPr lang="th-TH" dirty="0"/>
          </a:p>
        </p:txBody>
      </p:sp>
      <p:pic>
        <p:nvPicPr>
          <p:cNvPr id="4" name="Picture 3" descr="vision-voi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933056"/>
            <a:ext cx="3766647" cy="230116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 descr="individual-group-brainstrom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3933056"/>
            <a:ext cx="3744416" cy="23042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TRM 1202 Service Psychology  </a:t>
            </a:r>
            <a:endParaRPr lang="th-TH" dirty="0"/>
          </a:p>
        </p:txBody>
      </p:sp>
      <p:pic>
        <p:nvPicPr>
          <p:cNvPr id="5" name="Picture 4" descr="Cross-Training-and-Creative-Problem-Solv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92250" y="1390650"/>
            <a:ext cx="6159500" cy="4076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TRM 1202 Service Psychology  </a:t>
            </a:r>
            <a:endParaRPr lang="th-TH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556792"/>
            <a:ext cx="8229600" cy="5040559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 2"/>
              <a:buChar char="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Interview 3 working persons (all of them should work in the service organizations):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 2"/>
              <a:buChar char="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 them introduce themselves.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 2"/>
              <a:buChar char="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Describe about their occupations? (Workplace, working environment and atmosphere)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 2"/>
              <a:buChar char="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emotions are important in their work life? (Unit 7-8)</a:t>
            </a:r>
          </a:p>
          <a:p>
            <a:pPr marL="742950" lvl="1" indent="-285750" algn="just">
              <a:spcBef>
                <a:spcPct val="20000"/>
              </a:spcBef>
              <a:buClr>
                <a:schemeClr val="tx2"/>
              </a:buClr>
              <a:buSzPct val="50000"/>
              <a:buFont typeface="Wingdings 2"/>
              <a:buChar char="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How can they deal with the tempered customers / guests and boss? Can they give an example situation</a:t>
            </a:r>
            <a:r>
              <a:rPr lang="en-US" dirty="0" smtClean="0"/>
              <a:t>? (Unit 7-8)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 2"/>
              <a:buChar char="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kind of the leadership do they want? Describe some characteristic. (Unit 9)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20088"/>
            <a:ext cx="8229600" cy="125272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 smtClean="0">
                <a:ln w="19050">
                  <a:solidFill>
                    <a:schemeClr val="tx2">
                      <a:tint val="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Major Assignment (20%)</a:t>
            </a:r>
            <a:endParaRPr kumimoji="0" lang="th-TH" altLang="en-US" sz="4400" b="1" i="0" u="none" strike="noStrike" kern="1200" cap="none" spc="0" normalizeH="0" baseline="0" noProof="0" dirty="0">
              <a:ln w="19050">
                <a:solidFill>
                  <a:schemeClr val="tx2">
                    <a:tint val="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TRM 1202 Service Psychology  </a:t>
            </a:r>
            <a:endParaRPr lang="th-TH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556792"/>
            <a:ext cx="8229600" cy="482453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 2"/>
              <a:buChar char="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Conclude the information from your interviewees in your own words.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 2"/>
              <a:buChar char="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Take photos with them as the evidences.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 2"/>
              <a:buChar char="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 time:	10 -15 minutes per group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buFont typeface="Wingdings 2"/>
              <a:buChar char="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Submit:	VDO clips in the CD, and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PPT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handout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520088"/>
            <a:ext cx="8229600" cy="125272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 smtClean="0">
                <a:ln w="19050">
                  <a:solidFill>
                    <a:schemeClr val="tx2">
                      <a:tint val="5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8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Major Assignment (20%)</a:t>
            </a:r>
            <a:endParaRPr kumimoji="0" lang="th-TH" altLang="en-US" sz="4400" b="1" i="0" u="none" strike="noStrike" kern="1200" cap="none" spc="0" normalizeH="0" baseline="0" noProof="0" dirty="0">
              <a:ln w="19050">
                <a:solidFill>
                  <a:schemeClr val="tx2">
                    <a:tint val="5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8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 What is individual behavior?</a:t>
            </a:r>
          </a:p>
          <a:p>
            <a:pPr>
              <a:lnSpc>
                <a:spcPct val="150000"/>
              </a:lnSpc>
            </a:pPr>
            <a:r>
              <a:rPr lang="en-US" altLang="en-US" dirty="0" smtClean="0"/>
              <a:t>Model of individual behavior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Employee motivation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Ability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Roles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Situational contingencies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TRM 1202 Service Psychology 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Individual Behavior?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Behavior:</a:t>
            </a:r>
          </a:p>
          <a:p>
            <a:pPr lvl="1" algn="just"/>
            <a:r>
              <a:rPr lang="en-US" dirty="0" smtClean="0"/>
              <a:t>the way in which one acts or conducts oneself, especially towards others (Oxford Dictionaries, 2013)</a:t>
            </a:r>
          </a:p>
          <a:p>
            <a:pPr lvl="1" algn="just"/>
            <a:r>
              <a:rPr lang="en-US" dirty="0" smtClean="0"/>
              <a:t>the actions or reactions of a person or animal in response to external or internal stimuli (The Free Dictionary, 2013)</a:t>
            </a:r>
          </a:p>
          <a:p>
            <a:pPr algn="just"/>
            <a:r>
              <a:rPr lang="en-US" dirty="0" smtClean="0"/>
              <a:t>Human Behavior / Individual Behavior is complex and every individual is different from another.</a:t>
            </a:r>
          </a:p>
          <a:p>
            <a:pPr algn="just"/>
            <a:r>
              <a:rPr lang="en-US" dirty="0" smtClean="0"/>
              <a:t>Individual behavior in organization is the challenge of an effective organization is in successfully matching the task, the manager and the subordinate. </a:t>
            </a:r>
          </a:p>
          <a:p>
            <a:pPr lvl="1" algn="just"/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TRM 1202 Service Psychology 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Behavior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Four factors that affect individual behavior in organizations:</a:t>
            </a:r>
          </a:p>
          <a:p>
            <a:pPr lvl="1" algn="just">
              <a:lnSpc>
                <a:spcPct val="150000"/>
              </a:lnSpc>
            </a:pPr>
            <a:r>
              <a:rPr lang="en-US" dirty="0" smtClean="0"/>
              <a:t>Motivation</a:t>
            </a:r>
          </a:p>
          <a:p>
            <a:pPr lvl="1" algn="just">
              <a:lnSpc>
                <a:spcPct val="150000"/>
              </a:lnSpc>
            </a:pPr>
            <a:r>
              <a:rPr lang="en-US" dirty="0" smtClean="0"/>
              <a:t>Ability</a:t>
            </a:r>
          </a:p>
          <a:p>
            <a:pPr lvl="1" algn="just">
              <a:lnSpc>
                <a:spcPct val="150000"/>
              </a:lnSpc>
              <a:buNone/>
            </a:pPr>
            <a:endParaRPr lang="en-US" dirty="0" smtClean="0"/>
          </a:p>
          <a:p>
            <a:pPr lvl="1" algn="just">
              <a:lnSpc>
                <a:spcPct val="150000"/>
              </a:lnSpc>
            </a:pPr>
            <a:r>
              <a:rPr lang="en-US" dirty="0" smtClean="0"/>
              <a:t>Role perceptions</a:t>
            </a:r>
          </a:p>
          <a:p>
            <a:pPr lvl="1" algn="just">
              <a:lnSpc>
                <a:spcPct val="150000"/>
              </a:lnSpc>
            </a:pPr>
            <a:r>
              <a:rPr lang="en-US" dirty="0" smtClean="0"/>
              <a:t>Situational Contingencies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TRM 1202 Service Psychology  </a:t>
            </a:r>
            <a:endParaRPr lang="th-TH" dirty="0"/>
          </a:p>
        </p:txBody>
      </p:sp>
      <p:sp>
        <p:nvSpPr>
          <p:cNvPr id="5" name="Right Brace 4"/>
          <p:cNvSpPr/>
          <p:nvPr/>
        </p:nvSpPr>
        <p:spPr>
          <a:xfrm>
            <a:off x="2843808" y="3356992"/>
            <a:ext cx="396000" cy="792088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3419872" y="3553852"/>
            <a:ext cx="270501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Drive behavior</a:t>
            </a:r>
            <a:endParaRPr lang="th-TH" dirty="0"/>
          </a:p>
        </p:txBody>
      </p:sp>
      <p:sp>
        <p:nvSpPr>
          <p:cNvPr id="8" name="Right Brace 7"/>
          <p:cNvSpPr/>
          <p:nvPr/>
        </p:nvSpPr>
        <p:spPr>
          <a:xfrm>
            <a:off x="5076056" y="5157192"/>
            <a:ext cx="396000" cy="792088"/>
          </a:xfrm>
          <a:prstGeom prst="rightBrac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5611405" y="4941168"/>
            <a:ext cx="2705011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Provide opportunities and constraints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Model of Individual Behavior</a:t>
            </a:r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TRM 1202 Service Psychology  </a:t>
            </a:r>
            <a:endParaRPr lang="th-TH" dirty="0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685800" y="2730624"/>
            <a:ext cx="5594350" cy="971550"/>
            <a:chOff x="432" y="1584"/>
            <a:chExt cx="3524" cy="612"/>
          </a:xfrm>
        </p:grpSpPr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1672" y="1900"/>
              <a:ext cx="388" cy="28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2068" y="2196"/>
              <a:ext cx="18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432" y="1584"/>
              <a:ext cx="1296" cy="52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AU" alt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rPr>
                <a:t>Motivation</a:t>
              </a:r>
            </a:p>
          </p:txBody>
        </p:sp>
      </p:grp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248400" y="2959224"/>
            <a:ext cx="2362200" cy="1447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AU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Individual</a:t>
            </a:r>
          </a:p>
          <a:p>
            <a:pPr algn="ctr"/>
            <a:r>
              <a:rPr lang="en-AU" alt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Behaviour </a:t>
            </a:r>
            <a:r>
              <a:rPr lang="en-AU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and</a:t>
            </a:r>
          </a:p>
          <a:p>
            <a:pPr algn="ctr"/>
            <a:r>
              <a:rPr lang="en-AU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Performance</a:t>
            </a:r>
          </a:p>
        </p:txBody>
      </p: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3505200" y="1816224"/>
            <a:ext cx="2057400" cy="1816100"/>
            <a:chOff x="2208" y="1008"/>
            <a:chExt cx="1296" cy="1144"/>
          </a:xfrm>
        </p:grpSpPr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2832" y="1488"/>
              <a:ext cx="0" cy="66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208" y="1008"/>
              <a:ext cx="1296" cy="52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AU" alt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rPr>
                <a:t>Role</a:t>
              </a:r>
            </a:p>
            <a:p>
              <a:pPr algn="ctr"/>
              <a:r>
                <a:rPr lang="en-AU" alt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rPr>
                <a:t>Perceptions</a:t>
              </a:r>
            </a:p>
          </p:txBody>
        </p:sp>
      </p:grp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3810000" y="3721224"/>
            <a:ext cx="2274168" cy="2012032"/>
            <a:chOff x="2400" y="2208"/>
            <a:chExt cx="1296" cy="1152"/>
          </a:xfrm>
        </p:grpSpPr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3072" y="2208"/>
              <a:ext cx="0" cy="6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2400" y="2832"/>
              <a:ext cx="1296" cy="52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AU" alt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rPr>
                <a:t>Situational</a:t>
              </a:r>
            </a:p>
            <a:p>
              <a:pPr algn="ctr"/>
              <a:r>
                <a:rPr lang="en-AU" alt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</a:rPr>
                <a:t>Contingencies</a:t>
              </a:r>
            </a:p>
          </p:txBody>
        </p:sp>
      </p:grpSp>
      <p:grpSp>
        <p:nvGrpSpPr>
          <p:cNvPr id="16" name="Group 14"/>
          <p:cNvGrpSpPr>
            <a:grpSpLocks/>
          </p:cNvGrpSpPr>
          <p:nvPr/>
        </p:nvGrpSpPr>
        <p:grpSpPr bwMode="auto">
          <a:xfrm>
            <a:off x="685800" y="3683124"/>
            <a:ext cx="5392738" cy="1104900"/>
            <a:chOff x="432" y="2184"/>
            <a:chExt cx="3397" cy="696"/>
          </a:xfrm>
        </p:grpSpPr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432" y="2184"/>
              <a:ext cx="1628" cy="696"/>
              <a:chOff x="432" y="2184"/>
              <a:chExt cx="1628" cy="696"/>
            </a:xfrm>
          </p:grpSpPr>
          <p:sp>
            <p:nvSpPr>
              <p:cNvPr id="19" name="Line 16"/>
              <p:cNvSpPr>
                <a:spLocks noChangeShapeType="1"/>
              </p:cNvSpPr>
              <p:nvPr/>
            </p:nvSpPr>
            <p:spPr bwMode="auto">
              <a:xfrm flipV="1">
                <a:off x="1636" y="2184"/>
                <a:ext cx="424" cy="39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0" name="Rectangle 17"/>
              <p:cNvSpPr>
                <a:spLocks noChangeArrowheads="1"/>
              </p:cNvSpPr>
              <p:nvPr/>
            </p:nvSpPr>
            <p:spPr bwMode="auto">
              <a:xfrm>
                <a:off x="432" y="2352"/>
                <a:ext cx="1296" cy="52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AU" altLang="en-US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itchFamily="34" charset="0"/>
                  </a:rPr>
                  <a:t>Ability</a:t>
                </a:r>
              </a:p>
            </p:txBody>
          </p:sp>
        </p:grp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2053" y="2228"/>
              <a:ext cx="1776" cy="0"/>
            </a:xfrm>
            <a:prstGeom prst="line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endParaRPr lang="th-TH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Motivation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Forces </a:t>
            </a:r>
            <a:r>
              <a:rPr lang="en-US" b="1" dirty="0" smtClean="0"/>
              <a:t>within</a:t>
            </a:r>
            <a:r>
              <a:rPr lang="en-US" dirty="0" smtClean="0"/>
              <a:t> a person that drive his or her direction, intensity, and persistence of voluntary behavior</a:t>
            </a:r>
          </a:p>
          <a:p>
            <a:pPr lvl="1" algn="just">
              <a:lnSpc>
                <a:spcPct val="150000"/>
              </a:lnSpc>
            </a:pPr>
            <a:r>
              <a:rPr lang="en-US" dirty="0" smtClean="0"/>
              <a:t>Direction - goal oriented</a:t>
            </a:r>
          </a:p>
          <a:p>
            <a:pPr lvl="1" algn="just">
              <a:lnSpc>
                <a:spcPct val="150000"/>
              </a:lnSpc>
            </a:pPr>
            <a:r>
              <a:rPr lang="en-US" dirty="0" smtClean="0"/>
              <a:t>Intensity - amount of effort</a:t>
            </a:r>
          </a:p>
          <a:p>
            <a:pPr lvl="1" algn="just">
              <a:lnSpc>
                <a:spcPct val="150000"/>
              </a:lnSpc>
            </a:pPr>
            <a:r>
              <a:rPr lang="en-US" dirty="0" smtClean="0"/>
              <a:t>Persistence - continuing effort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TRM 1202 Service Psychology  </a:t>
            </a:r>
            <a:endParaRPr lang="th-TH" dirty="0"/>
          </a:p>
        </p:txBody>
      </p:sp>
      <p:pic>
        <p:nvPicPr>
          <p:cNvPr id="5" name="Picture 4" descr="motiv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4122458"/>
            <a:ext cx="2819805" cy="21148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Ability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Natural Aptitudes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based on talents, size, capabilities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cannot be learned, or acquired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Learned Capabilities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can be taught and learned	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physical and mental skills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Competency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en-US" dirty="0" smtClean="0"/>
              <a:t> Person Job Fit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generic competencies not specific task abilities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TRM 1202 Service Psychology  </a:t>
            </a:r>
            <a:endParaRPr lang="th-TH" dirty="0"/>
          </a:p>
        </p:txBody>
      </p:sp>
      <p:pic>
        <p:nvPicPr>
          <p:cNvPr id="5" name="Picture 4" descr="14302177-business-man-writing-people-management-concept-ability--knowledge--ski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1484784"/>
            <a:ext cx="2695023" cy="2492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ability_squa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40" y="4005064"/>
            <a:ext cx="1800200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Role Perceptions</a:t>
            </a:r>
          </a:p>
          <a:p>
            <a:pPr lvl="1" algn="just"/>
            <a:r>
              <a:rPr lang="en-US" dirty="0" smtClean="0"/>
              <a:t>beliefs about what behaviors are appropriate or necessary in a particular situation, including job tasks, relative importance, and preferred behaviors to accomplish those tasks</a:t>
            </a:r>
          </a:p>
          <a:p>
            <a:pPr lvl="1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Role Problems</a:t>
            </a:r>
          </a:p>
          <a:p>
            <a:pPr lvl="1" algn="just"/>
            <a:r>
              <a:rPr lang="en-US" dirty="0" smtClean="0"/>
              <a:t>Role overload</a:t>
            </a:r>
          </a:p>
          <a:p>
            <a:pPr lvl="1" algn="just"/>
            <a:r>
              <a:rPr lang="en-US" dirty="0" smtClean="0"/>
              <a:t>Role conflict</a:t>
            </a:r>
          </a:p>
          <a:p>
            <a:pPr lvl="1" algn="just"/>
            <a:r>
              <a:rPr lang="en-US" dirty="0" smtClean="0"/>
              <a:t>Role ambiguity</a:t>
            </a:r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TRM 1202 Service Psychology  </a:t>
            </a:r>
            <a:endParaRPr lang="th-TH" dirty="0"/>
          </a:p>
        </p:txBody>
      </p:sp>
      <p:pic>
        <p:nvPicPr>
          <p:cNvPr id="5" name="Picture 4" descr="10063067-solution-and-problem-on-road-sig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4221088"/>
            <a:ext cx="2419758" cy="223222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Situational Contingencies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Environmental Factors outside of employee control that constrain or facilitate their behavior and/or performance</a:t>
            </a:r>
          </a:p>
          <a:p>
            <a:pPr lvl="1" algn="just">
              <a:lnSpc>
                <a:spcPct val="150000"/>
              </a:lnSpc>
            </a:pPr>
            <a:r>
              <a:rPr lang="en-US" dirty="0" smtClean="0"/>
              <a:t>Time, people, resources, working conditions, and customers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TRM 1202 Service Psychology 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Custom 2">
      <a:dk1>
        <a:sysClr val="windowText" lastClr="000000"/>
      </a:dk1>
      <a:lt1>
        <a:sysClr val="window" lastClr="FFFFFF"/>
      </a:lt1>
      <a:dk2>
        <a:srgbClr val="0070C0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223</TotalTime>
  <Words>431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Individuals in Organizations  Part I</vt:lpstr>
      <vt:lpstr>Contents</vt:lpstr>
      <vt:lpstr>What is Individual Behavior?</vt:lpstr>
      <vt:lpstr>Individual Behavior</vt:lpstr>
      <vt:lpstr>Model of Individual Behavior</vt:lpstr>
      <vt:lpstr>Employee Motivation</vt:lpstr>
      <vt:lpstr>Ability</vt:lpstr>
      <vt:lpstr>Roles</vt:lpstr>
      <vt:lpstr>Situational Contingencies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Individuals in Organizations: Personality, Perceptions and Learning</dc:title>
  <dc:creator>Panisa</dc:creator>
  <cp:lastModifiedBy>council_ssru_n01</cp:lastModifiedBy>
  <cp:revision>43</cp:revision>
  <dcterms:created xsi:type="dcterms:W3CDTF">2013-02-07T08:17:44Z</dcterms:created>
  <dcterms:modified xsi:type="dcterms:W3CDTF">2021-08-26T07:34:55Z</dcterms:modified>
</cp:coreProperties>
</file>