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0"/>
  </p:notesMasterIdLst>
  <p:handoutMasterIdLst>
    <p:handoutMasterId r:id="rId61"/>
  </p:handoutMasterIdLst>
  <p:sldIdLst>
    <p:sldId id="324" r:id="rId2"/>
    <p:sldId id="346" r:id="rId3"/>
    <p:sldId id="347" r:id="rId4"/>
    <p:sldId id="348" r:id="rId5"/>
    <p:sldId id="349" r:id="rId6"/>
    <p:sldId id="350" r:id="rId7"/>
    <p:sldId id="351" r:id="rId8"/>
    <p:sldId id="353" r:id="rId9"/>
    <p:sldId id="356" r:id="rId10"/>
    <p:sldId id="466" r:id="rId11"/>
    <p:sldId id="467" r:id="rId12"/>
    <p:sldId id="405" r:id="rId13"/>
    <p:sldId id="429" r:id="rId14"/>
    <p:sldId id="468" r:id="rId15"/>
    <p:sldId id="469" r:id="rId16"/>
    <p:sldId id="471" r:id="rId17"/>
    <p:sldId id="472" r:id="rId18"/>
    <p:sldId id="473" r:id="rId19"/>
    <p:sldId id="475" r:id="rId20"/>
    <p:sldId id="476" r:id="rId21"/>
    <p:sldId id="477" r:id="rId22"/>
    <p:sldId id="478" r:id="rId23"/>
    <p:sldId id="479" r:id="rId24"/>
    <p:sldId id="480"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10" r:id="rId53"/>
    <p:sldId id="511" r:id="rId54"/>
    <p:sldId id="512" r:id="rId55"/>
    <p:sldId id="513" r:id="rId56"/>
    <p:sldId id="323" r:id="rId57"/>
    <p:sldId id="515" r:id="rId58"/>
    <p:sldId id="517" r:id="rId59"/>
  </p:sldIdLst>
  <p:sldSz cx="9144000" cy="5143500" type="screen16x9"/>
  <p:notesSz cx="9929813" cy="6799263"/>
  <p:embeddedFontLst>
    <p:embeddedFont>
      <p:font typeface="Angsana New" pitchFamily="18" charset="-34"/>
      <p:regular r:id="rId62"/>
      <p:bold r:id="rId63"/>
      <p:italic r:id="rId64"/>
      <p:boldItalic r:id="rId65"/>
    </p:embeddedFont>
    <p:embeddedFont>
      <p:font typeface="TH Niramit AS" pitchFamily="2" charset="-34"/>
      <p:regular r:id="rId66"/>
      <p:bold r:id="rId67"/>
      <p:italic r:id="rId68"/>
      <p:boldItalic r:id="rId69"/>
    </p:embeddedFont>
    <p:embeddedFont>
      <p:font typeface="Malgun Gothic" pitchFamily="34" charset="-127"/>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6A03BEA-0341-40FB-9AB7-8CD7E5E3A597}">
  <a:tblStyle styleId="{26A03BEA-0341-40FB-9AB7-8CD7E5E3A5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34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3294" y="-108"/>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0.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7F675-9B79-9F4A-A81F-D1038D6C6953}"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E468116F-7719-2F4E-A2FF-69E9492FBF05}">
      <dgm:prSet phldrT="[Text]" custT="1"/>
      <dgm:spPr/>
      <dgm:t>
        <a:bodyPr/>
        <a:lstStyle/>
        <a:p>
          <a:r>
            <a:rPr lang="en-US" sz="2400" b="1" dirty="0" smtClean="0">
              <a:solidFill>
                <a:schemeClr val="tx1"/>
              </a:solidFill>
              <a:latin typeface="TH Niramit AS"/>
              <a:cs typeface="TH Niramit AS"/>
            </a:rPr>
            <a:t>anthropology;</a:t>
          </a:r>
          <a:endParaRPr lang="en-US" sz="2400" b="1" dirty="0">
            <a:solidFill>
              <a:schemeClr val="tx1"/>
            </a:solidFill>
            <a:latin typeface="TH Niramit AS"/>
            <a:cs typeface="TH Niramit AS"/>
          </a:endParaRPr>
        </a:p>
      </dgm:t>
    </dgm:pt>
    <dgm:pt modelId="{1BE70562-93D4-F844-BDC2-5E59E03D2761}" type="parTrans" cxnId="{80E96BA1-6C98-B94B-8E92-7C953BFE43AE}">
      <dgm:prSet/>
      <dgm:spPr/>
      <dgm:t>
        <a:bodyPr/>
        <a:lstStyle/>
        <a:p>
          <a:endParaRPr lang="en-US" sz="2400" b="1">
            <a:solidFill>
              <a:schemeClr val="tx1"/>
            </a:solidFill>
            <a:latin typeface="TH Niramit AS"/>
            <a:cs typeface="TH Niramit AS"/>
          </a:endParaRPr>
        </a:p>
      </dgm:t>
    </dgm:pt>
    <dgm:pt modelId="{30417BA0-2955-CA4A-9DCA-782DC38BA221}" type="sibTrans" cxnId="{80E96BA1-6C98-B94B-8E92-7C953BFE43AE}">
      <dgm:prSet/>
      <dgm:spPr/>
      <dgm:t>
        <a:bodyPr/>
        <a:lstStyle/>
        <a:p>
          <a:endParaRPr lang="en-US" sz="2400" b="1">
            <a:solidFill>
              <a:schemeClr val="tx1"/>
            </a:solidFill>
            <a:latin typeface="TH Niramit AS"/>
            <a:cs typeface="TH Niramit AS"/>
          </a:endParaRPr>
        </a:p>
      </dgm:t>
    </dgm:pt>
    <dgm:pt modelId="{40B7053C-08C8-9B40-A046-F7F2937E14F2}">
      <dgm:prSet phldrT="[Text]" custT="1"/>
      <dgm:spPr/>
      <dgm:t>
        <a:bodyPr/>
        <a:lstStyle/>
        <a:p>
          <a:r>
            <a:rPr lang="en-US" sz="2400" b="1" dirty="0" smtClean="0">
              <a:solidFill>
                <a:schemeClr val="tx1"/>
              </a:solidFill>
              <a:latin typeface="TH Niramit AS"/>
              <a:cs typeface="TH Niramit AS"/>
            </a:rPr>
            <a:t>linguistics;</a:t>
          </a:r>
        </a:p>
      </dgm:t>
    </dgm:pt>
    <dgm:pt modelId="{342AB611-B8A7-F048-9AAF-C150198B0CCB}" type="parTrans" cxnId="{57902DAD-97B6-8644-9320-3D025911692E}">
      <dgm:prSet/>
      <dgm:spPr/>
      <dgm:t>
        <a:bodyPr/>
        <a:lstStyle/>
        <a:p>
          <a:endParaRPr lang="en-US"/>
        </a:p>
      </dgm:t>
    </dgm:pt>
    <dgm:pt modelId="{30552351-70F5-1547-AD59-3A73FBA11464}" type="sibTrans" cxnId="{57902DAD-97B6-8644-9320-3D025911692E}">
      <dgm:prSet/>
      <dgm:spPr/>
      <dgm:t>
        <a:bodyPr/>
        <a:lstStyle/>
        <a:p>
          <a:endParaRPr lang="en-US"/>
        </a:p>
      </dgm:t>
    </dgm:pt>
    <dgm:pt modelId="{C1CD38F6-8FF3-BB4E-8733-69F50789A377}">
      <dgm:prSet phldrT="[Text]" custT="1"/>
      <dgm:spPr/>
      <dgm:t>
        <a:bodyPr/>
        <a:lstStyle/>
        <a:p>
          <a:r>
            <a:rPr lang="en-US" sz="2400" b="1" dirty="0" smtClean="0">
              <a:solidFill>
                <a:schemeClr val="tx1"/>
              </a:solidFill>
              <a:latin typeface="TH Niramit AS"/>
              <a:cs typeface="TH Niramit AS"/>
            </a:rPr>
            <a:t>philosophy;</a:t>
          </a:r>
        </a:p>
      </dgm:t>
    </dgm:pt>
    <dgm:pt modelId="{B96C62D4-B402-6844-9321-A7746B2E149B}" type="parTrans" cxnId="{600B4A9A-3B34-A648-B354-016503BB4FDD}">
      <dgm:prSet/>
      <dgm:spPr/>
      <dgm:t>
        <a:bodyPr/>
        <a:lstStyle/>
        <a:p>
          <a:endParaRPr lang="en-US"/>
        </a:p>
      </dgm:t>
    </dgm:pt>
    <dgm:pt modelId="{BA5714DB-2107-1A42-9F5D-894FE5399F0B}" type="sibTrans" cxnId="{600B4A9A-3B34-A648-B354-016503BB4FDD}">
      <dgm:prSet/>
      <dgm:spPr/>
      <dgm:t>
        <a:bodyPr/>
        <a:lstStyle/>
        <a:p>
          <a:endParaRPr lang="en-US"/>
        </a:p>
      </dgm:t>
    </dgm:pt>
    <dgm:pt modelId="{5A8322B4-4B01-A749-8317-0202309FE4B7}">
      <dgm:prSet phldrT="[Text]" custT="1"/>
      <dgm:spPr/>
      <dgm:t>
        <a:bodyPr/>
        <a:lstStyle/>
        <a:p>
          <a:r>
            <a:rPr lang="en-US" sz="2400" b="1" dirty="0" smtClean="0">
              <a:solidFill>
                <a:schemeClr val="tx1"/>
              </a:solidFill>
              <a:latin typeface="TH Niramit AS"/>
              <a:cs typeface="TH Niramit AS"/>
            </a:rPr>
            <a:t>psychology.</a:t>
          </a:r>
          <a:endParaRPr lang="en-US" sz="2400" b="1" dirty="0">
            <a:solidFill>
              <a:schemeClr val="tx1"/>
            </a:solidFill>
            <a:latin typeface="TH Niramit AS"/>
            <a:cs typeface="TH Niramit AS"/>
          </a:endParaRPr>
        </a:p>
      </dgm:t>
    </dgm:pt>
    <dgm:pt modelId="{A0EFD6B6-D254-404A-9B24-35D5F27280BD}" type="parTrans" cxnId="{995673FD-4401-9842-B97D-2913156741A5}">
      <dgm:prSet/>
      <dgm:spPr/>
      <dgm:t>
        <a:bodyPr/>
        <a:lstStyle/>
        <a:p>
          <a:endParaRPr lang="en-US"/>
        </a:p>
      </dgm:t>
    </dgm:pt>
    <dgm:pt modelId="{41C36623-6F0F-5B4F-B06E-62D8D5CCFD16}" type="sibTrans" cxnId="{995673FD-4401-9842-B97D-2913156741A5}">
      <dgm:prSet/>
      <dgm:spPr/>
      <dgm:t>
        <a:bodyPr/>
        <a:lstStyle/>
        <a:p>
          <a:endParaRPr lang="en-US"/>
        </a:p>
      </dgm:t>
    </dgm:pt>
    <dgm:pt modelId="{A7FFE8D2-2B9D-D445-AA34-42132748A92A}" type="pres">
      <dgm:prSet presAssocID="{C997F675-9B79-9F4A-A81F-D1038D6C6953}" presName="linear" presStyleCnt="0">
        <dgm:presLayoutVars>
          <dgm:dir/>
          <dgm:animLvl val="lvl"/>
          <dgm:resizeHandles val="exact"/>
        </dgm:presLayoutVars>
      </dgm:prSet>
      <dgm:spPr/>
      <dgm:t>
        <a:bodyPr/>
        <a:lstStyle/>
        <a:p>
          <a:endParaRPr lang="en-US"/>
        </a:p>
      </dgm:t>
    </dgm:pt>
    <dgm:pt modelId="{3E8A411D-504A-994F-AF3A-2D198779512F}" type="pres">
      <dgm:prSet presAssocID="{E468116F-7719-2F4E-A2FF-69E9492FBF05}" presName="parentLin" presStyleCnt="0"/>
      <dgm:spPr/>
    </dgm:pt>
    <dgm:pt modelId="{AC989F9A-16D9-4A40-B6C5-242100BFD98E}" type="pres">
      <dgm:prSet presAssocID="{E468116F-7719-2F4E-A2FF-69E9492FBF05}" presName="parentLeftMargin" presStyleLbl="node1" presStyleIdx="0" presStyleCnt="4"/>
      <dgm:spPr/>
      <dgm:t>
        <a:bodyPr/>
        <a:lstStyle/>
        <a:p>
          <a:endParaRPr lang="en-US"/>
        </a:p>
      </dgm:t>
    </dgm:pt>
    <dgm:pt modelId="{704878F7-EA5D-7642-8431-B60C4F3C91C7}" type="pres">
      <dgm:prSet presAssocID="{E468116F-7719-2F4E-A2FF-69E9492FBF05}" presName="parentText" presStyleLbl="node1" presStyleIdx="0" presStyleCnt="4">
        <dgm:presLayoutVars>
          <dgm:chMax val="0"/>
          <dgm:bulletEnabled val="1"/>
        </dgm:presLayoutVars>
      </dgm:prSet>
      <dgm:spPr/>
      <dgm:t>
        <a:bodyPr/>
        <a:lstStyle/>
        <a:p>
          <a:endParaRPr lang="en-US"/>
        </a:p>
      </dgm:t>
    </dgm:pt>
    <dgm:pt modelId="{EA0763BE-714F-3942-908D-221ED5D8C934}" type="pres">
      <dgm:prSet presAssocID="{E468116F-7719-2F4E-A2FF-69E9492FBF05}" presName="negativeSpace" presStyleCnt="0"/>
      <dgm:spPr/>
    </dgm:pt>
    <dgm:pt modelId="{D427E321-5B3A-1A45-A5A3-86CB6A4C5310}" type="pres">
      <dgm:prSet presAssocID="{E468116F-7719-2F4E-A2FF-69E9492FBF05}" presName="childText" presStyleLbl="conFgAcc1" presStyleIdx="0" presStyleCnt="4">
        <dgm:presLayoutVars>
          <dgm:bulletEnabled val="1"/>
        </dgm:presLayoutVars>
      </dgm:prSet>
      <dgm:spPr/>
      <dgm:t>
        <a:bodyPr/>
        <a:lstStyle/>
        <a:p>
          <a:endParaRPr lang="en-US"/>
        </a:p>
      </dgm:t>
    </dgm:pt>
    <dgm:pt modelId="{B478DAAD-34FB-4846-9C7A-FA6FF6F0621C}" type="pres">
      <dgm:prSet presAssocID="{30417BA0-2955-CA4A-9DCA-782DC38BA221}" presName="spaceBetweenRectangles" presStyleCnt="0"/>
      <dgm:spPr/>
    </dgm:pt>
    <dgm:pt modelId="{2D8A2CF7-DA0A-6B4D-A9E7-6BCD48B3758D}" type="pres">
      <dgm:prSet presAssocID="{40B7053C-08C8-9B40-A046-F7F2937E14F2}" presName="parentLin" presStyleCnt="0"/>
      <dgm:spPr/>
    </dgm:pt>
    <dgm:pt modelId="{C9B69A61-9D92-6844-A74B-DD78598CE2DB}" type="pres">
      <dgm:prSet presAssocID="{40B7053C-08C8-9B40-A046-F7F2937E14F2}" presName="parentLeftMargin" presStyleLbl="node1" presStyleIdx="0" presStyleCnt="4"/>
      <dgm:spPr/>
      <dgm:t>
        <a:bodyPr/>
        <a:lstStyle/>
        <a:p>
          <a:endParaRPr lang="en-US"/>
        </a:p>
      </dgm:t>
    </dgm:pt>
    <dgm:pt modelId="{9E0DE613-56E1-174F-8F2F-DB2B01861C74}" type="pres">
      <dgm:prSet presAssocID="{40B7053C-08C8-9B40-A046-F7F2937E14F2}" presName="parentText" presStyleLbl="node1" presStyleIdx="1" presStyleCnt="4">
        <dgm:presLayoutVars>
          <dgm:chMax val="0"/>
          <dgm:bulletEnabled val="1"/>
        </dgm:presLayoutVars>
      </dgm:prSet>
      <dgm:spPr/>
      <dgm:t>
        <a:bodyPr/>
        <a:lstStyle/>
        <a:p>
          <a:endParaRPr lang="en-US"/>
        </a:p>
      </dgm:t>
    </dgm:pt>
    <dgm:pt modelId="{B8B3FDBC-B41D-784D-AB31-DDA3996340CC}" type="pres">
      <dgm:prSet presAssocID="{40B7053C-08C8-9B40-A046-F7F2937E14F2}" presName="negativeSpace" presStyleCnt="0"/>
      <dgm:spPr/>
    </dgm:pt>
    <dgm:pt modelId="{416F03BD-0D00-D046-9473-823D02EEE8F3}" type="pres">
      <dgm:prSet presAssocID="{40B7053C-08C8-9B40-A046-F7F2937E14F2}" presName="childText" presStyleLbl="conFgAcc1" presStyleIdx="1" presStyleCnt="4">
        <dgm:presLayoutVars>
          <dgm:bulletEnabled val="1"/>
        </dgm:presLayoutVars>
      </dgm:prSet>
      <dgm:spPr/>
    </dgm:pt>
    <dgm:pt modelId="{A33BEB22-2B98-8B4D-8ADC-C584E25DF43F}" type="pres">
      <dgm:prSet presAssocID="{30552351-70F5-1547-AD59-3A73FBA11464}" presName="spaceBetweenRectangles" presStyleCnt="0"/>
      <dgm:spPr/>
    </dgm:pt>
    <dgm:pt modelId="{A2862A7B-0B86-5843-BEF8-EDC9E4490B1F}" type="pres">
      <dgm:prSet presAssocID="{C1CD38F6-8FF3-BB4E-8733-69F50789A377}" presName="parentLin" presStyleCnt="0"/>
      <dgm:spPr/>
    </dgm:pt>
    <dgm:pt modelId="{98A37290-85DF-FE49-B941-AD656FB78AB1}" type="pres">
      <dgm:prSet presAssocID="{C1CD38F6-8FF3-BB4E-8733-69F50789A377}" presName="parentLeftMargin" presStyleLbl="node1" presStyleIdx="1" presStyleCnt="4"/>
      <dgm:spPr/>
      <dgm:t>
        <a:bodyPr/>
        <a:lstStyle/>
        <a:p>
          <a:endParaRPr lang="en-US"/>
        </a:p>
      </dgm:t>
    </dgm:pt>
    <dgm:pt modelId="{FC162B53-5B42-F14E-BB27-23A7F2D8A701}" type="pres">
      <dgm:prSet presAssocID="{C1CD38F6-8FF3-BB4E-8733-69F50789A377}" presName="parentText" presStyleLbl="node1" presStyleIdx="2" presStyleCnt="4">
        <dgm:presLayoutVars>
          <dgm:chMax val="0"/>
          <dgm:bulletEnabled val="1"/>
        </dgm:presLayoutVars>
      </dgm:prSet>
      <dgm:spPr/>
      <dgm:t>
        <a:bodyPr/>
        <a:lstStyle/>
        <a:p>
          <a:endParaRPr lang="en-US"/>
        </a:p>
      </dgm:t>
    </dgm:pt>
    <dgm:pt modelId="{A4C3F618-F6FE-014E-8A65-335949C2901B}" type="pres">
      <dgm:prSet presAssocID="{C1CD38F6-8FF3-BB4E-8733-69F50789A377}" presName="negativeSpace" presStyleCnt="0"/>
      <dgm:spPr/>
    </dgm:pt>
    <dgm:pt modelId="{C7D27F91-5185-AD48-80AE-F3D56E32321D}" type="pres">
      <dgm:prSet presAssocID="{C1CD38F6-8FF3-BB4E-8733-69F50789A377}" presName="childText" presStyleLbl="conFgAcc1" presStyleIdx="2" presStyleCnt="4">
        <dgm:presLayoutVars>
          <dgm:bulletEnabled val="1"/>
        </dgm:presLayoutVars>
      </dgm:prSet>
      <dgm:spPr/>
    </dgm:pt>
    <dgm:pt modelId="{73ACD28A-5750-D544-BA87-2DA903357C28}" type="pres">
      <dgm:prSet presAssocID="{BA5714DB-2107-1A42-9F5D-894FE5399F0B}" presName="spaceBetweenRectangles" presStyleCnt="0"/>
      <dgm:spPr/>
    </dgm:pt>
    <dgm:pt modelId="{F3DB6C16-A266-3D4F-99D0-2AD0C8A76DE9}" type="pres">
      <dgm:prSet presAssocID="{5A8322B4-4B01-A749-8317-0202309FE4B7}" presName="parentLin" presStyleCnt="0"/>
      <dgm:spPr/>
    </dgm:pt>
    <dgm:pt modelId="{1FFD141B-93AD-584E-9C96-B1AC932B964F}" type="pres">
      <dgm:prSet presAssocID="{5A8322B4-4B01-A749-8317-0202309FE4B7}" presName="parentLeftMargin" presStyleLbl="node1" presStyleIdx="2" presStyleCnt="4"/>
      <dgm:spPr/>
      <dgm:t>
        <a:bodyPr/>
        <a:lstStyle/>
        <a:p>
          <a:endParaRPr lang="en-US"/>
        </a:p>
      </dgm:t>
    </dgm:pt>
    <dgm:pt modelId="{41A98BCE-3182-8740-84AD-DEDA532B901A}" type="pres">
      <dgm:prSet presAssocID="{5A8322B4-4B01-A749-8317-0202309FE4B7}" presName="parentText" presStyleLbl="node1" presStyleIdx="3" presStyleCnt="4">
        <dgm:presLayoutVars>
          <dgm:chMax val="0"/>
          <dgm:bulletEnabled val="1"/>
        </dgm:presLayoutVars>
      </dgm:prSet>
      <dgm:spPr/>
      <dgm:t>
        <a:bodyPr/>
        <a:lstStyle/>
        <a:p>
          <a:endParaRPr lang="en-US"/>
        </a:p>
      </dgm:t>
    </dgm:pt>
    <dgm:pt modelId="{CDDD9A33-9CCC-4D40-A0B1-D3922A3D1C15}" type="pres">
      <dgm:prSet presAssocID="{5A8322B4-4B01-A749-8317-0202309FE4B7}" presName="negativeSpace" presStyleCnt="0"/>
      <dgm:spPr/>
    </dgm:pt>
    <dgm:pt modelId="{C5637299-E2A1-F048-A1A1-D659A2B04220}" type="pres">
      <dgm:prSet presAssocID="{5A8322B4-4B01-A749-8317-0202309FE4B7}" presName="childText" presStyleLbl="conFgAcc1" presStyleIdx="3" presStyleCnt="4">
        <dgm:presLayoutVars>
          <dgm:bulletEnabled val="1"/>
        </dgm:presLayoutVars>
      </dgm:prSet>
      <dgm:spPr/>
    </dgm:pt>
  </dgm:ptLst>
  <dgm:cxnLst>
    <dgm:cxn modelId="{7C626620-B744-DE40-82D8-D9AF4DB425ED}" type="presOf" srcId="{E468116F-7719-2F4E-A2FF-69E9492FBF05}" destId="{AC989F9A-16D9-4A40-B6C5-242100BFD98E}" srcOrd="0" destOrd="0" presId="urn:microsoft.com/office/officeart/2005/8/layout/list1"/>
    <dgm:cxn modelId="{995673FD-4401-9842-B97D-2913156741A5}" srcId="{C997F675-9B79-9F4A-A81F-D1038D6C6953}" destId="{5A8322B4-4B01-A749-8317-0202309FE4B7}" srcOrd="3" destOrd="0" parTransId="{A0EFD6B6-D254-404A-9B24-35D5F27280BD}" sibTransId="{41C36623-6F0F-5B4F-B06E-62D8D5CCFD16}"/>
    <dgm:cxn modelId="{57902DAD-97B6-8644-9320-3D025911692E}" srcId="{C997F675-9B79-9F4A-A81F-D1038D6C6953}" destId="{40B7053C-08C8-9B40-A046-F7F2937E14F2}" srcOrd="1" destOrd="0" parTransId="{342AB611-B8A7-F048-9AAF-C150198B0CCB}" sibTransId="{30552351-70F5-1547-AD59-3A73FBA11464}"/>
    <dgm:cxn modelId="{EC198859-72D3-2A4D-9C1A-41E3394DB9AE}" type="presOf" srcId="{E468116F-7719-2F4E-A2FF-69E9492FBF05}" destId="{704878F7-EA5D-7642-8431-B60C4F3C91C7}" srcOrd="1" destOrd="0" presId="urn:microsoft.com/office/officeart/2005/8/layout/list1"/>
    <dgm:cxn modelId="{4BB33B8C-DABC-9344-B59B-F87B6ACB5F9D}" type="presOf" srcId="{40B7053C-08C8-9B40-A046-F7F2937E14F2}" destId="{C9B69A61-9D92-6844-A74B-DD78598CE2DB}" srcOrd="0" destOrd="0" presId="urn:microsoft.com/office/officeart/2005/8/layout/list1"/>
    <dgm:cxn modelId="{600B4A9A-3B34-A648-B354-016503BB4FDD}" srcId="{C997F675-9B79-9F4A-A81F-D1038D6C6953}" destId="{C1CD38F6-8FF3-BB4E-8733-69F50789A377}" srcOrd="2" destOrd="0" parTransId="{B96C62D4-B402-6844-9321-A7746B2E149B}" sibTransId="{BA5714DB-2107-1A42-9F5D-894FE5399F0B}"/>
    <dgm:cxn modelId="{6E84154B-8808-6F4B-A78D-A5CDDB5DE6AD}" type="presOf" srcId="{C997F675-9B79-9F4A-A81F-D1038D6C6953}" destId="{A7FFE8D2-2B9D-D445-AA34-42132748A92A}" srcOrd="0" destOrd="0" presId="urn:microsoft.com/office/officeart/2005/8/layout/list1"/>
    <dgm:cxn modelId="{80E96BA1-6C98-B94B-8E92-7C953BFE43AE}" srcId="{C997F675-9B79-9F4A-A81F-D1038D6C6953}" destId="{E468116F-7719-2F4E-A2FF-69E9492FBF05}" srcOrd="0" destOrd="0" parTransId="{1BE70562-93D4-F844-BDC2-5E59E03D2761}" sibTransId="{30417BA0-2955-CA4A-9DCA-782DC38BA221}"/>
    <dgm:cxn modelId="{FCAD35D4-E05D-FF45-8107-2523FB5F9DAF}" type="presOf" srcId="{5A8322B4-4B01-A749-8317-0202309FE4B7}" destId="{1FFD141B-93AD-584E-9C96-B1AC932B964F}" srcOrd="0" destOrd="0" presId="urn:microsoft.com/office/officeart/2005/8/layout/list1"/>
    <dgm:cxn modelId="{04E246F4-A5B0-2842-9EC4-A935A341B963}" type="presOf" srcId="{40B7053C-08C8-9B40-A046-F7F2937E14F2}" destId="{9E0DE613-56E1-174F-8F2F-DB2B01861C74}" srcOrd="1" destOrd="0" presId="urn:microsoft.com/office/officeart/2005/8/layout/list1"/>
    <dgm:cxn modelId="{17A26217-CB6F-2647-8CBE-248484CE89BB}" type="presOf" srcId="{5A8322B4-4B01-A749-8317-0202309FE4B7}" destId="{41A98BCE-3182-8740-84AD-DEDA532B901A}" srcOrd="1" destOrd="0" presId="urn:microsoft.com/office/officeart/2005/8/layout/list1"/>
    <dgm:cxn modelId="{C00F9FEF-FC96-744A-9E1D-39B404E2C049}" type="presOf" srcId="{C1CD38F6-8FF3-BB4E-8733-69F50789A377}" destId="{98A37290-85DF-FE49-B941-AD656FB78AB1}" srcOrd="0" destOrd="0" presId="urn:microsoft.com/office/officeart/2005/8/layout/list1"/>
    <dgm:cxn modelId="{F6098E97-E5BD-2743-B60E-D24F13510C98}" type="presOf" srcId="{C1CD38F6-8FF3-BB4E-8733-69F50789A377}" destId="{FC162B53-5B42-F14E-BB27-23A7F2D8A701}" srcOrd="1" destOrd="0" presId="urn:microsoft.com/office/officeart/2005/8/layout/list1"/>
    <dgm:cxn modelId="{510D2911-40F9-0F48-A940-0908E1D62AFC}" type="presParOf" srcId="{A7FFE8D2-2B9D-D445-AA34-42132748A92A}" destId="{3E8A411D-504A-994F-AF3A-2D198779512F}" srcOrd="0" destOrd="0" presId="urn:microsoft.com/office/officeart/2005/8/layout/list1"/>
    <dgm:cxn modelId="{6162E25E-87AE-FB4E-B9F8-805019D6F5BA}" type="presParOf" srcId="{3E8A411D-504A-994F-AF3A-2D198779512F}" destId="{AC989F9A-16D9-4A40-B6C5-242100BFD98E}" srcOrd="0" destOrd="0" presId="urn:microsoft.com/office/officeart/2005/8/layout/list1"/>
    <dgm:cxn modelId="{93AAE042-CBC4-3141-B4F8-489909660492}" type="presParOf" srcId="{3E8A411D-504A-994F-AF3A-2D198779512F}" destId="{704878F7-EA5D-7642-8431-B60C4F3C91C7}" srcOrd="1" destOrd="0" presId="urn:microsoft.com/office/officeart/2005/8/layout/list1"/>
    <dgm:cxn modelId="{D57BF0B8-9422-E149-A24D-1FF0433FBB56}" type="presParOf" srcId="{A7FFE8D2-2B9D-D445-AA34-42132748A92A}" destId="{EA0763BE-714F-3942-908D-221ED5D8C934}" srcOrd="1" destOrd="0" presId="urn:microsoft.com/office/officeart/2005/8/layout/list1"/>
    <dgm:cxn modelId="{0C7BEE6D-71C4-7545-ABA2-C2A488095677}" type="presParOf" srcId="{A7FFE8D2-2B9D-D445-AA34-42132748A92A}" destId="{D427E321-5B3A-1A45-A5A3-86CB6A4C5310}" srcOrd="2" destOrd="0" presId="urn:microsoft.com/office/officeart/2005/8/layout/list1"/>
    <dgm:cxn modelId="{FD3B06AC-387E-B649-9065-25107348CE77}" type="presParOf" srcId="{A7FFE8D2-2B9D-D445-AA34-42132748A92A}" destId="{B478DAAD-34FB-4846-9C7A-FA6FF6F0621C}" srcOrd="3" destOrd="0" presId="urn:microsoft.com/office/officeart/2005/8/layout/list1"/>
    <dgm:cxn modelId="{22F03BE8-36CF-CA49-B7F9-D6BAF94B6A8B}" type="presParOf" srcId="{A7FFE8D2-2B9D-D445-AA34-42132748A92A}" destId="{2D8A2CF7-DA0A-6B4D-A9E7-6BCD48B3758D}" srcOrd="4" destOrd="0" presId="urn:microsoft.com/office/officeart/2005/8/layout/list1"/>
    <dgm:cxn modelId="{FB287B0A-FFC1-454A-8053-5F02CBC95F17}" type="presParOf" srcId="{2D8A2CF7-DA0A-6B4D-A9E7-6BCD48B3758D}" destId="{C9B69A61-9D92-6844-A74B-DD78598CE2DB}" srcOrd="0" destOrd="0" presId="urn:microsoft.com/office/officeart/2005/8/layout/list1"/>
    <dgm:cxn modelId="{37B967A4-4AD2-674A-9446-5F00DD51B2EE}" type="presParOf" srcId="{2D8A2CF7-DA0A-6B4D-A9E7-6BCD48B3758D}" destId="{9E0DE613-56E1-174F-8F2F-DB2B01861C74}" srcOrd="1" destOrd="0" presId="urn:microsoft.com/office/officeart/2005/8/layout/list1"/>
    <dgm:cxn modelId="{9AB4E07E-7CD6-554D-9E73-52CFD53963E2}" type="presParOf" srcId="{A7FFE8D2-2B9D-D445-AA34-42132748A92A}" destId="{B8B3FDBC-B41D-784D-AB31-DDA3996340CC}" srcOrd="5" destOrd="0" presId="urn:microsoft.com/office/officeart/2005/8/layout/list1"/>
    <dgm:cxn modelId="{DDE817CB-5E54-C542-B084-53D48AC1C199}" type="presParOf" srcId="{A7FFE8D2-2B9D-D445-AA34-42132748A92A}" destId="{416F03BD-0D00-D046-9473-823D02EEE8F3}" srcOrd="6" destOrd="0" presId="urn:microsoft.com/office/officeart/2005/8/layout/list1"/>
    <dgm:cxn modelId="{B475AF00-A353-6141-9D44-6A9BF30126A2}" type="presParOf" srcId="{A7FFE8D2-2B9D-D445-AA34-42132748A92A}" destId="{A33BEB22-2B98-8B4D-8ADC-C584E25DF43F}" srcOrd="7" destOrd="0" presId="urn:microsoft.com/office/officeart/2005/8/layout/list1"/>
    <dgm:cxn modelId="{C116293B-A8C5-9D40-B2A1-2C1AA19E360E}" type="presParOf" srcId="{A7FFE8D2-2B9D-D445-AA34-42132748A92A}" destId="{A2862A7B-0B86-5843-BEF8-EDC9E4490B1F}" srcOrd="8" destOrd="0" presId="urn:microsoft.com/office/officeart/2005/8/layout/list1"/>
    <dgm:cxn modelId="{3E01C28F-0C7C-CB46-9901-83FA60134D02}" type="presParOf" srcId="{A2862A7B-0B86-5843-BEF8-EDC9E4490B1F}" destId="{98A37290-85DF-FE49-B941-AD656FB78AB1}" srcOrd="0" destOrd="0" presId="urn:microsoft.com/office/officeart/2005/8/layout/list1"/>
    <dgm:cxn modelId="{BBE73A8A-0E7E-B047-9588-6981077A431C}" type="presParOf" srcId="{A2862A7B-0B86-5843-BEF8-EDC9E4490B1F}" destId="{FC162B53-5B42-F14E-BB27-23A7F2D8A701}" srcOrd="1" destOrd="0" presId="urn:microsoft.com/office/officeart/2005/8/layout/list1"/>
    <dgm:cxn modelId="{9B9394D9-63A5-C94E-8788-18CC002AD483}" type="presParOf" srcId="{A7FFE8D2-2B9D-D445-AA34-42132748A92A}" destId="{A4C3F618-F6FE-014E-8A65-335949C2901B}" srcOrd="9" destOrd="0" presId="urn:microsoft.com/office/officeart/2005/8/layout/list1"/>
    <dgm:cxn modelId="{DC097DE4-04D0-8044-B8A9-FA9C479CF0B8}" type="presParOf" srcId="{A7FFE8D2-2B9D-D445-AA34-42132748A92A}" destId="{C7D27F91-5185-AD48-80AE-F3D56E32321D}" srcOrd="10" destOrd="0" presId="urn:microsoft.com/office/officeart/2005/8/layout/list1"/>
    <dgm:cxn modelId="{203F0895-4377-614D-AD31-CECA64B6F35E}" type="presParOf" srcId="{A7FFE8D2-2B9D-D445-AA34-42132748A92A}" destId="{73ACD28A-5750-D544-BA87-2DA903357C28}" srcOrd="11" destOrd="0" presId="urn:microsoft.com/office/officeart/2005/8/layout/list1"/>
    <dgm:cxn modelId="{976C0B8D-5265-9348-9837-75E225522117}" type="presParOf" srcId="{A7FFE8D2-2B9D-D445-AA34-42132748A92A}" destId="{F3DB6C16-A266-3D4F-99D0-2AD0C8A76DE9}" srcOrd="12" destOrd="0" presId="urn:microsoft.com/office/officeart/2005/8/layout/list1"/>
    <dgm:cxn modelId="{2AD0B72C-04CD-9442-8391-C0440F2DF6CA}" type="presParOf" srcId="{F3DB6C16-A266-3D4F-99D0-2AD0C8A76DE9}" destId="{1FFD141B-93AD-584E-9C96-B1AC932B964F}" srcOrd="0" destOrd="0" presId="urn:microsoft.com/office/officeart/2005/8/layout/list1"/>
    <dgm:cxn modelId="{3F8CF5EF-6004-F34C-8EBC-1AB4D0BE2315}" type="presParOf" srcId="{F3DB6C16-A266-3D4F-99D0-2AD0C8A76DE9}" destId="{41A98BCE-3182-8740-84AD-DEDA532B901A}" srcOrd="1" destOrd="0" presId="urn:microsoft.com/office/officeart/2005/8/layout/list1"/>
    <dgm:cxn modelId="{BDAACE64-E9B8-914B-84A3-FACFBF26190D}" type="presParOf" srcId="{A7FFE8D2-2B9D-D445-AA34-42132748A92A}" destId="{CDDD9A33-9CCC-4D40-A0B1-D3922A3D1C15}" srcOrd="13" destOrd="0" presId="urn:microsoft.com/office/officeart/2005/8/layout/list1"/>
    <dgm:cxn modelId="{17DFB676-01E5-5643-9B55-7CA522F8E7B2}" type="presParOf" srcId="{A7FFE8D2-2B9D-D445-AA34-42132748A92A}" destId="{C5637299-E2A1-F048-A1A1-D659A2B0422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263C8-A7FF-8946-9C34-8AD1A9BAC0A2}" type="doc">
      <dgm:prSet loTypeId="urn:microsoft.com/office/officeart/2005/8/layout/default#1" loCatId="" qsTypeId="urn:microsoft.com/office/officeart/2005/8/quickstyle/simple4" qsCatId="simple" csTypeId="urn:microsoft.com/office/officeart/2005/8/colors/accent1_3" csCatId="accent1" phldr="1"/>
      <dgm:spPr/>
      <dgm:t>
        <a:bodyPr/>
        <a:lstStyle/>
        <a:p>
          <a:endParaRPr lang="en-US"/>
        </a:p>
      </dgm:t>
    </dgm:pt>
    <dgm:pt modelId="{253F75D2-5E3C-974D-BE9C-285E3F9F132F}">
      <dgm:prSet phldrT="[Text]" custT="1"/>
      <dgm:spPr/>
      <dgm:t>
        <a:bodyPr/>
        <a:lstStyle/>
        <a:p>
          <a:r>
            <a:rPr lang="en-US" sz="2400" b="1" dirty="0" smtClean="0">
              <a:solidFill>
                <a:srgbClr val="000000"/>
              </a:solidFill>
              <a:latin typeface="TH Niramit AS"/>
              <a:cs typeface="TH Niramit AS"/>
            </a:rPr>
            <a:t>ART? </a:t>
          </a:r>
          <a:endParaRPr lang="en-US" sz="2400" b="1" dirty="0">
            <a:solidFill>
              <a:srgbClr val="000000"/>
            </a:solidFill>
            <a:latin typeface="TH Niramit AS"/>
            <a:cs typeface="TH Niramit AS"/>
          </a:endParaRPr>
        </a:p>
      </dgm:t>
    </dgm:pt>
    <dgm:pt modelId="{F08E150A-8C13-1B4E-96C3-4D29986B49D8}" type="parTrans" cxnId="{0AB937D6-8E01-C049-99D4-9A8DB1DF8458}">
      <dgm:prSet/>
      <dgm:spPr/>
      <dgm:t>
        <a:bodyPr/>
        <a:lstStyle/>
        <a:p>
          <a:endParaRPr lang="en-US" sz="2400" b="1">
            <a:solidFill>
              <a:srgbClr val="000000"/>
            </a:solidFill>
            <a:latin typeface="TH Niramit AS"/>
            <a:cs typeface="TH Niramit AS"/>
          </a:endParaRPr>
        </a:p>
      </dgm:t>
    </dgm:pt>
    <dgm:pt modelId="{BD2A9094-2B1B-E64E-83CC-692469B058E2}" type="sibTrans" cxnId="{0AB937D6-8E01-C049-99D4-9A8DB1DF8458}">
      <dgm:prSet/>
      <dgm:spPr/>
      <dgm:t>
        <a:bodyPr/>
        <a:lstStyle/>
        <a:p>
          <a:endParaRPr lang="en-US" sz="2400" b="1">
            <a:solidFill>
              <a:srgbClr val="000000"/>
            </a:solidFill>
            <a:latin typeface="TH Niramit AS"/>
            <a:cs typeface="TH Niramit AS"/>
          </a:endParaRPr>
        </a:p>
      </dgm:t>
    </dgm:pt>
    <dgm:pt modelId="{742F1628-1E7D-104C-9BC6-4A0AB7DB9991}">
      <dgm:prSet phldrT="[Text]" custT="1"/>
      <dgm:spPr/>
      <dgm:t>
        <a:bodyPr/>
        <a:lstStyle/>
        <a:p>
          <a:r>
            <a:rPr lang="en-US" sz="2400" b="1" dirty="0" smtClean="0">
              <a:solidFill>
                <a:srgbClr val="000000"/>
              </a:solidFill>
              <a:latin typeface="TH Niramit AS"/>
              <a:cs typeface="TH Niramit AS"/>
            </a:rPr>
            <a:t>MUSIC?</a:t>
          </a:r>
        </a:p>
      </dgm:t>
    </dgm:pt>
    <dgm:pt modelId="{26A1266C-A6F4-5F4F-990C-A04D64709C1F}" type="parTrans" cxnId="{03E0AA9F-97ED-D043-BFB9-681FB9C68409}">
      <dgm:prSet/>
      <dgm:spPr/>
      <dgm:t>
        <a:bodyPr/>
        <a:lstStyle/>
        <a:p>
          <a:endParaRPr lang="en-US" sz="2400"/>
        </a:p>
      </dgm:t>
    </dgm:pt>
    <dgm:pt modelId="{9F120FBB-7F87-0C4E-B8AA-94DB73868698}" type="sibTrans" cxnId="{03E0AA9F-97ED-D043-BFB9-681FB9C68409}">
      <dgm:prSet/>
      <dgm:spPr/>
      <dgm:t>
        <a:bodyPr/>
        <a:lstStyle/>
        <a:p>
          <a:endParaRPr lang="en-US" sz="2400"/>
        </a:p>
      </dgm:t>
    </dgm:pt>
    <dgm:pt modelId="{BBBC788C-98A9-8E4C-92F3-CCED6FF66BC1}">
      <dgm:prSet phldrT="[Text]" custT="1"/>
      <dgm:spPr/>
      <dgm:t>
        <a:bodyPr/>
        <a:lstStyle/>
        <a:p>
          <a:r>
            <a:rPr lang="en-US" sz="2400" b="1" dirty="0" smtClean="0">
              <a:solidFill>
                <a:srgbClr val="000000"/>
              </a:solidFill>
              <a:latin typeface="TH Niramit AS"/>
              <a:cs typeface="TH Niramit AS"/>
            </a:rPr>
            <a:t>HUMOUR?</a:t>
          </a:r>
        </a:p>
      </dgm:t>
    </dgm:pt>
    <dgm:pt modelId="{925CE470-5E01-0341-944C-9DA132EF8075}" type="parTrans" cxnId="{33E4279F-2AE0-F84A-8328-EC753F0C7C13}">
      <dgm:prSet/>
      <dgm:spPr/>
      <dgm:t>
        <a:bodyPr/>
        <a:lstStyle/>
        <a:p>
          <a:endParaRPr lang="en-US" sz="2400"/>
        </a:p>
      </dgm:t>
    </dgm:pt>
    <dgm:pt modelId="{A4389B7A-B747-5948-A2B5-246049FD2AE7}" type="sibTrans" cxnId="{33E4279F-2AE0-F84A-8328-EC753F0C7C13}">
      <dgm:prSet/>
      <dgm:spPr/>
      <dgm:t>
        <a:bodyPr/>
        <a:lstStyle/>
        <a:p>
          <a:endParaRPr lang="en-US" sz="2400"/>
        </a:p>
      </dgm:t>
    </dgm:pt>
    <dgm:pt modelId="{80E56CE6-1829-F941-9411-0EB2FD180601}">
      <dgm:prSet phldrT="[Text]" custT="1"/>
      <dgm:spPr/>
      <dgm:t>
        <a:bodyPr/>
        <a:lstStyle/>
        <a:p>
          <a:r>
            <a:rPr lang="en-US" sz="2400" b="1" dirty="0" smtClean="0">
              <a:solidFill>
                <a:srgbClr val="000000"/>
              </a:solidFill>
              <a:latin typeface="TH Niramit AS"/>
              <a:cs typeface="TH Niramit AS"/>
            </a:rPr>
            <a:t>LANGUAGE?</a:t>
          </a:r>
        </a:p>
      </dgm:t>
    </dgm:pt>
    <dgm:pt modelId="{2FE3859B-5BDA-6042-875D-A2059321C283}" type="parTrans" cxnId="{6D42EBDE-E066-1944-8A5A-87C0FDFBB1FB}">
      <dgm:prSet/>
      <dgm:spPr/>
      <dgm:t>
        <a:bodyPr/>
        <a:lstStyle/>
        <a:p>
          <a:endParaRPr lang="en-US" sz="2400"/>
        </a:p>
      </dgm:t>
    </dgm:pt>
    <dgm:pt modelId="{724528B8-E7D4-7844-94EE-05D570612C4B}" type="sibTrans" cxnId="{6D42EBDE-E066-1944-8A5A-87C0FDFBB1FB}">
      <dgm:prSet/>
      <dgm:spPr/>
      <dgm:t>
        <a:bodyPr/>
        <a:lstStyle/>
        <a:p>
          <a:endParaRPr lang="en-US" sz="2400"/>
        </a:p>
      </dgm:t>
    </dgm:pt>
    <dgm:pt modelId="{5EF3A8D8-B26E-C340-BDF4-A1102A999CAB}">
      <dgm:prSet phldrT="[Text]" custT="1"/>
      <dgm:spPr/>
      <dgm:t>
        <a:bodyPr/>
        <a:lstStyle/>
        <a:p>
          <a:r>
            <a:rPr lang="en-US" sz="2400" b="1" dirty="0" smtClean="0">
              <a:solidFill>
                <a:srgbClr val="000000"/>
              </a:solidFill>
              <a:latin typeface="TH Niramit AS"/>
              <a:cs typeface="TH Niramit AS"/>
            </a:rPr>
            <a:t>LITERATURE? </a:t>
          </a:r>
          <a:endParaRPr lang="en-US" sz="2400" b="1" dirty="0">
            <a:solidFill>
              <a:srgbClr val="000000"/>
            </a:solidFill>
            <a:latin typeface="TH Niramit AS"/>
            <a:cs typeface="TH Niramit AS"/>
          </a:endParaRPr>
        </a:p>
      </dgm:t>
    </dgm:pt>
    <dgm:pt modelId="{7991795F-CE19-7048-B5EF-DA8AC068B051}" type="parTrans" cxnId="{D83F7231-8EA6-A546-9ECC-7F19A4748A4B}">
      <dgm:prSet/>
      <dgm:spPr/>
      <dgm:t>
        <a:bodyPr/>
        <a:lstStyle/>
        <a:p>
          <a:endParaRPr lang="en-US" sz="2400"/>
        </a:p>
      </dgm:t>
    </dgm:pt>
    <dgm:pt modelId="{54070C96-343C-CB47-A1D8-E6B0DA95B9C2}" type="sibTrans" cxnId="{D83F7231-8EA6-A546-9ECC-7F19A4748A4B}">
      <dgm:prSet/>
      <dgm:spPr/>
      <dgm:t>
        <a:bodyPr/>
        <a:lstStyle/>
        <a:p>
          <a:endParaRPr lang="en-US" sz="2400"/>
        </a:p>
      </dgm:t>
    </dgm:pt>
    <dgm:pt modelId="{0BBF199F-581B-6F42-846D-160ACF919221}">
      <dgm:prSet phldrT="[Text]" custT="1"/>
      <dgm:spPr/>
      <dgm:t>
        <a:bodyPr/>
        <a:lstStyle/>
        <a:p>
          <a:r>
            <a:rPr lang="en-US" sz="2400" b="1" dirty="0" smtClean="0">
              <a:solidFill>
                <a:srgbClr val="000000"/>
              </a:solidFill>
              <a:latin typeface="TH Niramit AS"/>
              <a:cs typeface="TH Niramit AS"/>
            </a:rPr>
            <a:t>FOOD? </a:t>
          </a:r>
          <a:endParaRPr lang="en-US" sz="2400" b="1" dirty="0">
            <a:solidFill>
              <a:srgbClr val="000000"/>
            </a:solidFill>
            <a:latin typeface="TH Niramit AS"/>
            <a:cs typeface="TH Niramit AS"/>
          </a:endParaRPr>
        </a:p>
      </dgm:t>
    </dgm:pt>
    <dgm:pt modelId="{C8670858-FE2C-0A4D-8FA1-BD4347F3C0DA}" type="parTrans" cxnId="{A76A498B-E00E-FC44-BBB9-77E9C42A5954}">
      <dgm:prSet/>
      <dgm:spPr/>
      <dgm:t>
        <a:bodyPr/>
        <a:lstStyle/>
        <a:p>
          <a:endParaRPr lang="en-US" sz="2400"/>
        </a:p>
      </dgm:t>
    </dgm:pt>
    <dgm:pt modelId="{A75652A3-78F5-924F-B2E6-F4D8FA3C7AE3}" type="sibTrans" cxnId="{A76A498B-E00E-FC44-BBB9-77E9C42A5954}">
      <dgm:prSet/>
      <dgm:spPr/>
      <dgm:t>
        <a:bodyPr/>
        <a:lstStyle/>
        <a:p>
          <a:endParaRPr lang="en-US" sz="2400"/>
        </a:p>
      </dgm:t>
    </dgm:pt>
    <dgm:pt modelId="{5C8B35FC-0C83-1340-99BE-E41AF7A2CEAC}">
      <dgm:prSet phldrT="[Text]" custT="1"/>
      <dgm:spPr/>
      <dgm:t>
        <a:bodyPr/>
        <a:lstStyle/>
        <a:p>
          <a:r>
            <a:rPr lang="en-US" sz="2400" b="1" dirty="0" smtClean="0">
              <a:solidFill>
                <a:srgbClr val="000000"/>
              </a:solidFill>
              <a:latin typeface="TH Niramit AS"/>
              <a:cs typeface="TH Niramit AS"/>
            </a:rPr>
            <a:t>VALUES? </a:t>
          </a:r>
          <a:endParaRPr lang="en-US" sz="2400" b="1" dirty="0">
            <a:solidFill>
              <a:srgbClr val="000000"/>
            </a:solidFill>
            <a:latin typeface="TH Niramit AS"/>
            <a:cs typeface="TH Niramit AS"/>
          </a:endParaRPr>
        </a:p>
      </dgm:t>
    </dgm:pt>
    <dgm:pt modelId="{A600FE83-35F5-F249-8854-ED348D5B2BB4}" type="parTrans" cxnId="{53ED394A-03F5-1148-9E3D-2FABF9424191}">
      <dgm:prSet/>
      <dgm:spPr/>
      <dgm:t>
        <a:bodyPr/>
        <a:lstStyle/>
        <a:p>
          <a:endParaRPr lang="en-US" sz="2400"/>
        </a:p>
      </dgm:t>
    </dgm:pt>
    <dgm:pt modelId="{8E95365D-0475-9347-BB33-7A672B1C108F}" type="sibTrans" cxnId="{53ED394A-03F5-1148-9E3D-2FABF9424191}">
      <dgm:prSet/>
      <dgm:spPr/>
      <dgm:t>
        <a:bodyPr/>
        <a:lstStyle/>
        <a:p>
          <a:endParaRPr lang="en-US" sz="2400"/>
        </a:p>
      </dgm:t>
    </dgm:pt>
    <dgm:pt modelId="{B83A8CF0-D152-4745-83C8-4455A3171A94}">
      <dgm:prSet phldrT="[Text]" custT="1"/>
      <dgm:spPr/>
      <dgm:t>
        <a:bodyPr/>
        <a:lstStyle/>
        <a:p>
          <a:r>
            <a:rPr lang="en-US" sz="2400" b="1" dirty="0" smtClean="0">
              <a:solidFill>
                <a:srgbClr val="000000"/>
              </a:solidFill>
              <a:latin typeface="TH Niramit AS"/>
              <a:cs typeface="TH Niramit AS"/>
            </a:rPr>
            <a:t>ATTITUDES?</a:t>
          </a:r>
        </a:p>
      </dgm:t>
    </dgm:pt>
    <dgm:pt modelId="{5285C5DF-7915-5641-B14C-9D4D3496CF99}" type="parTrans" cxnId="{CB6DB677-B6CF-454F-933E-EC887657A9FB}">
      <dgm:prSet/>
      <dgm:spPr/>
      <dgm:t>
        <a:bodyPr/>
        <a:lstStyle/>
        <a:p>
          <a:endParaRPr lang="en-US" sz="2400"/>
        </a:p>
      </dgm:t>
    </dgm:pt>
    <dgm:pt modelId="{1C5EFC65-F603-C145-BD5B-5BA7F8E324C3}" type="sibTrans" cxnId="{CB6DB677-B6CF-454F-933E-EC887657A9FB}">
      <dgm:prSet/>
      <dgm:spPr/>
      <dgm:t>
        <a:bodyPr/>
        <a:lstStyle/>
        <a:p>
          <a:endParaRPr lang="en-US" sz="2400"/>
        </a:p>
      </dgm:t>
    </dgm:pt>
    <dgm:pt modelId="{9B0B384E-3780-C841-A8D9-654C1A068C13}">
      <dgm:prSet phldrT="[Text]" custT="1"/>
      <dgm:spPr/>
      <dgm:t>
        <a:bodyPr/>
        <a:lstStyle/>
        <a:p>
          <a:r>
            <a:rPr lang="en-US" sz="2400" b="1" dirty="0" smtClean="0">
              <a:solidFill>
                <a:srgbClr val="000000"/>
              </a:solidFill>
              <a:latin typeface="TH Niramit AS"/>
              <a:cs typeface="TH Niramit AS"/>
            </a:rPr>
            <a:t>CUSTOMS? </a:t>
          </a:r>
          <a:endParaRPr lang="en-US" sz="2400" b="1" dirty="0">
            <a:solidFill>
              <a:srgbClr val="000000"/>
            </a:solidFill>
            <a:latin typeface="TH Niramit AS"/>
            <a:cs typeface="TH Niramit AS"/>
          </a:endParaRPr>
        </a:p>
      </dgm:t>
    </dgm:pt>
    <dgm:pt modelId="{DB575F0F-35F8-B64F-86C6-F86988FDAF65}" type="parTrans" cxnId="{4C33C244-5923-B240-9271-AB3588193853}">
      <dgm:prSet/>
      <dgm:spPr/>
      <dgm:t>
        <a:bodyPr/>
        <a:lstStyle/>
        <a:p>
          <a:endParaRPr lang="en-US" sz="2400"/>
        </a:p>
      </dgm:t>
    </dgm:pt>
    <dgm:pt modelId="{0BFF0507-E58F-A048-81A8-43E77243CFF7}" type="sibTrans" cxnId="{4C33C244-5923-B240-9271-AB3588193853}">
      <dgm:prSet/>
      <dgm:spPr/>
      <dgm:t>
        <a:bodyPr/>
        <a:lstStyle/>
        <a:p>
          <a:endParaRPr lang="en-US" sz="2400"/>
        </a:p>
      </dgm:t>
    </dgm:pt>
    <dgm:pt modelId="{96B1DC55-58B0-1746-82B2-BAD353A7CD96}">
      <dgm:prSet phldrT="[Text]" custT="1"/>
      <dgm:spPr/>
      <dgm:t>
        <a:bodyPr/>
        <a:lstStyle/>
        <a:p>
          <a:r>
            <a:rPr lang="en-US" sz="2400" b="1" smtClean="0">
              <a:solidFill>
                <a:srgbClr val="000000"/>
              </a:solidFill>
              <a:latin typeface="TH Niramit AS"/>
              <a:cs typeface="TH Niramit AS"/>
            </a:rPr>
            <a:t>ETIQUETTE</a:t>
          </a:r>
          <a:r>
            <a:rPr lang="en-US" sz="2400" b="1" dirty="0" smtClean="0">
              <a:solidFill>
                <a:srgbClr val="000000"/>
              </a:solidFill>
              <a:latin typeface="TH Niramit AS"/>
              <a:cs typeface="TH Niramit AS"/>
            </a:rPr>
            <a:t>?</a:t>
          </a:r>
          <a:endParaRPr lang="en-US" sz="2400" b="1" dirty="0">
            <a:solidFill>
              <a:srgbClr val="000000"/>
            </a:solidFill>
            <a:latin typeface="TH Niramit AS"/>
            <a:cs typeface="TH Niramit AS"/>
          </a:endParaRPr>
        </a:p>
      </dgm:t>
    </dgm:pt>
    <dgm:pt modelId="{A13AB819-799B-8F4E-ACC0-5001FFAC132E}" type="parTrans" cxnId="{4CF352FA-A6A5-0849-AA31-421C89952B0A}">
      <dgm:prSet/>
      <dgm:spPr/>
      <dgm:t>
        <a:bodyPr/>
        <a:lstStyle/>
        <a:p>
          <a:endParaRPr lang="en-US" sz="2400"/>
        </a:p>
      </dgm:t>
    </dgm:pt>
    <dgm:pt modelId="{4FF373A3-6787-2A4D-AE33-D2E4406E5D14}" type="sibTrans" cxnId="{4CF352FA-A6A5-0849-AA31-421C89952B0A}">
      <dgm:prSet/>
      <dgm:spPr/>
      <dgm:t>
        <a:bodyPr/>
        <a:lstStyle/>
        <a:p>
          <a:endParaRPr lang="en-US" sz="2400"/>
        </a:p>
      </dgm:t>
    </dgm:pt>
    <dgm:pt modelId="{A80BBF63-FBCE-D446-BAC6-2B920B45617E}" type="pres">
      <dgm:prSet presAssocID="{1C5263C8-A7FF-8946-9C34-8AD1A9BAC0A2}" presName="diagram" presStyleCnt="0">
        <dgm:presLayoutVars>
          <dgm:dir/>
          <dgm:resizeHandles val="exact"/>
        </dgm:presLayoutVars>
      </dgm:prSet>
      <dgm:spPr/>
      <dgm:t>
        <a:bodyPr/>
        <a:lstStyle/>
        <a:p>
          <a:endParaRPr lang="en-US"/>
        </a:p>
      </dgm:t>
    </dgm:pt>
    <dgm:pt modelId="{2777FD95-42BB-C64B-AE48-43A0C184584A}" type="pres">
      <dgm:prSet presAssocID="{253F75D2-5E3C-974D-BE9C-285E3F9F132F}" presName="node" presStyleLbl="node1" presStyleIdx="0" presStyleCnt="10">
        <dgm:presLayoutVars>
          <dgm:bulletEnabled val="1"/>
        </dgm:presLayoutVars>
      </dgm:prSet>
      <dgm:spPr/>
      <dgm:t>
        <a:bodyPr/>
        <a:lstStyle/>
        <a:p>
          <a:endParaRPr lang="en-US"/>
        </a:p>
      </dgm:t>
    </dgm:pt>
    <dgm:pt modelId="{8A06FC16-75BF-5948-A3E4-AD764E081279}" type="pres">
      <dgm:prSet presAssocID="{BD2A9094-2B1B-E64E-83CC-692469B058E2}" presName="sibTrans" presStyleCnt="0"/>
      <dgm:spPr/>
    </dgm:pt>
    <dgm:pt modelId="{6F84F156-22C2-034E-B697-D1ECCCAD8A9E}" type="pres">
      <dgm:prSet presAssocID="{742F1628-1E7D-104C-9BC6-4A0AB7DB9991}" presName="node" presStyleLbl="node1" presStyleIdx="1" presStyleCnt="10">
        <dgm:presLayoutVars>
          <dgm:bulletEnabled val="1"/>
        </dgm:presLayoutVars>
      </dgm:prSet>
      <dgm:spPr/>
      <dgm:t>
        <a:bodyPr/>
        <a:lstStyle/>
        <a:p>
          <a:endParaRPr lang="en-US"/>
        </a:p>
      </dgm:t>
    </dgm:pt>
    <dgm:pt modelId="{7D63BE36-9753-1D49-95FA-F2DF4D5BB8F6}" type="pres">
      <dgm:prSet presAssocID="{9F120FBB-7F87-0C4E-B8AA-94DB73868698}" presName="sibTrans" presStyleCnt="0"/>
      <dgm:spPr/>
    </dgm:pt>
    <dgm:pt modelId="{A0EB5CD6-8C62-9C42-B6CD-D44D39A16C2A}" type="pres">
      <dgm:prSet presAssocID="{5EF3A8D8-B26E-C340-BDF4-A1102A999CAB}" presName="node" presStyleLbl="node1" presStyleIdx="2" presStyleCnt="10">
        <dgm:presLayoutVars>
          <dgm:bulletEnabled val="1"/>
        </dgm:presLayoutVars>
      </dgm:prSet>
      <dgm:spPr/>
      <dgm:t>
        <a:bodyPr/>
        <a:lstStyle/>
        <a:p>
          <a:endParaRPr lang="en-US"/>
        </a:p>
      </dgm:t>
    </dgm:pt>
    <dgm:pt modelId="{6090D1BC-951B-5D43-AA08-0705C72B575A}" type="pres">
      <dgm:prSet presAssocID="{54070C96-343C-CB47-A1D8-E6B0DA95B9C2}" presName="sibTrans" presStyleCnt="0"/>
      <dgm:spPr/>
    </dgm:pt>
    <dgm:pt modelId="{DFC26A9F-8A03-5F48-B7DB-CC35115FD0FE}" type="pres">
      <dgm:prSet presAssocID="{BBBC788C-98A9-8E4C-92F3-CCED6FF66BC1}" presName="node" presStyleLbl="node1" presStyleIdx="3" presStyleCnt="10">
        <dgm:presLayoutVars>
          <dgm:bulletEnabled val="1"/>
        </dgm:presLayoutVars>
      </dgm:prSet>
      <dgm:spPr/>
      <dgm:t>
        <a:bodyPr/>
        <a:lstStyle/>
        <a:p>
          <a:endParaRPr lang="en-US"/>
        </a:p>
      </dgm:t>
    </dgm:pt>
    <dgm:pt modelId="{8E8346E1-9A6F-F94F-8B70-B3CF190BC36C}" type="pres">
      <dgm:prSet presAssocID="{A4389B7A-B747-5948-A2B5-246049FD2AE7}" presName="sibTrans" presStyleCnt="0"/>
      <dgm:spPr/>
    </dgm:pt>
    <dgm:pt modelId="{DA1CAD50-BE44-C54E-B3B7-2529F92AF22C}" type="pres">
      <dgm:prSet presAssocID="{0BBF199F-581B-6F42-846D-160ACF919221}" presName="node" presStyleLbl="node1" presStyleIdx="4" presStyleCnt="10">
        <dgm:presLayoutVars>
          <dgm:bulletEnabled val="1"/>
        </dgm:presLayoutVars>
      </dgm:prSet>
      <dgm:spPr/>
      <dgm:t>
        <a:bodyPr/>
        <a:lstStyle/>
        <a:p>
          <a:endParaRPr lang="en-US"/>
        </a:p>
      </dgm:t>
    </dgm:pt>
    <dgm:pt modelId="{AE70D64D-40AB-E049-8265-776AC4A8E1FB}" type="pres">
      <dgm:prSet presAssocID="{A75652A3-78F5-924F-B2E6-F4D8FA3C7AE3}" presName="sibTrans" presStyleCnt="0"/>
      <dgm:spPr/>
    </dgm:pt>
    <dgm:pt modelId="{00CBDEEA-7BF8-8541-A2E2-AD8614A825C5}" type="pres">
      <dgm:prSet presAssocID="{80E56CE6-1829-F941-9411-0EB2FD180601}" presName="node" presStyleLbl="node1" presStyleIdx="5" presStyleCnt="10">
        <dgm:presLayoutVars>
          <dgm:bulletEnabled val="1"/>
        </dgm:presLayoutVars>
      </dgm:prSet>
      <dgm:spPr/>
      <dgm:t>
        <a:bodyPr/>
        <a:lstStyle/>
        <a:p>
          <a:endParaRPr lang="en-US"/>
        </a:p>
      </dgm:t>
    </dgm:pt>
    <dgm:pt modelId="{15CAA3C8-16FB-4844-BF10-C763CCB7181C}" type="pres">
      <dgm:prSet presAssocID="{724528B8-E7D4-7844-94EE-05D570612C4B}" presName="sibTrans" presStyleCnt="0"/>
      <dgm:spPr/>
    </dgm:pt>
    <dgm:pt modelId="{60400ADB-75DD-8B4A-88B9-163B002B2DE4}" type="pres">
      <dgm:prSet presAssocID="{5C8B35FC-0C83-1340-99BE-E41AF7A2CEAC}" presName="node" presStyleLbl="node1" presStyleIdx="6" presStyleCnt="10">
        <dgm:presLayoutVars>
          <dgm:bulletEnabled val="1"/>
        </dgm:presLayoutVars>
      </dgm:prSet>
      <dgm:spPr/>
      <dgm:t>
        <a:bodyPr/>
        <a:lstStyle/>
        <a:p>
          <a:endParaRPr lang="en-US"/>
        </a:p>
      </dgm:t>
    </dgm:pt>
    <dgm:pt modelId="{951073A5-484F-DE43-9A71-6A6FFAB4393D}" type="pres">
      <dgm:prSet presAssocID="{8E95365D-0475-9347-BB33-7A672B1C108F}" presName="sibTrans" presStyleCnt="0"/>
      <dgm:spPr/>
    </dgm:pt>
    <dgm:pt modelId="{256AD02B-3B6B-4E49-89EC-B1EB04499597}" type="pres">
      <dgm:prSet presAssocID="{B83A8CF0-D152-4745-83C8-4455A3171A94}" presName="node" presStyleLbl="node1" presStyleIdx="7" presStyleCnt="10">
        <dgm:presLayoutVars>
          <dgm:bulletEnabled val="1"/>
        </dgm:presLayoutVars>
      </dgm:prSet>
      <dgm:spPr/>
      <dgm:t>
        <a:bodyPr/>
        <a:lstStyle/>
        <a:p>
          <a:endParaRPr lang="en-US"/>
        </a:p>
      </dgm:t>
    </dgm:pt>
    <dgm:pt modelId="{CA90B226-FBB8-A443-808C-2666B66991EC}" type="pres">
      <dgm:prSet presAssocID="{1C5EFC65-F603-C145-BD5B-5BA7F8E324C3}" presName="sibTrans" presStyleCnt="0"/>
      <dgm:spPr/>
    </dgm:pt>
    <dgm:pt modelId="{653F78B8-14FC-8048-9145-F6A29F4D6B03}" type="pres">
      <dgm:prSet presAssocID="{9B0B384E-3780-C841-A8D9-654C1A068C13}" presName="node" presStyleLbl="node1" presStyleIdx="8" presStyleCnt="10">
        <dgm:presLayoutVars>
          <dgm:bulletEnabled val="1"/>
        </dgm:presLayoutVars>
      </dgm:prSet>
      <dgm:spPr/>
      <dgm:t>
        <a:bodyPr/>
        <a:lstStyle/>
        <a:p>
          <a:endParaRPr lang="en-US"/>
        </a:p>
      </dgm:t>
    </dgm:pt>
    <dgm:pt modelId="{B2942133-43CC-DF48-ADD2-C255D5A95143}" type="pres">
      <dgm:prSet presAssocID="{0BFF0507-E58F-A048-81A8-43E77243CFF7}" presName="sibTrans" presStyleCnt="0"/>
      <dgm:spPr/>
    </dgm:pt>
    <dgm:pt modelId="{786422CB-3819-9C43-9134-0E2A688E98DB}" type="pres">
      <dgm:prSet presAssocID="{96B1DC55-58B0-1746-82B2-BAD353A7CD96}" presName="node" presStyleLbl="node1" presStyleIdx="9" presStyleCnt="10">
        <dgm:presLayoutVars>
          <dgm:bulletEnabled val="1"/>
        </dgm:presLayoutVars>
      </dgm:prSet>
      <dgm:spPr/>
      <dgm:t>
        <a:bodyPr/>
        <a:lstStyle/>
        <a:p>
          <a:endParaRPr lang="en-US"/>
        </a:p>
      </dgm:t>
    </dgm:pt>
  </dgm:ptLst>
  <dgm:cxnLst>
    <dgm:cxn modelId="{03E0AA9F-97ED-D043-BFB9-681FB9C68409}" srcId="{1C5263C8-A7FF-8946-9C34-8AD1A9BAC0A2}" destId="{742F1628-1E7D-104C-9BC6-4A0AB7DB9991}" srcOrd="1" destOrd="0" parTransId="{26A1266C-A6F4-5F4F-990C-A04D64709C1F}" sibTransId="{9F120FBB-7F87-0C4E-B8AA-94DB73868698}"/>
    <dgm:cxn modelId="{6D42EBDE-E066-1944-8A5A-87C0FDFBB1FB}" srcId="{1C5263C8-A7FF-8946-9C34-8AD1A9BAC0A2}" destId="{80E56CE6-1829-F941-9411-0EB2FD180601}" srcOrd="5" destOrd="0" parTransId="{2FE3859B-5BDA-6042-875D-A2059321C283}" sibTransId="{724528B8-E7D4-7844-94EE-05D570612C4B}"/>
    <dgm:cxn modelId="{4C33C244-5923-B240-9271-AB3588193853}" srcId="{1C5263C8-A7FF-8946-9C34-8AD1A9BAC0A2}" destId="{9B0B384E-3780-C841-A8D9-654C1A068C13}" srcOrd="8" destOrd="0" parTransId="{DB575F0F-35F8-B64F-86C6-F86988FDAF65}" sibTransId="{0BFF0507-E58F-A048-81A8-43E77243CFF7}"/>
    <dgm:cxn modelId="{39EC842B-3BF4-6D4B-908F-B9FAF6F8AA54}" type="presOf" srcId="{1C5263C8-A7FF-8946-9C34-8AD1A9BAC0A2}" destId="{A80BBF63-FBCE-D446-BAC6-2B920B45617E}" srcOrd="0" destOrd="0" presId="urn:microsoft.com/office/officeart/2005/8/layout/default#1"/>
    <dgm:cxn modelId="{75FA15CC-0046-B441-AFF0-A9F3DD84A11A}" type="presOf" srcId="{80E56CE6-1829-F941-9411-0EB2FD180601}" destId="{00CBDEEA-7BF8-8541-A2E2-AD8614A825C5}" srcOrd="0" destOrd="0" presId="urn:microsoft.com/office/officeart/2005/8/layout/default#1"/>
    <dgm:cxn modelId="{281A0F57-64F0-D84C-820E-CC43550090C8}" type="presOf" srcId="{0BBF199F-581B-6F42-846D-160ACF919221}" destId="{DA1CAD50-BE44-C54E-B3B7-2529F92AF22C}" srcOrd="0" destOrd="0" presId="urn:microsoft.com/office/officeart/2005/8/layout/default#1"/>
    <dgm:cxn modelId="{5FD0793B-BD1D-874E-A2C6-B4A19BD3EC4B}" type="presOf" srcId="{5C8B35FC-0C83-1340-99BE-E41AF7A2CEAC}" destId="{60400ADB-75DD-8B4A-88B9-163B002B2DE4}" srcOrd="0" destOrd="0" presId="urn:microsoft.com/office/officeart/2005/8/layout/default#1"/>
    <dgm:cxn modelId="{56223E88-4476-304B-B1A5-A900C8F977BD}" type="presOf" srcId="{742F1628-1E7D-104C-9BC6-4A0AB7DB9991}" destId="{6F84F156-22C2-034E-B697-D1ECCCAD8A9E}" srcOrd="0" destOrd="0" presId="urn:microsoft.com/office/officeart/2005/8/layout/default#1"/>
    <dgm:cxn modelId="{4CF352FA-A6A5-0849-AA31-421C89952B0A}" srcId="{1C5263C8-A7FF-8946-9C34-8AD1A9BAC0A2}" destId="{96B1DC55-58B0-1746-82B2-BAD353A7CD96}" srcOrd="9" destOrd="0" parTransId="{A13AB819-799B-8F4E-ACC0-5001FFAC132E}" sibTransId="{4FF373A3-6787-2A4D-AE33-D2E4406E5D14}"/>
    <dgm:cxn modelId="{4C02C4C4-673C-1640-A27B-F84E634C6653}" type="presOf" srcId="{9B0B384E-3780-C841-A8D9-654C1A068C13}" destId="{653F78B8-14FC-8048-9145-F6A29F4D6B03}" srcOrd="0" destOrd="0" presId="urn:microsoft.com/office/officeart/2005/8/layout/default#1"/>
    <dgm:cxn modelId="{D83F7231-8EA6-A546-9ECC-7F19A4748A4B}" srcId="{1C5263C8-A7FF-8946-9C34-8AD1A9BAC0A2}" destId="{5EF3A8D8-B26E-C340-BDF4-A1102A999CAB}" srcOrd="2" destOrd="0" parTransId="{7991795F-CE19-7048-B5EF-DA8AC068B051}" sibTransId="{54070C96-343C-CB47-A1D8-E6B0DA95B9C2}"/>
    <dgm:cxn modelId="{2AE4CFA1-D30F-E54E-B0FF-2001A8972175}" type="presOf" srcId="{B83A8CF0-D152-4745-83C8-4455A3171A94}" destId="{256AD02B-3B6B-4E49-89EC-B1EB04499597}" srcOrd="0" destOrd="0" presId="urn:microsoft.com/office/officeart/2005/8/layout/default#1"/>
    <dgm:cxn modelId="{33E4279F-2AE0-F84A-8328-EC753F0C7C13}" srcId="{1C5263C8-A7FF-8946-9C34-8AD1A9BAC0A2}" destId="{BBBC788C-98A9-8E4C-92F3-CCED6FF66BC1}" srcOrd="3" destOrd="0" parTransId="{925CE470-5E01-0341-944C-9DA132EF8075}" sibTransId="{A4389B7A-B747-5948-A2B5-246049FD2AE7}"/>
    <dgm:cxn modelId="{A76A498B-E00E-FC44-BBB9-77E9C42A5954}" srcId="{1C5263C8-A7FF-8946-9C34-8AD1A9BAC0A2}" destId="{0BBF199F-581B-6F42-846D-160ACF919221}" srcOrd="4" destOrd="0" parTransId="{C8670858-FE2C-0A4D-8FA1-BD4347F3C0DA}" sibTransId="{A75652A3-78F5-924F-B2E6-F4D8FA3C7AE3}"/>
    <dgm:cxn modelId="{53ED394A-03F5-1148-9E3D-2FABF9424191}" srcId="{1C5263C8-A7FF-8946-9C34-8AD1A9BAC0A2}" destId="{5C8B35FC-0C83-1340-99BE-E41AF7A2CEAC}" srcOrd="6" destOrd="0" parTransId="{A600FE83-35F5-F249-8854-ED348D5B2BB4}" sibTransId="{8E95365D-0475-9347-BB33-7A672B1C108F}"/>
    <dgm:cxn modelId="{CB6DB677-B6CF-454F-933E-EC887657A9FB}" srcId="{1C5263C8-A7FF-8946-9C34-8AD1A9BAC0A2}" destId="{B83A8CF0-D152-4745-83C8-4455A3171A94}" srcOrd="7" destOrd="0" parTransId="{5285C5DF-7915-5641-B14C-9D4D3496CF99}" sibTransId="{1C5EFC65-F603-C145-BD5B-5BA7F8E324C3}"/>
    <dgm:cxn modelId="{0AB937D6-8E01-C049-99D4-9A8DB1DF8458}" srcId="{1C5263C8-A7FF-8946-9C34-8AD1A9BAC0A2}" destId="{253F75D2-5E3C-974D-BE9C-285E3F9F132F}" srcOrd="0" destOrd="0" parTransId="{F08E150A-8C13-1B4E-96C3-4D29986B49D8}" sibTransId="{BD2A9094-2B1B-E64E-83CC-692469B058E2}"/>
    <dgm:cxn modelId="{FB78D234-3724-6646-90AC-6309B2F7D7CD}" type="presOf" srcId="{253F75D2-5E3C-974D-BE9C-285E3F9F132F}" destId="{2777FD95-42BB-C64B-AE48-43A0C184584A}" srcOrd="0" destOrd="0" presId="urn:microsoft.com/office/officeart/2005/8/layout/default#1"/>
    <dgm:cxn modelId="{46473019-73D3-9040-B561-44BC2FDBD568}" type="presOf" srcId="{BBBC788C-98A9-8E4C-92F3-CCED6FF66BC1}" destId="{DFC26A9F-8A03-5F48-B7DB-CC35115FD0FE}" srcOrd="0" destOrd="0" presId="urn:microsoft.com/office/officeart/2005/8/layout/default#1"/>
    <dgm:cxn modelId="{3642F8BC-B849-7E49-947F-6D7EDD148B3D}" type="presOf" srcId="{96B1DC55-58B0-1746-82B2-BAD353A7CD96}" destId="{786422CB-3819-9C43-9134-0E2A688E98DB}" srcOrd="0" destOrd="0" presId="urn:microsoft.com/office/officeart/2005/8/layout/default#1"/>
    <dgm:cxn modelId="{AB78AFA2-767C-604A-9184-E54888105399}" type="presOf" srcId="{5EF3A8D8-B26E-C340-BDF4-A1102A999CAB}" destId="{A0EB5CD6-8C62-9C42-B6CD-D44D39A16C2A}" srcOrd="0" destOrd="0" presId="urn:microsoft.com/office/officeart/2005/8/layout/default#1"/>
    <dgm:cxn modelId="{65F12FBA-A0E7-AF4C-B840-2FE87DB428ED}" type="presParOf" srcId="{A80BBF63-FBCE-D446-BAC6-2B920B45617E}" destId="{2777FD95-42BB-C64B-AE48-43A0C184584A}" srcOrd="0" destOrd="0" presId="urn:microsoft.com/office/officeart/2005/8/layout/default#1"/>
    <dgm:cxn modelId="{EA05D4FD-4F7E-EF49-BCCD-1A3A987B896C}" type="presParOf" srcId="{A80BBF63-FBCE-D446-BAC6-2B920B45617E}" destId="{8A06FC16-75BF-5948-A3E4-AD764E081279}" srcOrd="1" destOrd="0" presId="urn:microsoft.com/office/officeart/2005/8/layout/default#1"/>
    <dgm:cxn modelId="{6303D540-1FFC-184F-8337-E2F7243075F0}" type="presParOf" srcId="{A80BBF63-FBCE-D446-BAC6-2B920B45617E}" destId="{6F84F156-22C2-034E-B697-D1ECCCAD8A9E}" srcOrd="2" destOrd="0" presId="urn:microsoft.com/office/officeart/2005/8/layout/default#1"/>
    <dgm:cxn modelId="{6D16B10D-1D20-304B-AC10-509E07431A38}" type="presParOf" srcId="{A80BBF63-FBCE-D446-BAC6-2B920B45617E}" destId="{7D63BE36-9753-1D49-95FA-F2DF4D5BB8F6}" srcOrd="3" destOrd="0" presId="urn:microsoft.com/office/officeart/2005/8/layout/default#1"/>
    <dgm:cxn modelId="{FD2FB0EF-8833-8544-83A9-0A83BAB0D3D5}" type="presParOf" srcId="{A80BBF63-FBCE-D446-BAC6-2B920B45617E}" destId="{A0EB5CD6-8C62-9C42-B6CD-D44D39A16C2A}" srcOrd="4" destOrd="0" presId="urn:microsoft.com/office/officeart/2005/8/layout/default#1"/>
    <dgm:cxn modelId="{A86CBFED-2746-824B-822D-DCA66DE25077}" type="presParOf" srcId="{A80BBF63-FBCE-D446-BAC6-2B920B45617E}" destId="{6090D1BC-951B-5D43-AA08-0705C72B575A}" srcOrd="5" destOrd="0" presId="urn:microsoft.com/office/officeart/2005/8/layout/default#1"/>
    <dgm:cxn modelId="{45778633-31DA-2149-9416-1C3A9A5336CA}" type="presParOf" srcId="{A80BBF63-FBCE-D446-BAC6-2B920B45617E}" destId="{DFC26A9F-8A03-5F48-B7DB-CC35115FD0FE}" srcOrd="6" destOrd="0" presId="urn:microsoft.com/office/officeart/2005/8/layout/default#1"/>
    <dgm:cxn modelId="{FD2C2BE7-6D68-4C44-B22C-49F95223CE97}" type="presParOf" srcId="{A80BBF63-FBCE-D446-BAC6-2B920B45617E}" destId="{8E8346E1-9A6F-F94F-8B70-B3CF190BC36C}" srcOrd="7" destOrd="0" presId="urn:microsoft.com/office/officeart/2005/8/layout/default#1"/>
    <dgm:cxn modelId="{010FB8CA-4919-2845-823C-463A1B9CB876}" type="presParOf" srcId="{A80BBF63-FBCE-D446-BAC6-2B920B45617E}" destId="{DA1CAD50-BE44-C54E-B3B7-2529F92AF22C}" srcOrd="8" destOrd="0" presId="urn:microsoft.com/office/officeart/2005/8/layout/default#1"/>
    <dgm:cxn modelId="{2FADE2F7-B9A2-034E-B46D-483DA2ADB9A8}" type="presParOf" srcId="{A80BBF63-FBCE-D446-BAC6-2B920B45617E}" destId="{AE70D64D-40AB-E049-8265-776AC4A8E1FB}" srcOrd="9" destOrd="0" presId="urn:microsoft.com/office/officeart/2005/8/layout/default#1"/>
    <dgm:cxn modelId="{570454AD-391C-884F-B84A-A3CAE0191DEF}" type="presParOf" srcId="{A80BBF63-FBCE-D446-BAC6-2B920B45617E}" destId="{00CBDEEA-7BF8-8541-A2E2-AD8614A825C5}" srcOrd="10" destOrd="0" presId="urn:microsoft.com/office/officeart/2005/8/layout/default#1"/>
    <dgm:cxn modelId="{0EA4C242-D4AD-AC46-AA76-888B4E591D19}" type="presParOf" srcId="{A80BBF63-FBCE-D446-BAC6-2B920B45617E}" destId="{15CAA3C8-16FB-4844-BF10-C763CCB7181C}" srcOrd="11" destOrd="0" presId="urn:microsoft.com/office/officeart/2005/8/layout/default#1"/>
    <dgm:cxn modelId="{169F23DC-9F6C-1D43-8A39-7F32E98BA52B}" type="presParOf" srcId="{A80BBF63-FBCE-D446-BAC6-2B920B45617E}" destId="{60400ADB-75DD-8B4A-88B9-163B002B2DE4}" srcOrd="12" destOrd="0" presId="urn:microsoft.com/office/officeart/2005/8/layout/default#1"/>
    <dgm:cxn modelId="{D7DBBAE2-1622-B54F-AA7C-5A08D576D8A4}" type="presParOf" srcId="{A80BBF63-FBCE-D446-BAC6-2B920B45617E}" destId="{951073A5-484F-DE43-9A71-6A6FFAB4393D}" srcOrd="13" destOrd="0" presId="urn:microsoft.com/office/officeart/2005/8/layout/default#1"/>
    <dgm:cxn modelId="{C69AFD88-44ED-BD40-87AA-6D2FADE5033A}" type="presParOf" srcId="{A80BBF63-FBCE-D446-BAC6-2B920B45617E}" destId="{256AD02B-3B6B-4E49-89EC-B1EB04499597}" srcOrd="14" destOrd="0" presId="urn:microsoft.com/office/officeart/2005/8/layout/default#1"/>
    <dgm:cxn modelId="{C5AAE7BB-1960-DD41-9263-526AAA4D88A8}" type="presParOf" srcId="{A80BBF63-FBCE-D446-BAC6-2B920B45617E}" destId="{CA90B226-FBB8-A443-808C-2666B66991EC}" srcOrd="15" destOrd="0" presId="urn:microsoft.com/office/officeart/2005/8/layout/default#1"/>
    <dgm:cxn modelId="{1B048EA7-3548-8E46-85B0-0227570D6D85}" type="presParOf" srcId="{A80BBF63-FBCE-D446-BAC6-2B920B45617E}" destId="{653F78B8-14FC-8048-9145-F6A29F4D6B03}" srcOrd="16" destOrd="0" presId="urn:microsoft.com/office/officeart/2005/8/layout/default#1"/>
    <dgm:cxn modelId="{E05B5FF4-75BB-944C-A88D-E1398DCDBCCD}" type="presParOf" srcId="{A80BBF63-FBCE-D446-BAC6-2B920B45617E}" destId="{B2942133-43CC-DF48-ADD2-C255D5A95143}" srcOrd="17" destOrd="0" presId="urn:microsoft.com/office/officeart/2005/8/layout/default#1"/>
    <dgm:cxn modelId="{523573A5-A6A4-E64B-886F-6D1BCD7AF6F9}" type="presParOf" srcId="{A80BBF63-FBCE-D446-BAC6-2B920B45617E}" destId="{786422CB-3819-9C43-9134-0E2A688E98DB}"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CF01B-1322-C44C-840B-C01FF6A8EACA}" type="doc">
      <dgm:prSet loTypeId="urn:microsoft.com/office/officeart/2005/8/layout/vList4#1" loCatId="" qsTypeId="urn:microsoft.com/office/officeart/2005/8/quickstyle/simple4" qsCatId="simple" csTypeId="urn:microsoft.com/office/officeart/2005/8/colors/accent0_2" csCatId="mainScheme" phldr="1"/>
      <dgm:spPr/>
      <dgm:t>
        <a:bodyPr/>
        <a:lstStyle/>
        <a:p>
          <a:endParaRPr lang="en-US"/>
        </a:p>
      </dgm:t>
    </dgm:pt>
    <dgm:pt modelId="{F37947B2-AAAB-C94D-BB7D-1024C09497BD}">
      <dgm:prSet phldrT="[Text]" custT="1"/>
      <dgm:spPr/>
      <dgm:t>
        <a:bodyPr/>
        <a:lstStyle/>
        <a:p>
          <a:r>
            <a:rPr lang="en-US" sz="2400" b="1" dirty="0" smtClean="0">
              <a:solidFill>
                <a:srgbClr val="000000"/>
              </a:solidFill>
              <a:latin typeface="TH Niramit AS"/>
              <a:cs typeface="TH Niramit AS"/>
            </a:rPr>
            <a:t>Verbal communication;</a:t>
          </a:r>
        </a:p>
      </dgm:t>
    </dgm:pt>
    <dgm:pt modelId="{E17ED2D0-A662-914E-984C-279B521C225E}" type="parTrans" cxnId="{D7FD8030-7177-E54A-BC50-12C5800A5BE5}">
      <dgm:prSet/>
      <dgm:spPr/>
      <dgm:t>
        <a:bodyPr/>
        <a:lstStyle/>
        <a:p>
          <a:endParaRPr lang="en-US" sz="2400" b="1">
            <a:solidFill>
              <a:srgbClr val="000000"/>
            </a:solidFill>
            <a:latin typeface="TH Niramit AS"/>
            <a:cs typeface="TH Niramit AS"/>
          </a:endParaRPr>
        </a:p>
      </dgm:t>
    </dgm:pt>
    <dgm:pt modelId="{C735C00F-C821-7142-9BB3-2A18F2D88FCA}" type="sibTrans" cxnId="{D7FD8030-7177-E54A-BC50-12C5800A5BE5}">
      <dgm:prSet/>
      <dgm:spPr/>
      <dgm:t>
        <a:bodyPr/>
        <a:lstStyle/>
        <a:p>
          <a:endParaRPr lang="en-US" sz="2400" b="1">
            <a:solidFill>
              <a:srgbClr val="000000"/>
            </a:solidFill>
            <a:latin typeface="TH Niramit AS"/>
            <a:cs typeface="TH Niramit AS"/>
          </a:endParaRPr>
        </a:p>
      </dgm:t>
    </dgm:pt>
    <dgm:pt modelId="{F339DFD9-5127-F749-9314-A15D7EB8E450}">
      <dgm:prSet phldrT="[Text]" custT="1"/>
      <dgm:spPr/>
      <dgm:t>
        <a:bodyPr/>
        <a:lstStyle/>
        <a:p>
          <a:r>
            <a:rPr lang="en-US" sz="2400" b="1" smtClean="0">
              <a:solidFill>
                <a:srgbClr val="000000"/>
              </a:solidFill>
              <a:latin typeface="TH Niramit AS"/>
              <a:cs typeface="TH Niramit AS"/>
            </a:rPr>
            <a:t>Non- verbal communication (body language);</a:t>
          </a:r>
          <a:endParaRPr lang="en-US" sz="2400" b="1" dirty="0" smtClean="0">
            <a:solidFill>
              <a:srgbClr val="000000"/>
            </a:solidFill>
            <a:latin typeface="TH Niramit AS"/>
            <a:cs typeface="TH Niramit AS"/>
          </a:endParaRPr>
        </a:p>
      </dgm:t>
    </dgm:pt>
    <dgm:pt modelId="{3C56C9F1-2DFB-BD4E-90C4-F827D201063A}" type="parTrans" cxnId="{AC487B9D-C2BB-4749-84E7-E31C3CC39CB0}">
      <dgm:prSet/>
      <dgm:spPr/>
      <dgm:t>
        <a:bodyPr/>
        <a:lstStyle/>
        <a:p>
          <a:endParaRPr lang="en-US" sz="2400" b="1">
            <a:solidFill>
              <a:srgbClr val="000000"/>
            </a:solidFill>
            <a:latin typeface="TH Niramit AS"/>
            <a:cs typeface="TH Niramit AS"/>
          </a:endParaRPr>
        </a:p>
      </dgm:t>
    </dgm:pt>
    <dgm:pt modelId="{DAD0D13B-5C42-164B-B71C-7B1F2FD76632}" type="sibTrans" cxnId="{AC487B9D-C2BB-4749-84E7-E31C3CC39CB0}">
      <dgm:prSet/>
      <dgm:spPr/>
      <dgm:t>
        <a:bodyPr/>
        <a:lstStyle/>
        <a:p>
          <a:endParaRPr lang="en-US" sz="2400" b="1">
            <a:solidFill>
              <a:srgbClr val="000000"/>
            </a:solidFill>
            <a:latin typeface="TH Niramit AS"/>
            <a:cs typeface="TH Niramit AS"/>
          </a:endParaRPr>
        </a:p>
      </dgm:t>
    </dgm:pt>
    <dgm:pt modelId="{71B0421B-A206-9440-ADA6-890F04C3A3A8}">
      <dgm:prSet phldrT="[Text]" custT="1"/>
      <dgm:spPr/>
      <dgm:t>
        <a:bodyPr/>
        <a:lstStyle/>
        <a:p>
          <a:r>
            <a:rPr lang="en-US" sz="2400" b="1" dirty="0" smtClean="0">
              <a:solidFill>
                <a:srgbClr val="000000"/>
              </a:solidFill>
              <a:latin typeface="TH Niramit AS"/>
              <a:cs typeface="TH Niramit AS"/>
            </a:rPr>
            <a:t>Written communication.</a:t>
          </a:r>
          <a:endParaRPr lang="en-US" sz="2400" b="1" dirty="0">
            <a:solidFill>
              <a:srgbClr val="000000"/>
            </a:solidFill>
            <a:latin typeface="TH Niramit AS"/>
            <a:cs typeface="TH Niramit AS"/>
          </a:endParaRPr>
        </a:p>
      </dgm:t>
    </dgm:pt>
    <dgm:pt modelId="{C46BA738-5F44-1541-AD5E-8DCB355FDB4D}" type="parTrans" cxnId="{3689F389-66F8-DD41-B7B2-E437AD408011}">
      <dgm:prSet/>
      <dgm:spPr/>
      <dgm:t>
        <a:bodyPr/>
        <a:lstStyle/>
        <a:p>
          <a:endParaRPr lang="en-US" sz="2400" b="1">
            <a:solidFill>
              <a:srgbClr val="000000"/>
            </a:solidFill>
            <a:latin typeface="TH Niramit AS"/>
            <a:cs typeface="TH Niramit AS"/>
          </a:endParaRPr>
        </a:p>
      </dgm:t>
    </dgm:pt>
    <dgm:pt modelId="{7B680254-F5EC-BF44-A0B8-2FB18B539C6F}" type="sibTrans" cxnId="{3689F389-66F8-DD41-B7B2-E437AD408011}">
      <dgm:prSet/>
      <dgm:spPr/>
      <dgm:t>
        <a:bodyPr/>
        <a:lstStyle/>
        <a:p>
          <a:endParaRPr lang="en-US" sz="2400" b="1">
            <a:solidFill>
              <a:srgbClr val="000000"/>
            </a:solidFill>
            <a:latin typeface="TH Niramit AS"/>
            <a:cs typeface="TH Niramit AS"/>
          </a:endParaRPr>
        </a:p>
      </dgm:t>
    </dgm:pt>
    <dgm:pt modelId="{63F8959C-A1ED-FD43-80F6-89CA38E35375}" type="pres">
      <dgm:prSet presAssocID="{D7CCF01B-1322-C44C-840B-C01FF6A8EACA}" presName="linear" presStyleCnt="0">
        <dgm:presLayoutVars>
          <dgm:dir/>
          <dgm:resizeHandles val="exact"/>
        </dgm:presLayoutVars>
      </dgm:prSet>
      <dgm:spPr/>
      <dgm:t>
        <a:bodyPr/>
        <a:lstStyle/>
        <a:p>
          <a:endParaRPr lang="en-US"/>
        </a:p>
      </dgm:t>
    </dgm:pt>
    <dgm:pt modelId="{F7456FD2-680B-FB4F-B094-CE9515260B3A}" type="pres">
      <dgm:prSet presAssocID="{F37947B2-AAAB-C94D-BB7D-1024C09497BD}" presName="comp" presStyleCnt="0"/>
      <dgm:spPr/>
    </dgm:pt>
    <dgm:pt modelId="{F13711EA-6973-4647-A1F9-646BAF5E5CD8}" type="pres">
      <dgm:prSet presAssocID="{F37947B2-AAAB-C94D-BB7D-1024C09497BD}" presName="box" presStyleLbl="node1" presStyleIdx="0" presStyleCnt="3"/>
      <dgm:spPr/>
      <dgm:t>
        <a:bodyPr/>
        <a:lstStyle/>
        <a:p>
          <a:endParaRPr lang="en-US"/>
        </a:p>
      </dgm:t>
    </dgm:pt>
    <dgm:pt modelId="{4F112F8A-08F1-1545-99B8-12B6B4B39F04}" type="pres">
      <dgm:prSet presAssocID="{F37947B2-AAAB-C94D-BB7D-1024C09497B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3000" b="-53000"/>
          </a:stretch>
        </a:blipFill>
      </dgm:spPr>
    </dgm:pt>
    <dgm:pt modelId="{9875D0A8-D0CD-624D-A4ED-7D508890D8D9}" type="pres">
      <dgm:prSet presAssocID="{F37947B2-AAAB-C94D-BB7D-1024C09497BD}" presName="text" presStyleLbl="node1" presStyleIdx="0" presStyleCnt="3">
        <dgm:presLayoutVars>
          <dgm:bulletEnabled val="1"/>
        </dgm:presLayoutVars>
      </dgm:prSet>
      <dgm:spPr/>
      <dgm:t>
        <a:bodyPr/>
        <a:lstStyle/>
        <a:p>
          <a:endParaRPr lang="en-US"/>
        </a:p>
      </dgm:t>
    </dgm:pt>
    <dgm:pt modelId="{1F1B025E-230C-0845-BA90-964F7E65232C}" type="pres">
      <dgm:prSet presAssocID="{C735C00F-C821-7142-9BB3-2A18F2D88FCA}" presName="spacer" presStyleCnt="0"/>
      <dgm:spPr/>
    </dgm:pt>
    <dgm:pt modelId="{FDD2F10B-5DC7-1844-8C6E-8EA3D68EE18E}" type="pres">
      <dgm:prSet presAssocID="{F339DFD9-5127-F749-9314-A15D7EB8E450}" presName="comp" presStyleCnt="0"/>
      <dgm:spPr/>
    </dgm:pt>
    <dgm:pt modelId="{0A1C4CF0-FBF0-EA46-BD1E-CB1A702B7419}" type="pres">
      <dgm:prSet presAssocID="{F339DFD9-5127-F749-9314-A15D7EB8E450}" presName="box" presStyleLbl="node1" presStyleIdx="1" presStyleCnt="3"/>
      <dgm:spPr/>
      <dgm:t>
        <a:bodyPr/>
        <a:lstStyle/>
        <a:p>
          <a:endParaRPr lang="en-US"/>
        </a:p>
      </dgm:t>
    </dgm:pt>
    <dgm:pt modelId="{756B9B4E-7B75-8E44-A4CF-1326BF3DB35B}" type="pres">
      <dgm:prSet presAssocID="{F339DFD9-5127-F749-9314-A15D7EB8E45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7000" b="-47000"/>
          </a:stretch>
        </a:blipFill>
      </dgm:spPr>
    </dgm:pt>
    <dgm:pt modelId="{591F75CE-E8A9-C64A-802B-048BA0D792D8}" type="pres">
      <dgm:prSet presAssocID="{F339DFD9-5127-F749-9314-A15D7EB8E450}" presName="text" presStyleLbl="node1" presStyleIdx="1" presStyleCnt="3">
        <dgm:presLayoutVars>
          <dgm:bulletEnabled val="1"/>
        </dgm:presLayoutVars>
      </dgm:prSet>
      <dgm:spPr/>
      <dgm:t>
        <a:bodyPr/>
        <a:lstStyle/>
        <a:p>
          <a:endParaRPr lang="en-US"/>
        </a:p>
      </dgm:t>
    </dgm:pt>
    <dgm:pt modelId="{86202124-645E-C54B-8B3C-EC2F4969AC4F}" type="pres">
      <dgm:prSet presAssocID="{DAD0D13B-5C42-164B-B71C-7B1F2FD76632}" presName="spacer" presStyleCnt="0"/>
      <dgm:spPr/>
    </dgm:pt>
    <dgm:pt modelId="{FB1C7B7C-51AD-D944-AD70-ED0659EDB4D4}" type="pres">
      <dgm:prSet presAssocID="{71B0421B-A206-9440-ADA6-890F04C3A3A8}" presName="comp" presStyleCnt="0"/>
      <dgm:spPr/>
    </dgm:pt>
    <dgm:pt modelId="{9429004D-4486-0D4A-9B95-BA447E3B1351}" type="pres">
      <dgm:prSet presAssocID="{71B0421B-A206-9440-ADA6-890F04C3A3A8}" presName="box" presStyleLbl="node1" presStyleIdx="2" presStyleCnt="3"/>
      <dgm:spPr/>
      <dgm:t>
        <a:bodyPr/>
        <a:lstStyle/>
        <a:p>
          <a:endParaRPr lang="en-US"/>
        </a:p>
      </dgm:t>
    </dgm:pt>
    <dgm:pt modelId="{3DB2EB2A-3D00-9448-8BE2-F0A47E408FA1}" type="pres">
      <dgm:prSet presAssocID="{71B0421B-A206-9440-ADA6-890F04C3A3A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7000" b="-57000"/>
          </a:stretch>
        </a:blipFill>
      </dgm:spPr>
    </dgm:pt>
    <dgm:pt modelId="{60230737-7F14-894B-9EEA-7CB7EBD4161F}" type="pres">
      <dgm:prSet presAssocID="{71B0421B-A206-9440-ADA6-890F04C3A3A8}" presName="text" presStyleLbl="node1" presStyleIdx="2" presStyleCnt="3">
        <dgm:presLayoutVars>
          <dgm:bulletEnabled val="1"/>
        </dgm:presLayoutVars>
      </dgm:prSet>
      <dgm:spPr/>
      <dgm:t>
        <a:bodyPr/>
        <a:lstStyle/>
        <a:p>
          <a:endParaRPr lang="en-US"/>
        </a:p>
      </dgm:t>
    </dgm:pt>
  </dgm:ptLst>
  <dgm:cxnLst>
    <dgm:cxn modelId="{696F7C39-442A-C84E-8B23-3EC870E9959E}" type="presOf" srcId="{71B0421B-A206-9440-ADA6-890F04C3A3A8}" destId="{60230737-7F14-894B-9EEA-7CB7EBD4161F}" srcOrd="1" destOrd="0" presId="urn:microsoft.com/office/officeart/2005/8/layout/vList4#1"/>
    <dgm:cxn modelId="{73B78F66-8BF1-FC49-8456-F153A87273B1}" type="presOf" srcId="{D7CCF01B-1322-C44C-840B-C01FF6A8EACA}" destId="{63F8959C-A1ED-FD43-80F6-89CA38E35375}" srcOrd="0" destOrd="0" presId="urn:microsoft.com/office/officeart/2005/8/layout/vList4#1"/>
    <dgm:cxn modelId="{AD918BA0-3ECF-5B49-83D1-A76372D65404}" type="presOf" srcId="{F37947B2-AAAB-C94D-BB7D-1024C09497BD}" destId="{F13711EA-6973-4647-A1F9-646BAF5E5CD8}" srcOrd="0" destOrd="0" presId="urn:microsoft.com/office/officeart/2005/8/layout/vList4#1"/>
    <dgm:cxn modelId="{3689F389-66F8-DD41-B7B2-E437AD408011}" srcId="{D7CCF01B-1322-C44C-840B-C01FF6A8EACA}" destId="{71B0421B-A206-9440-ADA6-890F04C3A3A8}" srcOrd="2" destOrd="0" parTransId="{C46BA738-5F44-1541-AD5E-8DCB355FDB4D}" sibTransId="{7B680254-F5EC-BF44-A0B8-2FB18B539C6F}"/>
    <dgm:cxn modelId="{AC487B9D-C2BB-4749-84E7-E31C3CC39CB0}" srcId="{D7CCF01B-1322-C44C-840B-C01FF6A8EACA}" destId="{F339DFD9-5127-F749-9314-A15D7EB8E450}" srcOrd="1" destOrd="0" parTransId="{3C56C9F1-2DFB-BD4E-90C4-F827D201063A}" sibTransId="{DAD0D13B-5C42-164B-B71C-7B1F2FD76632}"/>
    <dgm:cxn modelId="{C73DD3FA-CDDF-A549-A10F-6CB2A555F5B9}" type="presOf" srcId="{F339DFD9-5127-F749-9314-A15D7EB8E450}" destId="{591F75CE-E8A9-C64A-802B-048BA0D792D8}" srcOrd="1" destOrd="0" presId="urn:microsoft.com/office/officeart/2005/8/layout/vList4#1"/>
    <dgm:cxn modelId="{1EE8C77D-6511-744F-9C3C-4C6A6B775771}" type="presOf" srcId="{71B0421B-A206-9440-ADA6-890F04C3A3A8}" destId="{9429004D-4486-0D4A-9B95-BA447E3B1351}" srcOrd="0" destOrd="0" presId="urn:microsoft.com/office/officeart/2005/8/layout/vList4#1"/>
    <dgm:cxn modelId="{D7FD8030-7177-E54A-BC50-12C5800A5BE5}" srcId="{D7CCF01B-1322-C44C-840B-C01FF6A8EACA}" destId="{F37947B2-AAAB-C94D-BB7D-1024C09497BD}" srcOrd="0" destOrd="0" parTransId="{E17ED2D0-A662-914E-984C-279B521C225E}" sibTransId="{C735C00F-C821-7142-9BB3-2A18F2D88FCA}"/>
    <dgm:cxn modelId="{D8CAAA81-2916-C148-9188-DF12C566B9DA}" type="presOf" srcId="{F37947B2-AAAB-C94D-BB7D-1024C09497BD}" destId="{9875D0A8-D0CD-624D-A4ED-7D508890D8D9}" srcOrd="1" destOrd="0" presId="urn:microsoft.com/office/officeart/2005/8/layout/vList4#1"/>
    <dgm:cxn modelId="{C9CFC88C-E4AA-BE41-8145-1986F67E4B77}" type="presOf" srcId="{F339DFD9-5127-F749-9314-A15D7EB8E450}" destId="{0A1C4CF0-FBF0-EA46-BD1E-CB1A702B7419}" srcOrd="0" destOrd="0" presId="urn:microsoft.com/office/officeart/2005/8/layout/vList4#1"/>
    <dgm:cxn modelId="{F44F0CE4-6A56-9449-8C1F-E76EDDAC2F53}" type="presParOf" srcId="{63F8959C-A1ED-FD43-80F6-89CA38E35375}" destId="{F7456FD2-680B-FB4F-B094-CE9515260B3A}" srcOrd="0" destOrd="0" presId="urn:microsoft.com/office/officeart/2005/8/layout/vList4#1"/>
    <dgm:cxn modelId="{77C72330-3C50-B949-A1E7-235D112431E8}" type="presParOf" srcId="{F7456FD2-680B-FB4F-B094-CE9515260B3A}" destId="{F13711EA-6973-4647-A1F9-646BAF5E5CD8}" srcOrd="0" destOrd="0" presId="urn:microsoft.com/office/officeart/2005/8/layout/vList4#1"/>
    <dgm:cxn modelId="{F314D688-295F-5E40-94E1-35584D8DF1A4}" type="presParOf" srcId="{F7456FD2-680B-FB4F-B094-CE9515260B3A}" destId="{4F112F8A-08F1-1545-99B8-12B6B4B39F04}" srcOrd="1" destOrd="0" presId="urn:microsoft.com/office/officeart/2005/8/layout/vList4#1"/>
    <dgm:cxn modelId="{76A6C67A-AD8D-2F40-BF14-A1CF70766BAB}" type="presParOf" srcId="{F7456FD2-680B-FB4F-B094-CE9515260B3A}" destId="{9875D0A8-D0CD-624D-A4ED-7D508890D8D9}" srcOrd="2" destOrd="0" presId="urn:microsoft.com/office/officeart/2005/8/layout/vList4#1"/>
    <dgm:cxn modelId="{2F870EFB-40D5-E440-8B6A-F452D216C4A9}" type="presParOf" srcId="{63F8959C-A1ED-FD43-80F6-89CA38E35375}" destId="{1F1B025E-230C-0845-BA90-964F7E65232C}" srcOrd="1" destOrd="0" presId="urn:microsoft.com/office/officeart/2005/8/layout/vList4#1"/>
    <dgm:cxn modelId="{F4D8EAD2-7B06-3740-AD54-7ECD21F8B70E}" type="presParOf" srcId="{63F8959C-A1ED-FD43-80F6-89CA38E35375}" destId="{FDD2F10B-5DC7-1844-8C6E-8EA3D68EE18E}" srcOrd="2" destOrd="0" presId="urn:microsoft.com/office/officeart/2005/8/layout/vList4#1"/>
    <dgm:cxn modelId="{BB68C08D-8B8F-FC4E-8AB7-99512659AEE9}" type="presParOf" srcId="{FDD2F10B-5DC7-1844-8C6E-8EA3D68EE18E}" destId="{0A1C4CF0-FBF0-EA46-BD1E-CB1A702B7419}" srcOrd="0" destOrd="0" presId="urn:microsoft.com/office/officeart/2005/8/layout/vList4#1"/>
    <dgm:cxn modelId="{3EAB72C2-3B25-5449-9902-EDC0EEBFED5A}" type="presParOf" srcId="{FDD2F10B-5DC7-1844-8C6E-8EA3D68EE18E}" destId="{756B9B4E-7B75-8E44-A4CF-1326BF3DB35B}" srcOrd="1" destOrd="0" presId="urn:microsoft.com/office/officeart/2005/8/layout/vList4#1"/>
    <dgm:cxn modelId="{7FAA229C-AB22-1E4C-B965-EAA2AE61B53C}" type="presParOf" srcId="{FDD2F10B-5DC7-1844-8C6E-8EA3D68EE18E}" destId="{591F75CE-E8A9-C64A-802B-048BA0D792D8}" srcOrd="2" destOrd="0" presId="urn:microsoft.com/office/officeart/2005/8/layout/vList4#1"/>
    <dgm:cxn modelId="{16F7A97C-1ABE-1045-9FAE-D158A6AFEEB2}" type="presParOf" srcId="{63F8959C-A1ED-FD43-80F6-89CA38E35375}" destId="{86202124-645E-C54B-8B3C-EC2F4969AC4F}" srcOrd="3" destOrd="0" presId="urn:microsoft.com/office/officeart/2005/8/layout/vList4#1"/>
    <dgm:cxn modelId="{6F0B478F-11D4-AC4B-A45C-C773FD042EFC}" type="presParOf" srcId="{63F8959C-A1ED-FD43-80F6-89CA38E35375}" destId="{FB1C7B7C-51AD-D944-AD70-ED0659EDB4D4}" srcOrd="4" destOrd="0" presId="urn:microsoft.com/office/officeart/2005/8/layout/vList4#1"/>
    <dgm:cxn modelId="{CB53B20D-9E90-FF47-BF13-C384440F63B9}" type="presParOf" srcId="{FB1C7B7C-51AD-D944-AD70-ED0659EDB4D4}" destId="{9429004D-4486-0D4A-9B95-BA447E3B1351}" srcOrd="0" destOrd="0" presId="urn:microsoft.com/office/officeart/2005/8/layout/vList4#1"/>
    <dgm:cxn modelId="{3E9B301B-0127-D243-BB94-D201DFFEE945}" type="presParOf" srcId="{FB1C7B7C-51AD-D944-AD70-ED0659EDB4D4}" destId="{3DB2EB2A-3D00-9448-8BE2-F0A47E408FA1}" srcOrd="1" destOrd="0" presId="urn:microsoft.com/office/officeart/2005/8/layout/vList4#1"/>
    <dgm:cxn modelId="{95EA637D-70A6-A84B-AFE3-B3EC4CC68170}" type="presParOf" srcId="{FB1C7B7C-51AD-D944-AD70-ED0659EDB4D4}" destId="{60230737-7F14-894B-9EEA-7CB7EBD4161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7E321-5B3A-1A45-A5A3-86CB6A4C5310}">
      <dsp:nvSpPr>
        <dsp:cNvPr id="0" name=""/>
        <dsp:cNvSpPr/>
      </dsp:nvSpPr>
      <dsp:spPr>
        <a:xfrm>
          <a:off x="0" y="225934"/>
          <a:ext cx="3263789"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4878F7-EA5D-7642-8431-B60C4F3C91C7}">
      <dsp:nvSpPr>
        <dsp:cNvPr id="0" name=""/>
        <dsp:cNvSpPr/>
      </dsp:nvSpPr>
      <dsp:spPr>
        <a:xfrm>
          <a:off x="163189" y="63574"/>
          <a:ext cx="2284652"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54" tIns="0" rIns="86354"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a:cs typeface="TH Niramit AS"/>
            </a:rPr>
            <a:t>anthropology;</a:t>
          </a:r>
          <a:endParaRPr lang="en-US" sz="2400" b="1" kern="1200" dirty="0">
            <a:solidFill>
              <a:schemeClr val="tx1"/>
            </a:solidFill>
            <a:latin typeface="TH Niramit AS"/>
            <a:cs typeface="TH Niramit AS"/>
          </a:endParaRPr>
        </a:p>
      </dsp:txBody>
      <dsp:txXfrm>
        <a:off x="179041" y="79426"/>
        <a:ext cx="2252948" cy="293016"/>
      </dsp:txXfrm>
    </dsp:sp>
    <dsp:sp modelId="{416F03BD-0D00-D046-9473-823D02EEE8F3}">
      <dsp:nvSpPr>
        <dsp:cNvPr id="0" name=""/>
        <dsp:cNvSpPr/>
      </dsp:nvSpPr>
      <dsp:spPr>
        <a:xfrm>
          <a:off x="0" y="724894"/>
          <a:ext cx="3263789"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0DE613-56E1-174F-8F2F-DB2B01861C74}">
      <dsp:nvSpPr>
        <dsp:cNvPr id="0" name=""/>
        <dsp:cNvSpPr/>
      </dsp:nvSpPr>
      <dsp:spPr>
        <a:xfrm>
          <a:off x="163189" y="562534"/>
          <a:ext cx="2284652"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54" tIns="0" rIns="86354"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a:cs typeface="TH Niramit AS"/>
            </a:rPr>
            <a:t>linguistics;</a:t>
          </a:r>
        </a:p>
      </dsp:txBody>
      <dsp:txXfrm>
        <a:off x="179041" y="578386"/>
        <a:ext cx="2252948" cy="293016"/>
      </dsp:txXfrm>
    </dsp:sp>
    <dsp:sp modelId="{C7D27F91-5185-AD48-80AE-F3D56E32321D}">
      <dsp:nvSpPr>
        <dsp:cNvPr id="0" name=""/>
        <dsp:cNvSpPr/>
      </dsp:nvSpPr>
      <dsp:spPr>
        <a:xfrm>
          <a:off x="0" y="1223855"/>
          <a:ext cx="3263789"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162B53-5B42-F14E-BB27-23A7F2D8A701}">
      <dsp:nvSpPr>
        <dsp:cNvPr id="0" name=""/>
        <dsp:cNvSpPr/>
      </dsp:nvSpPr>
      <dsp:spPr>
        <a:xfrm>
          <a:off x="163189" y="1061494"/>
          <a:ext cx="2284652"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54" tIns="0" rIns="86354"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a:cs typeface="TH Niramit AS"/>
            </a:rPr>
            <a:t>philosophy;</a:t>
          </a:r>
        </a:p>
      </dsp:txBody>
      <dsp:txXfrm>
        <a:off x="179041" y="1077346"/>
        <a:ext cx="2252948" cy="293016"/>
      </dsp:txXfrm>
    </dsp:sp>
    <dsp:sp modelId="{C5637299-E2A1-F048-A1A1-D659A2B04220}">
      <dsp:nvSpPr>
        <dsp:cNvPr id="0" name=""/>
        <dsp:cNvSpPr/>
      </dsp:nvSpPr>
      <dsp:spPr>
        <a:xfrm>
          <a:off x="0" y="1722815"/>
          <a:ext cx="3263789"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A98BCE-3182-8740-84AD-DEDA532B901A}">
      <dsp:nvSpPr>
        <dsp:cNvPr id="0" name=""/>
        <dsp:cNvSpPr/>
      </dsp:nvSpPr>
      <dsp:spPr>
        <a:xfrm>
          <a:off x="163189" y="1560455"/>
          <a:ext cx="2284652"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54" tIns="0" rIns="86354"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a:cs typeface="TH Niramit AS"/>
            </a:rPr>
            <a:t>psychology.</a:t>
          </a:r>
          <a:endParaRPr lang="en-US" sz="2400" b="1" kern="1200" dirty="0">
            <a:solidFill>
              <a:schemeClr val="tx1"/>
            </a:solidFill>
            <a:latin typeface="TH Niramit AS"/>
            <a:cs typeface="TH Niramit AS"/>
          </a:endParaRPr>
        </a:p>
      </dsp:txBody>
      <dsp:txXfrm>
        <a:off x="179041" y="1576307"/>
        <a:ext cx="2252948"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7FD95-42BB-C64B-AE48-43A0C184584A}">
      <dsp:nvSpPr>
        <dsp:cNvPr id="0" name=""/>
        <dsp:cNvSpPr/>
      </dsp:nvSpPr>
      <dsp:spPr>
        <a:xfrm>
          <a:off x="371381" y="1167"/>
          <a:ext cx="1531322" cy="918793"/>
        </a:xfrm>
        <a:prstGeom prst="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ART? </a:t>
          </a:r>
          <a:endParaRPr lang="en-US" sz="2400" b="1" kern="1200" dirty="0">
            <a:solidFill>
              <a:srgbClr val="000000"/>
            </a:solidFill>
            <a:latin typeface="TH Niramit AS"/>
            <a:cs typeface="TH Niramit AS"/>
          </a:endParaRPr>
        </a:p>
      </dsp:txBody>
      <dsp:txXfrm>
        <a:off x="371381" y="1167"/>
        <a:ext cx="1531322" cy="918793"/>
      </dsp:txXfrm>
    </dsp:sp>
    <dsp:sp modelId="{6F84F156-22C2-034E-B697-D1ECCCAD8A9E}">
      <dsp:nvSpPr>
        <dsp:cNvPr id="0" name=""/>
        <dsp:cNvSpPr/>
      </dsp:nvSpPr>
      <dsp:spPr>
        <a:xfrm>
          <a:off x="2055835" y="1167"/>
          <a:ext cx="1531322" cy="918793"/>
        </a:xfrm>
        <a:prstGeom prst="rect">
          <a:avLst/>
        </a:prstGeom>
        <a:gradFill rotWithShape="0">
          <a:gsLst>
            <a:gs pos="0">
              <a:schemeClr val="accent1">
                <a:shade val="80000"/>
                <a:hueOff val="-17702"/>
                <a:satOff val="2584"/>
                <a:lumOff val="2439"/>
                <a:alphaOff val="0"/>
                <a:tint val="100000"/>
                <a:shade val="100000"/>
                <a:satMod val="130000"/>
              </a:schemeClr>
            </a:gs>
            <a:gs pos="100000">
              <a:schemeClr val="accent1">
                <a:shade val="80000"/>
                <a:hueOff val="-17702"/>
                <a:satOff val="2584"/>
                <a:lumOff val="24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MUSIC?</a:t>
          </a:r>
        </a:p>
      </dsp:txBody>
      <dsp:txXfrm>
        <a:off x="2055835" y="1167"/>
        <a:ext cx="1531322" cy="918793"/>
      </dsp:txXfrm>
    </dsp:sp>
    <dsp:sp modelId="{A0EB5CD6-8C62-9C42-B6CD-D44D39A16C2A}">
      <dsp:nvSpPr>
        <dsp:cNvPr id="0" name=""/>
        <dsp:cNvSpPr/>
      </dsp:nvSpPr>
      <dsp:spPr>
        <a:xfrm>
          <a:off x="3740290" y="1167"/>
          <a:ext cx="1531322" cy="918793"/>
        </a:xfrm>
        <a:prstGeom prst="rect">
          <a:avLst/>
        </a:prstGeom>
        <a:gradFill rotWithShape="0">
          <a:gsLst>
            <a:gs pos="0">
              <a:schemeClr val="accent1">
                <a:shade val="80000"/>
                <a:hueOff val="-35403"/>
                <a:satOff val="5168"/>
                <a:lumOff val="4878"/>
                <a:alphaOff val="0"/>
                <a:tint val="100000"/>
                <a:shade val="100000"/>
                <a:satMod val="130000"/>
              </a:schemeClr>
            </a:gs>
            <a:gs pos="100000">
              <a:schemeClr val="accent1">
                <a:shade val="80000"/>
                <a:hueOff val="-35403"/>
                <a:satOff val="5168"/>
                <a:lumOff val="48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LITERATURE? </a:t>
          </a:r>
          <a:endParaRPr lang="en-US" sz="2400" b="1" kern="1200" dirty="0">
            <a:solidFill>
              <a:srgbClr val="000000"/>
            </a:solidFill>
            <a:latin typeface="TH Niramit AS"/>
            <a:cs typeface="TH Niramit AS"/>
          </a:endParaRPr>
        </a:p>
      </dsp:txBody>
      <dsp:txXfrm>
        <a:off x="3740290" y="1167"/>
        <a:ext cx="1531322" cy="918793"/>
      </dsp:txXfrm>
    </dsp:sp>
    <dsp:sp modelId="{DFC26A9F-8A03-5F48-B7DB-CC35115FD0FE}">
      <dsp:nvSpPr>
        <dsp:cNvPr id="0" name=""/>
        <dsp:cNvSpPr/>
      </dsp:nvSpPr>
      <dsp:spPr>
        <a:xfrm>
          <a:off x="5424744" y="1167"/>
          <a:ext cx="1531322" cy="918793"/>
        </a:xfrm>
        <a:prstGeom prst="rect">
          <a:avLst/>
        </a:prstGeom>
        <a:gradFill rotWithShape="0">
          <a:gsLst>
            <a:gs pos="0">
              <a:schemeClr val="accent1">
                <a:shade val="80000"/>
                <a:hueOff val="-53105"/>
                <a:satOff val="7752"/>
                <a:lumOff val="7318"/>
                <a:alphaOff val="0"/>
                <a:tint val="100000"/>
                <a:shade val="100000"/>
                <a:satMod val="130000"/>
              </a:schemeClr>
            </a:gs>
            <a:gs pos="100000">
              <a:schemeClr val="accent1">
                <a:shade val="80000"/>
                <a:hueOff val="-53105"/>
                <a:satOff val="7752"/>
                <a:lumOff val="731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HUMOUR?</a:t>
          </a:r>
        </a:p>
      </dsp:txBody>
      <dsp:txXfrm>
        <a:off x="5424744" y="1167"/>
        <a:ext cx="1531322" cy="918793"/>
      </dsp:txXfrm>
    </dsp:sp>
    <dsp:sp modelId="{DA1CAD50-BE44-C54E-B3B7-2529F92AF22C}">
      <dsp:nvSpPr>
        <dsp:cNvPr id="0" name=""/>
        <dsp:cNvSpPr/>
      </dsp:nvSpPr>
      <dsp:spPr>
        <a:xfrm>
          <a:off x="371381" y="1073092"/>
          <a:ext cx="1531322" cy="918793"/>
        </a:xfrm>
        <a:prstGeom prst="rect">
          <a:avLst/>
        </a:prstGeom>
        <a:gradFill rotWithShape="0">
          <a:gsLst>
            <a:gs pos="0">
              <a:schemeClr val="accent1">
                <a:shade val="80000"/>
                <a:hueOff val="-70806"/>
                <a:satOff val="10336"/>
                <a:lumOff val="9757"/>
                <a:alphaOff val="0"/>
                <a:tint val="100000"/>
                <a:shade val="100000"/>
                <a:satMod val="130000"/>
              </a:schemeClr>
            </a:gs>
            <a:gs pos="100000">
              <a:schemeClr val="accent1">
                <a:shade val="80000"/>
                <a:hueOff val="-70806"/>
                <a:satOff val="10336"/>
                <a:lumOff val="975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FOOD? </a:t>
          </a:r>
          <a:endParaRPr lang="en-US" sz="2400" b="1" kern="1200" dirty="0">
            <a:solidFill>
              <a:srgbClr val="000000"/>
            </a:solidFill>
            <a:latin typeface="TH Niramit AS"/>
            <a:cs typeface="TH Niramit AS"/>
          </a:endParaRPr>
        </a:p>
      </dsp:txBody>
      <dsp:txXfrm>
        <a:off x="371381" y="1073092"/>
        <a:ext cx="1531322" cy="918793"/>
      </dsp:txXfrm>
    </dsp:sp>
    <dsp:sp modelId="{00CBDEEA-7BF8-8541-A2E2-AD8614A825C5}">
      <dsp:nvSpPr>
        <dsp:cNvPr id="0" name=""/>
        <dsp:cNvSpPr/>
      </dsp:nvSpPr>
      <dsp:spPr>
        <a:xfrm>
          <a:off x="2055835" y="1073092"/>
          <a:ext cx="1531322" cy="918793"/>
        </a:xfrm>
        <a:prstGeom prst="rect">
          <a:avLst/>
        </a:prstGeom>
        <a:gradFill rotWithShape="0">
          <a:gsLst>
            <a:gs pos="0">
              <a:schemeClr val="accent1">
                <a:shade val="80000"/>
                <a:hueOff val="-88508"/>
                <a:satOff val="12920"/>
                <a:lumOff val="12196"/>
                <a:alphaOff val="0"/>
                <a:tint val="100000"/>
                <a:shade val="100000"/>
                <a:satMod val="130000"/>
              </a:schemeClr>
            </a:gs>
            <a:gs pos="100000">
              <a:schemeClr val="accent1">
                <a:shade val="80000"/>
                <a:hueOff val="-88508"/>
                <a:satOff val="12920"/>
                <a:lumOff val="1219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LANGUAGE?</a:t>
          </a:r>
        </a:p>
      </dsp:txBody>
      <dsp:txXfrm>
        <a:off x="2055835" y="1073092"/>
        <a:ext cx="1531322" cy="918793"/>
      </dsp:txXfrm>
    </dsp:sp>
    <dsp:sp modelId="{60400ADB-75DD-8B4A-88B9-163B002B2DE4}">
      <dsp:nvSpPr>
        <dsp:cNvPr id="0" name=""/>
        <dsp:cNvSpPr/>
      </dsp:nvSpPr>
      <dsp:spPr>
        <a:xfrm>
          <a:off x="3740290" y="1073092"/>
          <a:ext cx="1531322" cy="918793"/>
        </a:xfrm>
        <a:prstGeom prst="rect">
          <a:avLst/>
        </a:prstGeom>
        <a:gradFill rotWithShape="0">
          <a:gsLst>
            <a:gs pos="0">
              <a:schemeClr val="accent1">
                <a:shade val="80000"/>
                <a:hueOff val="-106209"/>
                <a:satOff val="15504"/>
                <a:lumOff val="14635"/>
                <a:alphaOff val="0"/>
                <a:tint val="100000"/>
                <a:shade val="100000"/>
                <a:satMod val="130000"/>
              </a:schemeClr>
            </a:gs>
            <a:gs pos="100000">
              <a:schemeClr val="accent1">
                <a:shade val="80000"/>
                <a:hueOff val="-106209"/>
                <a:satOff val="15504"/>
                <a:lumOff val="1463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VALUES? </a:t>
          </a:r>
          <a:endParaRPr lang="en-US" sz="2400" b="1" kern="1200" dirty="0">
            <a:solidFill>
              <a:srgbClr val="000000"/>
            </a:solidFill>
            <a:latin typeface="TH Niramit AS"/>
            <a:cs typeface="TH Niramit AS"/>
          </a:endParaRPr>
        </a:p>
      </dsp:txBody>
      <dsp:txXfrm>
        <a:off x="3740290" y="1073092"/>
        <a:ext cx="1531322" cy="918793"/>
      </dsp:txXfrm>
    </dsp:sp>
    <dsp:sp modelId="{256AD02B-3B6B-4E49-89EC-B1EB04499597}">
      <dsp:nvSpPr>
        <dsp:cNvPr id="0" name=""/>
        <dsp:cNvSpPr/>
      </dsp:nvSpPr>
      <dsp:spPr>
        <a:xfrm>
          <a:off x="5424744" y="1073092"/>
          <a:ext cx="1531322" cy="918793"/>
        </a:xfrm>
        <a:prstGeom prst="rect">
          <a:avLst/>
        </a:prstGeom>
        <a:gradFill rotWithShape="0">
          <a:gsLst>
            <a:gs pos="0">
              <a:schemeClr val="accent1">
                <a:shade val="80000"/>
                <a:hueOff val="-123911"/>
                <a:satOff val="18088"/>
                <a:lumOff val="17075"/>
                <a:alphaOff val="0"/>
                <a:tint val="100000"/>
                <a:shade val="100000"/>
                <a:satMod val="130000"/>
              </a:schemeClr>
            </a:gs>
            <a:gs pos="100000">
              <a:schemeClr val="accent1">
                <a:shade val="80000"/>
                <a:hueOff val="-123911"/>
                <a:satOff val="18088"/>
                <a:lumOff val="170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ATTITUDES?</a:t>
          </a:r>
        </a:p>
      </dsp:txBody>
      <dsp:txXfrm>
        <a:off x="5424744" y="1073092"/>
        <a:ext cx="1531322" cy="918793"/>
      </dsp:txXfrm>
    </dsp:sp>
    <dsp:sp modelId="{653F78B8-14FC-8048-9145-F6A29F4D6B03}">
      <dsp:nvSpPr>
        <dsp:cNvPr id="0" name=""/>
        <dsp:cNvSpPr/>
      </dsp:nvSpPr>
      <dsp:spPr>
        <a:xfrm>
          <a:off x="2055835" y="2145018"/>
          <a:ext cx="1531322" cy="918793"/>
        </a:xfrm>
        <a:prstGeom prst="rect">
          <a:avLst/>
        </a:prstGeom>
        <a:gradFill rotWithShape="0">
          <a:gsLst>
            <a:gs pos="0">
              <a:schemeClr val="accent1">
                <a:shade val="80000"/>
                <a:hueOff val="-141612"/>
                <a:satOff val="20672"/>
                <a:lumOff val="19514"/>
                <a:alphaOff val="0"/>
                <a:tint val="100000"/>
                <a:shade val="100000"/>
                <a:satMod val="130000"/>
              </a:schemeClr>
            </a:gs>
            <a:gs pos="100000">
              <a:schemeClr val="accent1">
                <a:shade val="80000"/>
                <a:hueOff val="-141612"/>
                <a:satOff val="20672"/>
                <a:lumOff val="195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TH Niramit AS"/>
              <a:cs typeface="TH Niramit AS"/>
            </a:rPr>
            <a:t>CUSTOMS? </a:t>
          </a:r>
          <a:endParaRPr lang="en-US" sz="2400" b="1" kern="1200" dirty="0">
            <a:solidFill>
              <a:srgbClr val="000000"/>
            </a:solidFill>
            <a:latin typeface="TH Niramit AS"/>
            <a:cs typeface="TH Niramit AS"/>
          </a:endParaRPr>
        </a:p>
      </dsp:txBody>
      <dsp:txXfrm>
        <a:off x="2055835" y="2145018"/>
        <a:ext cx="1531322" cy="918793"/>
      </dsp:txXfrm>
    </dsp:sp>
    <dsp:sp modelId="{786422CB-3819-9C43-9134-0E2A688E98DB}">
      <dsp:nvSpPr>
        <dsp:cNvPr id="0" name=""/>
        <dsp:cNvSpPr/>
      </dsp:nvSpPr>
      <dsp:spPr>
        <a:xfrm>
          <a:off x="3740290" y="2145018"/>
          <a:ext cx="1531322" cy="918793"/>
        </a:xfrm>
        <a:prstGeom prst="rect">
          <a:avLst/>
        </a:prstGeom>
        <a:gradFill rotWithShape="0">
          <a:gsLst>
            <a:gs pos="0">
              <a:schemeClr val="accent1">
                <a:shade val="80000"/>
                <a:hueOff val="-159314"/>
                <a:satOff val="23256"/>
                <a:lumOff val="21953"/>
                <a:alphaOff val="0"/>
                <a:tint val="100000"/>
                <a:shade val="100000"/>
                <a:satMod val="130000"/>
              </a:schemeClr>
            </a:gs>
            <a:gs pos="100000">
              <a:schemeClr val="accent1">
                <a:shade val="80000"/>
                <a:hueOff val="-159314"/>
                <a:satOff val="23256"/>
                <a:lumOff val="2195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rgbClr val="000000"/>
              </a:solidFill>
              <a:latin typeface="TH Niramit AS"/>
              <a:cs typeface="TH Niramit AS"/>
            </a:rPr>
            <a:t>ETIQUETTE</a:t>
          </a:r>
          <a:r>
            <a:rPr lang="en-US" sz="2400" b="1" kern="1200" dirty="0" smtClean="0">
              <a:solidFill>
                <a:srgbClr val="000000"/>
              </a:solidFill>
              <a:latin typeface="TH Niramit AS"/>
              <a:cs typeface="TH Niramit AS"/>
            </a:rPr>
            <a:t>?</a:t>
          </a:r>
          <a:endParaRPr lang="en-US" sz="2400" b="1" kern="1200" dirty="0">
            <a:solidFill>
              <a:srgbClr val="000000"/>
            </a:solidFill>
            <a:latin typeface="TH Niramit AS"/>
            <a:cs typeface="TH Niramit AS"/>
          </a:endParaRPr>
        </a:p>
      </dsp:txBody>
      <dsp:txXfrm>
        <a:off x="3740290" y="2145018"/>
        <a:ext cx="1531322" cy="918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711EA-6973-4647-A1F9-646BAF5E5CD8}">
      <dsp:nvSpPr>
        <dsp:cNvPr id="0" name=""/>
        <dsp:cNvSpPr/>
      </dsp:nvSpPr>
      <dsp:spPr>
        <a:xfrm>
          <a:off x="0" y="0"/>
          <a:ext cx="6096000" cy="61790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0000"/>
              </a:solidFill>
              <a:latin typeface="TH Niramit AS"/>
              <a:cs typeface="TH Niramit AS"/>
            </a:rPr>
            <a:t>Verbal communication;</a:t>
          </a:r>
        </a:p>
      </dsp:txBody>
      <dsp:txXfrm>
        <a:off x="1280990" y="0"/>
        <a:ext cx="4815009" cy="617905"/>
      </dsp:txXfrm>
    </dsp:sp>
    <dsp:sp modelId="{4F112F8A-08F1-1545-99B8-12B6B4B39F04}">
      <dsp:nvSpPr>
        <dsp:cNvPr id="0" name=""/>
        <dsp:cNvSpPr/>
      </dsp:nvSpPr>
      <dsp:spPr>
        <a:xfrm>
          <a:off x="61790" y="61790"/>
          <a:ext cx="1219200" cy="49432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3000" b="-5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A1C4CF0-FBF0-EA46-BD1E-CB1A702B7419}">
      <dsp:nvSpPr>
        <dsp:cNvPr id="0" name=""/>
        <dsp:cNvSpPr/>
      </dsp:nvSpPr>
      <dsp:spPr>
        <a:xfrm>
          <a:off x="0" y="679696"/>
          <a:ext cx="6096000" cy="61790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000000"/>
              </a:solidFill>
              <a:latin typeface="TH Niramit AS"/>
              <a:cs typeface="TH Niramit AS"/>
            </a:rPr>
            <a:t>Non- verbal communication (body language);</a:t>
          </a:r>
          <a:endParaRPr lang="en-US" sz="2400" b="1" kern="1200" dirty="0" smtClean="0">
            <a:solidFill>
              <a:srgbClr val="000000"/>
            </a:solidFill>
            <a:latin typeface="TH Niramit AS"/>
            <a:cs typeface="TH Niramit AS"/>
          </a:endParaRPr>
        </a:p>
      </dsp:txBody>
      <dsp:txXfrm>
        <a:off x="1280990" y="679696"/>
        <a:ext cx="4815009" cy="617905"/>
      </dsp:txXfrm>
    </dsp:sp>
    <dsp:sp modelId="{756B9B4E-7B75-8E44-A4CF-1326BF3DB35B}">
      <dsp:nvSpPr>
        <dsp:cNvPr id="0" name=""/>
        <dsp:cNvSpPr/>
      </dsp:nvSpPr>
      <dsp:spPr>
        <a:xfrm>
          <a:off x="61790" y="741486"/>
          <a:ext cx="1219200" cy="49432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7000" b="-4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29004D-4486-0D4A-9B95-BA447E3B1351}">
      <dsp:nvSpPr>
        <dsp:cNvPr id="0" name=""/>
        <dsp:cNvSpPr/>
      </dsp:nvSpPr>
      <dsp:spPr>
        <a:xfrm>
          <a:off x="0" y="1359392"/>
          <a:ext cx="6096000" cy="61790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0000"/>
              </a:solidFill>
              <a:latin typeface="TH Niramit AS"/>
              <a:cs typeface="TH Niramit AS"/>
            </a:rPr>
            <a:t>Written communication.</a:t>
          </a:r>
          <a:endParaRPr lang="en-US" sz="2400" b="1" kern="1200" dirty="0">
            <a:solidFill>
              <a:srgbClr val="000000"/>
            </a:solidFill>
            <a:latin typeface="TH Niramit AS"/>
            <a:cs typeface="TH Niramit AS"/>
          </a:endParaRPr>
        </a:p>
      </dsp:txBody>
      <dsp:txXfrm>
        <a:off x="1280990" y="1359392"/>
        <a:ext cx="4815009" cy="617905"/>
      </dsp:txXfrm>
    </dsp:sp>
    <dsp:sp modelId="{3DB2EB2A-3D00-9448-8BE2-F0A47E408FA1}">
      <dsp:nvSpPr>
        <dsp:cNvPr id="0" name=""/>
        <dsp:cNvSpPr/>
      </dsp:nvSpPr>
      <dsp:spPr>
        <a:xfrm>
          <a:off x="61790" y="1421182"/>
          <a:ext cx="1219200" cy="49432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7000" b="-5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39963"/>
          </a:xfrm>
          <a:prstGeom prst="rect">
            <a:avLst/>
          </a:prstGeom>
        </p:spPr>
        <p:txBody>
          <a:bodyPr vert="horz" lIns="91760" tIns="45880" rIns="91760" bIns="45880" rtlCol="0"/>
          <a:lstStyle>
            <a:lvl1pPr algn="l">
              <a:defRPr sz="1200"/>
            </a:lvl1pPr>
          </a:lstStyle>
          <a:p>
            <a:endParaRPr lang="th-TH"/>
          </a:p>
        </p:txBody>
      </p:sp>
      <p:sp>
        <p:nvSpPr>
          <p:cNvPr id="4" name="Footer Placeholder 3"/>
          <p:cNvSpPr>
            <a:spLocks noGrp="1"/>
          </p:cNvSpPr>
          <p:nvPr>
            <p:ph type="ftr" sz="quarter" idx="2"/>
          </p:nvPr>
        </p:nvSpPr>
        <p:spPr>
          <a:xfrm>
            <a:off x="0" y="6458121"/>
            <a:ext cx="4302919" cy="339963"/>
          </a:xfrm>
          <a:prstGeom prst="rect">
            <a:avLst/>
          </a:prstGeom>
        </p:spPr>
        <p:txBody>
          <a:bodyPr vert="horz" lIns="91760" tIns="45880" rIns="91760" bIns="45880" rtlCol="0" anchor="b"/>
          <a:lstStyle>
            <a:lvl1pPr algn="l">
              <a:defRPr sz="1200"/>
            </a:lvl1pPr>
          </a:lstStyle>
          <a:p>
            <a:endParaRPr lang="th-TH"/>
          </a:p>
        </p:txBody>
      </p:sp>
      <p:sp>
        <p:nvSpPr>
          <p:cNvPr id="5" name="Slide Number Placeholder 4"/>
          <p:cNvSpPr>
            <a:spLocks noGrp="1"/>
          </p:cNvSpPr>
          <p:nvPr>
            <p:ph type="sldNum" sz="quarter" idx="3"/>
          </p:nvPr>
        </p:nvSpPr>
        <p:spPr>
          <a:xfrm>
            <a:off x="5624596" y="6458121"/>
            <a:ext cx="4302919" cy="339963"/>
          </a:xfrm>
          <a:prstGeom prst="rect">
            <a:avLst/>
          </a:prstGeom>
        </p:spPr>
        <p:txBody>
          <a:bodyPr vert="horz" lIns="91760" tIns="45880" rIns="91760" bIns="45880" rtlCol="0" anchor="b"/>
          <a:lstStyle>
            <a:lvl1pPr algn="r">
              <a:defRPr sz="1200"/>
            </a:lvl1pPr>
          </a:lstStyle>
          <a:p>
            <a:fld id="{16BE2915-FA39-4744-9D6C-B34CB55DF753}" type="slidenum">
              <a:rPr lang="th-TH" smtClean="0"/>
              <a:t>‹#›</a:t>
            </a:fld>
            <a:endParaRPr lang="th-TH"/>
          </a:p>
        </p:txBody>
      </p:sp>
    </p:spTree>
    <p:extLst>
      <p:ext uri="{BB962C8B-B14F-4D97-AF65-F5344CB8AC3E}">
        <p14:creationId xmlns:p14="http://schemas.microsoft.com/office/powerpoint/2010/main" val="1494452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750"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2982" y="3229650"/>
            <a:ext cx="7943850" cy="3059669"/>
          </a:xfrm>
          <a:prstGeom prst="rect">
            <a:avLst/>
          </a:prstGeom>
          <a:noFill/>
          <a:ln>
            <a:noFill/>
          </a:ln>
        </p:spPr>
        <p:txBody>
          <a:bodyPr spcFirstLastPara="1" wrap="square" lIns="91745" tIns="91745" rIns="91745" bIns="917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698319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88096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72942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93435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2313" cy="25495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918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83786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864295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245051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29412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01356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39792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5085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33291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96210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5444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66183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522121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834957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759259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536926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725394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902051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16303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484065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306398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524742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686282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766989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502848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08742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537931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309087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4274797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82662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600171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944861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77240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40077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944924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853976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4029638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157831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47145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400657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36144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147153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45498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2313" cy="25495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5891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160557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890180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0506825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2313" cy="25495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51083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443542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747171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108501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2313" cy="25495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53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220407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25926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Tree>
    <p:extLst>
      <p:ext uri="{BB962C8B-B14F-4D97-AF65-F5344CB8AC3E}">
        <p14:creationId xmlns:p14="http://schemas.microsoft.com/office/powerpoint/2010/main" val="380844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cxnSp>
        <p:nvCxnSpPr>
          <p:cNvPr id="11" name="Google Shape;11;p2"/>
          <p:cNvCxnSpPr/>
          <p:nvPr/>
        </p:nvCxnSpPr>
        <p:spPr>
          <a:xfrm rot="10800000">
            <a:off x="8126247" y="1483200"/>
            <a:ext cx="0" cy="2953800"/>
          </a:xfrm>
          <a:prstGeom prst="straightConnector1">
            <a:avLst/>
          </a:prstGeom>
          <a:noFill/>
          <a:ln w="38100" cap="flat" cmpd="sng">
            <a:solidFill>
              <a:schemeClr val="dk1"/>
            </a:solidFill>
            <a:prstDash val="solid"/>
            <a:round/>
            <a:headEnd type="none" w="med" len="med"/>
            <a:tailEnd type="none" w="med" len="med"/>
          </a:ln>
        </p:spPr>
      </p:cxnSp>
      <p:sp>
        <p:nvSpPr>
          <p:cNvPr id="12" name="Google Shape;12;p2"/>
          <p:cNvSpPr txBox="1">
            <a:spLocks noGrp="1"/>
          </p:cNvSpPr>
          <p:nvPr>
            <p:ph type="ctrTitle"/>
          </p:nvPr>
        </p:nvSpPr>
        <p:spPr>
          <a:xfrm>
            <a:off x="2286550" y="1485330"/>
            <a:ext cx="4570800" cy="607200"/>
          </a:xfrm>
          <a:prstGeom prst="rect">
            <a:avLst/>
          </a:prstGeom>
          <a:solidFill>
            <a:schemeClr val="lt2"/>
          </a:solidFill>
          <a:ln>
            <a:noFill/>
          </a:ln>
        </p:spPr>
        <p:txBody>
          <a:bodyPr spcFirstLastPara="1" wrap="square" lIns="91425" tIns="91425" rIns="91425" bIns="91425" anchor="ctr" anchorCtr="0">
            <a:noAutofit/>
          </a:bodyPr>
          <a:lstStyle>
            <a:lvl1pPr lvl="0" algn="ctr">
              <a:spcBef>
                <a:spcPts val="0"/>
              </a:spcBef>
              <a:spcAft>
                <a:spcPts val="0"/>
              </a:spcAft>
              <a:buSzPts val="3300"/>
              <a:buNone/>
              <a:defRPr sz="3300"/>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
        <p:nvSpPr>
          <p:cNvPr id="13" name="Google Shape;13;p2"/>
          <p:cNvSpPr/>
          <p:nvPr/>
        </p:nvSpPr>
        <p:spPr>
          <a:xfrm>
            <a:off x="816075" y="816000"/>
            <a:ext cx="3755879" cy="3304649"/>
          </a:xfrm>
          <a:custGeom>
            <a:avLst/>
            <a:gdLst/>
            <a:ahLst/>
            <a:cxnLst/>
            <a:rect l="l" t="t" r="r" b="b"/>
            <a:pathLst>
              <a:path w="26788" h="63895" extrusionOk="0">
                <a:moveTo>
                  <a:pt x="26788" y="0"/>
                </a:moveTo>
                <a:lnTo>
                  <a:pt x="0" y="0"/>
                </a:lnTo>
                <a:lnTo>
                  <a:pt x="0" y="63895"/>
                </a:lnTo>
                <a:lnTo>
                  <a:pt x="26788" y="63895"/>
                </a:lnTo>
              </a:path>
            </a:pathLst>
          </a:custGeom>
          <a:noFill/>
          <a:ln w="38100" cap="flat" cmpd="sng">
            <a:solidFill>
              <a:schemeClr val="dk1"/>
            </a:solidFill>
            <a:prstDash val="solid"/>
            <a:round/>
            <a:headEnd type="none" w="med" len="med"/>
            <a:tailEnd type="none" w="med" len="med"/>
          </a:ln>
        </p:spPr>
      </p:sp>
      <p:sp>
        <p:nvSpPr>
          <p:cNvPr id="14" name="Google Shape;14;p2"/>
          <p:cNvSpPr/>
          <p:nvPr/>
        </p:nvSpPr>
        <p:spPr>
          <a:xfrm>
            <a:off x="408075" y="4528950"/>
            <a:ext cx="1637386" cy="206578"/>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19973" y="4327525"/>
            <a:ext cx="815979" cy="408003"/>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subTitle" idx="1"/>
          </p:nvPr>
        </p:nvSpPr>
        <p:spPr>
          <a:xfrm>
            <a:off x="408075" y="408000"/>
            <a:ext cx="1637400" cy="8214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1">
    <p:bg>
      <p:bgPr>
        <a:solidFill>
          <a:schemeClr val="dk2"/>
        </a:solidFill>
        <a:effectLst/>
      </p:bgPr>
    </p:bg>
    <p:spTree>
      <p:nvGrpSpPr>
        <p:cNvPr id="1" name="Shape 3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ly Title 4">
  <p:cSld name="CUSTOM_10">
    <p:bg>
      <p:bgPr>
        <a:solidFill>
          <a:schemeClr val="dk2"/>
        </a:solidFill>
        <a:effectLst/>
      </p:bgPr>
    </p:bg>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2042825" y="1022775"/>
            <a:ext cx="5058300" cy="617400"/>
          </a:xfrm>
          <a:prstGeom prst="rect">
            <a:avLst/>
          </a:prstGeom>
          <a:solidFill>
            <a:schemeClr val="accent1"/>
          </a:solidFill>
          <a:ln>
            <a:noFill/>
          </a:ln>
        </p:spPr>
        <p:txBody>
          <a:bodyPr spcFirstLastPara="1" wrap="square" lIns="91425" tIns="91425" rIns="91425" bIns="100575" anchor="ctr" anchorCtr="0">
            <a:noAutofit/>
          </a:bodyPr>
          <a:lstStyle>
            <a:lvl1pPr lvl="0" algn="ctr" rtl="0">
              <a:spcBef>
                <a:spcPts val="0"/>
              </a:spcBef>
              <a:spcAft>
                <a:spcPts val="0"/>
              </a:spcAft>
              <a:buClr>
                <a:schemeClr val="dk1"/>
              </a:buClr>
              <a:buSzPts val="35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6" name="Google Shape;326;p31"/>
          <p:cNvSpPr/>
          <p:nvPr/>
        </p:nvSpPr>
        <p:spPr>
          <a:xfrm rot="10800000">
            <a:off x="816077" y="414501"/>
            <a:ext cx="1311373" cy="919148"/>
          </a:xfrm>
          <a:custGeom>
            <a:avLst/>
            <a:gdLst/>
            <a:ahLst/>
            <a:cxnLst/>
            <a:rect l="l" t="t" r="r" b="b"/>
            <a:pathLst>
              <a:path w="158092" h="142063" extrusionOk="0">
                <a:moveTo>
                  <a:pt x="0" y="0"/>
                </a:moveTo>
                <a:lnTo>
                  <a:pt x="158092" y="0"/>
                </a:lnTo>
                <a:lnTo>
                  <a:pt x="158092" y="142063"/>
                </a:lnTo>
              </a:path>
            </a:pathLst>
          </a:custGeom>
          <a:noFill/>
          <a:ln w="38100" cap="flat" cmpd="sng">
            <a:solidFill>
              <a:schemeClr val="dk1"/>
            </a:solidFill>
            <a:prstDash val="solid"/>
            <a:round/>
            <a:headEnd type="none" w="med" len="med"/>
            <a:tailEnd type="none" w="med" len="med"/>
          </a:ln>
        </p:spPr>
      </p:sp>
      <p:sp>
        <p:nvSpPr>
          <p:cNvPr id="327" name="Google Shape;327;p31"/>
          <p:cNvSpPr/>
          <p:nvPr/>
        </p:nvSpPr>
        <p:spPr>
          <a:xfrm>
            <a:off x="7016544" y="1333650"/>
            <a:ext cx="1311373" cy="2993623"/>
          </a:xfrm>
          <a:custGeom>
            <a:avLst/>
            <a:gdLst/>
            <a:ahLst/>
            <a:cxnLst/>
            <a:rect l="l" t="t" r="r" b="b"/>
            <a:pathLst>
              <a:path w="158092" h="142063" extrusionOk="0">
                <a:moveTo>
                  <a:pt x="0" y="0"/>
                </a:moveTo>
                <a:lnTo>
                  <a:pt x="158092" y="0"/>
                </a:lnTo>
                <a:lnTo>
                  <a:pt x="158092" y="142063"/>
                </a:lnTo>
              </a:path>
            </a:pathLst>
          </a:custGeom>
          <a:noFill/>
          <a:ln w="38100" cap="flat" cmpd="sng">
            <a:solidFill>
              <a:schemeClr val="dk1"/>
            </a:solidFill>
            <a:prstDash val="solid"/>
            <a:round/>
            <a:headEnd type="none" w="med" len="med"/>
            <a:tailEnd type="none" w="med" len="med"/>
          </a:ln>
        </p:spPr>
      </p:sp>
      <p:sp>
        <p:nvSpPr>
          <p:cNvPr id="328" name="Google Shape;328;p31"/>
          <p:cNvSpPr/>
          <p:nvPr/>
        </p:nvSpPr>
        <p:spPr>
          <a:xfrm>
            <a:off x="408075" y="4528950"/>
            <a:ext cx="1637386" cy="206578"/>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7919973" y="4327525"/>
            <a:ext cx="815979" cy="408003"/>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a:xfrm>
            <a:off x="6580094" y="141195"/>
            <a:ext cx="2133600" cy="273844"/>
          </a:xfrm>
          <a:prstGeom prst="rect">
            <a:avLst/>
          </a:prstGeom>
        </p:spPr>
        <p:txBody>
          <a:bodyPr/>
          <a:lstStyle/>
          <a:p>
            <a:fld id="{70FAA508-F0CD-46EA-95FB-26B559A0B5D9}" type="datetimeFigureOut">
              <a:rPr lang="en-US" smtClean="0"/>
              <a:pPr/>
              <a:t>8/16/2021</a:t>
            </a:fld>
            <a:endParaRPr lang="en-US"/>
          </a:p>
        </p:txBody>
      </p:sp>
      <p:sp>
        <p:nvSpPr>
          <p:cNvPr id="5" name="Footer Placeholder 4"/>
          <p:cNvSpPr>
            <a:spLocks noGrp="1"/>
          </p:cNvSpPr>
          <p:nvPr>
            <p:ph type="ftr" sz="quarter" idx="11"/>
          </p:nvPr>
        </p:nvSpPr>
        <p:spPr>
          <a:xfrm>
            <a:off x="1120588" y="141195"/>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789894" y="4926807"/>
            <a:ext cx="457200" cy="273844"/>
          </a:xfrm>
          <a:prstGeom prst="rect">
            <a:avLst/>
          </a:prstGeom>
        </p:spPr>
        <p:txBody>
          <a:bodyPr/>
          <a:lstStyle/>
          <a:p>
            <a:fld id="{4A822907-8A9D-4F6B-98F6-913902AD56B5}" type="slidenum">
              <a:rPr lang="en-US" smtClean="0"/>
              <a:pPr/>
              <a:t>‹#›</a:t>
            </a:fld>
            <a:endParaRPr lang="en-US"/>
          </a:p>
        </p:txBody>
      </p:sp>
    </p:spTree>
    <p:extLst>
      <p:ext uri="{BB962C8B-B14F-4D97-AF65-F5344CB8AC3E}">
        <p14:creationId xmlns:p14="http://schemas.microsoft.com/office/powerpoint/2010/main" val="270743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330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p:nvPr/>
        </p:nvSpPr>
        <p:spPr>
          <a:xfrm>
            <a:off x="597724" y="617819"/>
            <a:ext cx="8225872" cy="4208173"/>
          </a:xfrm>
          <a:custGeom>
            <a:avLst/>
            <a:gdLst/>
            <a:ahLst/>
            <a:cxnLst/>
            <a:rect l="l" t="t" r="r" b="b"/>
            <a:pathLst>
              <a:path w="122733" h="122732" extrusionOk="0">
                <a:moveTo>
                  <a:pt x="0" y="0"/>
                </a:moveTo>
                <a:lnTo>
                  <a:pt x="0" y="122732"/>
                </a:lnTo>
                <a:lnTo>
                  <a:pt x="122732" y="122732"/>
                </a:lnTo>
                <a:lnTo>
                  <a:pt x="1227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408075" y="408000"/>
            <a:ext cx="8327899" cy="4327536"/>
          </a:xfrm>
          <a:custGeom>
            <a:avLst/>
            <a:gdLst/>
            <a:ahLst/>
            <a:cxnLst/>
            <a:rect l="l" t="t" r="r" b="b"/>
            <a:pathLst>
              <a:path w="124427" h="124426" extrusionOk="0">
                <a:moveTo>
                  <a:pt x="1" y="0"/>
                </a:moveTo>
                <a:lnTo>
                  <a:pt x="1" y="124426"/>
                </a:lnTo>
                <a:lnTo>
                  <a:pt x="124427" y="124426"/>
                </a:lnTo>
                <a:lnTo>
                  <a:pt x="1244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714775" y="349513"/>
            <a:ext cx="7714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500"/>
              <a:buFont typeface="Maven Pro"/>
              <a:buNone/>
              <a:defRPr sz="3500" b="1">
                <a:solidFill>
                  <a:schemeClr val="dk1"/>
                </a:solidFill>
                <a:latin typeface="Maven Pro"/>
                <a:ea typeface="Maven Pro"/>
                <a:cs typeface="Maven Pro"/>
                <a:sym typeface="Maven Pro"/>
              </a:defRPr>
            </a:lvl1pPr>
            <a:lvl2pPr lvl="1">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2pPr>
            <a:lvl3pPr lvl="2">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3pPr>
            <a:lvl4pPr lvl="3">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4pPr>
            <a:lvl5pPr lvl="4">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5pPr>
            <a:lvl6pPr lvl="5">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6pPr>
            <a:lvl7pPr lvl="6">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7pPr>
            <a:lvl8pPr lvl="7">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8pPr>
            <a:lvl9pPr lvl="8">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9pPr>
          </a:lstStyle>
          <a:p>
            <a:endParaRPr/>
          </a:p>
        </p:txBody>
      </p:sp>
      <p:sp>
        <p:nvSpPr>
          <p:cNvPr id="9" name="Google Shape;9;p1"/>
          <p:cNvSpPr txBox="1">
            <a:spLocks noGrp="1"/>
          </p:cNvSpPr>
          <p:nvPr>
            <p:ph type="body" idx="1"/>
          </p:nvPr>
        </p:nvSpPr>
        <p:spPr>
          <a:xfrm>
            <a:off x="708350" y="1202925"/>
            <a:ext cx="7727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3" r:id="rId2"/>
    <p:sldLayoutId id="2147483677" r:id="rId3"/>
    <p:sldLayoutId id="2147483682" r:id="rId4"/>
    <p:sldLayoutId id="214748368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5746"/>
            <a:ext cx="9144000" cy="1150028"/>
          </a:xfrm>
        </p:spPr>
        <p:txBody>
          <a:bodyPr>
            <a:noAutofit/>
          </a:bodyPr>
          <a:lstStyle/>
          <a:p>
            <a:r>
              <a:rPr lang="en-US" sz="3600" dirty="0" smtClean="0">
                <a:latin typeface="TH Niramit AS"/>
                <a:cs typeface="TH Niramit AS"/>
              </a:rPr>
              <a:t>TRM 3210 CROSS CULTURAL COMMUNICATION</a:t>
            </a:r>
            <a:br>
              <a:rPr lang="en-US" sz="3600" dirty="0" smtClean="0">
                <a:latin typeface="TH Niramit AS"/>
                <a:cs typeface="TH Niramit AS"/>
              </a:rPr>
            </a:br>
            <a:r>
              <a:rPr lang="en-US" sz="3600" dirty="0" smtClean="0">
                <a:latin typeface="TH Niramit AS"/>
                <a:cs typeface="TH Niramit AS"/>
              </a:rPr>
              <a:t>IN THE TOURISM INDUSTRY</a:t>
            </a:r>
            <a:endParaRPr lang="en-US" sz="3600" dirty="0">
              <a:latin typeface="TH Niramit AS"/>
              <a:cs typeface="TH Niramit AS"/>
            </a:endParaRPr>
          </a:p>
        </p:txBody>
      </p:sp>
      <p:grpSp>
        <p:nvGrpSpPr>
          <p:cNvPr id="4" name="Group 3">
            <a:extLst>
              <a:ext uri="{FF2B5EF4-FFF2-40B4-BE49-F238E27FC236}">
                <a16:creationId xmlns="" xmlns:a16="http://schemas.microsoft.com/office/drawing/2014/main" id="{E415BE36-8AC4-498A-833E-D982B8295C28}"/>
              </a:ext>
            </a:extLst>
          </p:cNvPr>
          <p:cNvGrpSpPr/>
          <p:nvPr/>
        </p:nvGrpSpPr>
        <p:grpSpPr>
          <a:xfrm>
            <a:off x="1164214" y="1945774"/>
            <a:ext cx="4065877" cy="2017082"/>
            <a:chOff x="834933" y="1320837"/>
            <a:chExt cx="10775481" cy="5345718"/>
          </a:xfrm>
        </p:grpSpPr>
        <p:grpSp>
          <p:nvGrpSpPr>
            <p:cNvPr id="5" name="Group 4">
              <a:extLst>
                <a:ext uri="{FF2B5EF4-FFF2-40B4-BE49-F238E27FC236}">
                  <a16:creationId xmlns="" xmlns:a16="http://schemas.microsoft.com/office/drawing/2014/main" id="{A99F8556-6423-41AD-9A55-B316766B6E0F}"/>
                </a:ext>
              </a:extLst>
            </p:cNvPr>
            <p:cNvGrpSpPr/>
            <p:nvPr/>
          </p:nvGrpSpPr>
          <p:grpSpPr>
            <a:xfrm>
              <a:off x="1989325" y="4498722"/>
              <a:ext cx="8213350" cy="2167833"/>
              <a:chOff x="3960971" y="2777942"/>
              <a:chExt cx="4267200" cy="1310664"/>
            </a:xfrm>
          </p:grpSpPr>
          <p:sp>
            <p:nvSpPr>
              <p:cNvPr id="18" name="Freeform: Shape 148">
                <a:extLst>
                  <a:ext uri="{FF2B5EF4-FFF2-40B4-BE49-F238E27FC236}">
                    <a16:creationId xmlns="" xmlns:a16="http://schemas.microsoft.com/office/drawing/2014/main" id="{E17F11EF-77DD-4026-B845-59A269F00DD9}"/>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19" name="Freeform: Shape 149">
                <a:extLst>
                  <a:ext uri="{FF2B5EF4-FFF2-40B4-BE49-F238E27FC236}">
                    <a16:creationId xmlns="" xmlns:a16="http://schemas.microsoft.com/office/drawing/2014/main" id="{026DCAA7-E84F-4E11-A62C-3A15E3EA32C4}"/>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20" name="Freeform: Shape 150">
                <a:extLst>
                  <a:ext uri="{FF2B5EF4-FFF2-40B4-BE49-F238E27FC236}">
                    <a16:creationId xmlns="" xmlns:a16="http://schemas.microsoft.com/office/drawing/2014/main" id="{2F5965E0-8F29-4DB3-85F7-968A6D54A88C}"/>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21" name="Freeform: Shape 151">
                <a:extLst>
                  <a:ext uri="{FF2B5EF4-FFF2-40B4-BE49-F238E27FC236}">
                    <a16:creationId xmlns="" xmlns:a16="http://schemas.microsoft.com/office/drawing/2014/main" id="{E275004A-0321-47B4-BD2A-F1CE48180BFE}"/>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sp>
          <p:nvSpPr>
            <p:cNvPr id="6" name="Freeform: Shape 152">
              <a:extLst>
                <a:ext uri="{FF2B5EF4-FFF2-40B4-BE49-F238E27FC236}">
                  <a16:creationId xmlns="" xmlns:a16="http://schemas.microsoft.com/office/drawing/2014/main" id="{767E9FFE-1CC9-499A-B171-DD13A40890F5}"/>
                </a:ext>
              </a:extLst>
            </p:cNvPr>
            <p:cNvSpPr/>
            <p:nvPr/>
          </p:nvSpPr>
          <p:spPr>
            <a:xfrm>
              <a:off x="834933" y="2310183"/>
              <a:ext cx="2709253" cy="3925632"/>
            </a:xfrm>
            <a:custGeom>
              <a:avLst/>
              <a:gdLst>
                <a:gd name="connsiteX0" fmla="*/ 504825 w 3600450"/>
                <a:gd name="connsiteY0" fmla="*/ 3324225 h 3324225"/>
                <a:gd name="connsiteX1" fmla="*/ 0 w 3600450"/>
                <a:gd name="connsiteY1" fmla="*/ 2886075 h 3324225"/>
                <a:gd name="connsiteX2" fmla="*/ 1028700 w 3600450"/>
                <a:gd name="connsiteY2" fmla="*/ 1533525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295525 w 3600450"/>
                <a:gd name="connsiteY3" fmla="*/ 190500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1657350 w 3600450"/>
                <a:gd name="connsiteY3" fmla="*/ 1895475 h 3324225"/>
                <a:gd name="connsiteX4" fmla="*/ 3238500 w 3600450"/>
                <a:gd name="connsiteY4" fmla="*/ 257175 h 3324225"/>
                <a:gd name="connsiteX5" fmla="*/ 3600450 w 3600450"/>
                <a:gd name="connsiteY5" fmla="*/ 0 h 3324225"/>
                <a:gd name="connsiteX0" fmla="*/ 1409700 w 4505325"/>
                <a:gd name="connsiteY0" fmla="*/ 3324225 h 3324225"/>
                <a:gd name="connsiteX1" fmla="*/ 0 w 4505325"/>
                <a:gd name="connsiteY1" fmla="*/ 3048000 h 3324225"/>
                <a:gd name="connsiteX2" fmla="*/ 1543050 w 4505325"/>
                <a:gd name="connsiteY2" fmla="*/ 21145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2495550 w 4505325"/>
                <a:gd name="connsiteY4" fmla="*/ 866775 h 3324225"/>
                <a:gd name="connsiteX5" fmla="*/ 4505325 w 4505325"/>
                <a:gd name="connsiteY5" fmla="*/ 0 h 3324225"/>
                <a:gd name="connsiteX0" fmla="*/ 1409700 w 3971925"/>
                <a:gd name="connsiteY0" fmla="*/ 3228975 h 3228975"/>
                <a:gd name="connsiteX1" fmla="*/ 0 w 3971925"/>
                <a:gd name="connsiteY1" fmla="*/ 2952750 h 3228975"/>
                <a:gd name="connsiteX2" fmla="*/ 571500 w 3971925"/>
                <a:gd name="connsiteY2" fmla="*/ 1905000 h 3228975"/>
                <a:gd name="connsiteX3" fmla="*/ 2028825 w 3971925"/>
                <a:gd name="connsiteY3" fmla="*/ 1543050 h 3228975"/>
                <a:gd name="connsiteX4" fmla="*/ 2495550 w 3971925"/>
                <a:gd name="connsiteY4" fmla="*/ 771525 h 3228975"/>
                <a:gd name="connsiteX5" fmla="*/ 3971925 w 3971925"/>
                <a:gd name="connsiteY5" fmla="*/ 0 h 3228975"/>
                <a:gd name="connsiteX0" fmla="*/ 1409700 w 3971925"/>
                <a:gd name="connsiteY0" fmla="*/ 3228975 h 3228975"/>
                <a:gd name="connsiteX1" fmla="*/ 0 w 3971925"/>
                <a:gd name="connsiteY1" fmla="*/ 2952750 h 3228975"/>
                <a:gd name="connsiteX2" fmla="*/ 571500 w 3971925"/>
                <a:gd name="connsiteY2" fmla="*/ 1905000 h 3228975"/>
                <a:gd name="connsiteX3" fmla="*/ 1724025 w 3971925"/>
                <a:gd name="connsiteY3" fmla="*/ 1562100 h 3228975"/>
                <a:gd name="connsiteX4" fmla="*/ 2495550 w 3971925"/>
                <a:gd name="connsiteY4" fmla="*/ 771525 h 3228975"/>
                <a:gd name="connsiteX5" fmla="*/ 3971925 w 3971925"/>
                <a:gd name="connsiteY5" fmla="*/ 0 h 3228975"/>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495550 w 3162300"/>
                <a:gd name="connsiteY4" fmla="*/ 819150 h 3276600"/>
                <a:gd name="connsiteX5" fmla="*/ 3162300 w 3162300"/>
                <a:gd name="connsiteY5" fmla="*/ 0 h 3276600"/>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247900 w 3162300"/>
                <a:gd name="connsiteY4" fmla="*/ 781050 h 3276600"/>
                <a:gd name="connsiteX5" fmla="*/ 3162300 w 3162300"/>
                <a:gd name="connsiteY5" fmla="*/ 0 h 3276600"/>
                <a:gd name="connsiteX0" fmla="*/ 1409700 w 3324225"/>
                <a:gd name="connsiteY0" fmla="*/ 3114675 h 3114675"/>
                <a:gd name="connsiteX1" fmla="*/ 0 w 3324225"/>
                <a:gd name="connsiteY1" fmla="*/ 2838450 h 3114675"/>
                <a:gd name="connsiteX2" fmla="*/ 571500 w 3324225"/>
                <a:gd name="connsiteY2" fmla="*/ 1790700 h 3114675"/>
                <a:gd name="connsiteX3" fmla="*/ 1724025 w 3324225"/>
                <a:gd name="connsiteY3" fmla="*/ 1447800 h 3114675"/>
                <a:gd name="connsiteX4" fmla="*/ 2247900 w 3324225"/>
                <a:gd name="connsiteY4" fmla="*/ 619125 h 3114675"/>
                <a:gd name="connsiteX5" fmla="*/ 3324225 w 3324225"/>
                <a:gd name="connsiteY5" fmla="*/ 0 h 3114675"/>
                <a:gd name="connsiteX0" fmla="*/ 1409700 w 3324225"/>
                <a:gd name="connsiteY0" fmla="*/ 3114675 h 3116337"/>
                <a:gd name="connsiteX1" fmla="*/ 0 w 3324225"/>
                <a:gd name="connsiteY1" fmla="*/ 2838450 h 3116337"/>
                <a:gd name="connsiteX2" fmla="*/ 571500 w 3324225"/>
                <a:gd name="connsiteY2" fmla="*/ 1790700 h 3116337"/>
                <a:gd name="connsiteX3" fmla="*/ 1724025 w 3324225"/>
                <a:gd name="connsiteY3" fmla="*/ 1447800 h 3116337"/>
                <a:gd name="connsiteX4" fmla="*/ 2247900 w 3324225"/>
                <a:gd name="connsiteY4" fmla="*/ 619125 h 3116337"/>
                <a:gd name="connsiteX5" fmla="*/ 3324225 w 3324225"/>
                <a:gd name="connsiteY5" fmla="*/ 0 h 3116337"/>
                <a:gd name="connsiteX0" fmla="*/ 1463442 w 3377967"/>
                <a:gd name="connsiteY0" fmla="*/ 3114675 h 3116337"/>
                <a:gd name="connsiteX1" fmla="*/ 53742 w 3377967"/>
                <a:gd name="connsiteY1" fmla="*/ 2838450 h 3116337"/>
                <a:gd name="connsiteX2" fmla="*/ 625242 w 3377967"/>
                <a:gd name="connsiteY2" fmla="*/ 1790700 h 3116337"/>
                <a:gd name="connsiteX3" fmla="*/ 1777767 w 3377967"/>
                <a:gd name="connsiteY3" fmla="*/ 1447800 h 3116337"/>
                <a:gd name="connsiteX4" fmla="*/ 2301642 w 3377967"/>
                <a:gd name="connsiteY4" fmla="*/ 619125 h 3116337"/>
                <a:gd name="connsiteX5" fmla="*/ 3377967 w 3377967"/>
                <a:gd name="connsiteY5" fmla="*/ 0 h 3116337"/>
                <a:gd name="connsiteX0" fmla="*/ 1463442 w 3377967"/>
                <a:gd name="connsiteY0" fmla="*/ 3114675 h 3118177"/>
                <a:gd name="connsiteX1" fmla="*/ 53742 w 3377967"/>
                <a:gd name="connsiteY1" fmla="*/ 2838450 h 3118177"/>
                <a:gd name="connsiteX2" fmla="*/ 625242 w 3377967"/>
                <a:gd name="connsiteY2" fmla="*/ 1790700 h 3118177"/>
                <a:gd name="connsiteX3" fmla="*/ 1777767 w 3377967"/>
                <a:gd name="connsiteY3" fmla="*/ 1447800 h 3118177"/>
                <a:gd name="connsiteX4" fmla="*/ 2301642 w 3377967"/>
                <a:gd name="connsiteY4" fmla="*/ 619125 h 3118177"/>
                <a:gd name="connsiteX5" fmla="*/ 3377967 w 3377967"/>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838604 w 3335256"/>
                <a:gd name="connsiteY0" fmla="*/ 3213292 h 3216143"/>
                <a:gd name="connsiteX1" fmla="*/ 67675 w 3335256"/>
                <a:gd name="connsiteY1" fmla="*/ 2911279 h 3216143"/>
                <a:gd name="connsiteX2" fmla="*/ 639175 w 3335256"/>
                <a:gd name="connsiteY2" fmla="*/ 1863529 h 3216143"/>
                <a:gd name="connsiteX3" fmla="*/ 1791700 w 3335256"/>
                <a:gd name="connsiteY3" fmla="*/ 1520629 h 3216143"/>
                <a:gd name="connsiteX4" fmla="*/ 2315575 w 3335256"/>
                <a:gd name="connsiteY4" fmla="*/ 691954 h 3216143"/>
                <a:gd name="connsiteX5" fmla="*/ 3335256 w 3335256"/>
                <a:gd name="connsiteY5" fmla="*/ 0 h 3216143"/>
                <a:gd name="connsiteX0" fmla="*/ 1838604 w 3335256"/>
                <a:gd name="connsiteY0" fmla="*/ 3213292 h 3218057"/>
                <a:gd name="connsiteX1" fmla="*/ 67675 w 3335256"/>
                <a:gd name="connsiteY1" fmla="*/ 2911279 h 3218057"/>
                <a:gd name="connsiteX2" fmla="*/ 639175 w 3335256"/>
                <a:gd name="connsiteY2" fmla="*/ 1863529 h 3218057"/>
                <a:gd name="connsiteX3" fmla="*/ 1791700 w 3335256"/>
                <a:gd name="connsiteY3" fmla="*/ 1520629 h 3218057"/>
                <a:gd name="connsiteX4" fmla="*/ 2315575 w 3335256"/>
                <a:gd name="connsiteY4" fmla="*/ 691954 h 3218057"/>
                <a:gd name="connsiteX5" fmla="*/ 3335256 w 3335256"/>
                <a:gd name="connsiteY5" fmla="*/ 0 h 3218057"/>
                <a:gd name="connsiteX0" fmla="*/ 1850218 w 3346870"/>
                <a:gd name="connsiteY0" fmla="*/ 3213292 h 3218057"/>
                <a:gd name="connsiteX1" fmla="*/ 79289 w 3346870"/>
                <a:gd name="connsiteY1" fmla="*/ 2911279 h 3218057"/>
                <a:gd name="connsiteX2" fmla="*/ 650789 w 3346870"/>
                <a:gd name="connsiteY2" fmla="*/ 1863529 h 3218057"/>
                <a:gd name="connsiteX3" fmla="*/ 1803314 w 3346870"/>
                <a:gd name="connsiteY3" fmla="*/ 1520629 h 3218057"/>
                <a:gd name="connsiteX4" fmla="*/ 2327189 w 3346870"/>
                <a:gd name="connsiteY4" fmla="*/ 691954 h 3218057"/>
                <a:gd name="connsiteX5" fmla="*/ 3346870 w 3346870"/>
                <a:gd name="connsiteY5" fmla="*/ 0 h 3218057"/>
                <a:gd name="connsiteX0" fmla="*/ 1850218 w 3346870"/>
                <a:gd name="connsiteY0" fmla="*/ 3213292 h 3218057"/>
                <a:gd name="connsiteX1" fmla="*/ 79289 w 3346870"/>
                <a:gd name="connsiteY1" fmla="*/ 2911279 h 3218057"/>
                <a:gd name="connsiteX2" fmla="*/ 650789 w 3346870"/>
                <a:gd name="connsiteY2" fmla="*/ 1863529 h 3218057"/>
                <a:gd name="connsiteX3" fmla="*/ 1803314 w 3346870"/>
                <a:gd name="connsiteY3" fmla="*/ 1520629 h 3218057"/>
                <a:gd name="connsiteX4" fmla="*/ 2327189 w 3346870"/>
                <a:gd name="connsiteY4" fmla="*/ 691954 h 3218057"/>
                <a:gd name="connsiteX5" fmla="*/ 3346870 w 3346870"/>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626600 w 3359472"/>
                <a:gd name="connsiteY0" fmla="*/ 3987254 h 3987696"/>
                <a:gd name="connsiteX1" fmla="*/ 91891 w 3359472"/>
                <a:gd name="connsiteY1" fmla="*/ 2911279 h 3987696"/>
                <a:gd name="connsiteX2" fmla="*/ 663391 w 3359472"/>
                <a:gd name="connsiteY2" fmla="*/ 1863529 h 3987696"/>
                <a:gd name="connsiteX3" fmla="*/ 1815916 w 3359472"/>
                <a:gd name="connsiteY3" fmla="*/ 1520629 h 3987696"/>
                <a:gd name="connsiteX4" fmla="*/ 2339791 w 3359472"/>
                <a:gd name="connsiteY4" fmla="*/ 691954 h 3987696"/>
                <a:gd name="connsiteX5" fmla="*/ 3359472 w 3359472"/>
                <a:gd name="connsiteY5" fmla="*/ 0 h 3987696"/>
                <a:gd name="connsiteX0" fmla="*/ 1626600 w 3359472"/>
                <a:gd name="connsiteY0" fmla="*/ 3987254 h 3987254"/>
                <a:gd name="connsiteX1" fmla="*/ 91891 w 3359472"/>
                <a:gd name="connsiteY1" fmla="*/ 2911279 h 3987254"/>
                <a:gd name="connsiteX2" fmla="*/ 663391 w 3359472"/>
                <a:gd name="connsiteY2" fmla="*/ 1863529 h 3987254"/>
                <a:gd name="connsiteX3" fmla="*/ 1815916 w 3359472"/>
                <a:gd name="connsiteY3" fmla="*/ 1520629 h 3987254"/>
                <a:gd name="connsiteX4" fmla="*/ 2339791 w 3359472"/>
                <a:gd name="connsiteY4" fmla="*/ 691954 h 3987254"/>
                <a:gd name="connsiteX5" fmla="*/ 3359472 w 3359472"/>
                <a:gd name="connsiteY5" fmla="*/ 0 h 398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9472" h="3987254">
                  <a:moveTo>
                    <a:pt x="1626600" y="3987254"/>
                  </a:moveTo>
                  <a:cubicBezTo>
                    <a:pt x="1154033" y="3864361"/>
                    <a:pt x="346280" y="3187352"/>
                    <a:pt x="91891" y="2911279"/>
                  </a:cubicBezTo>
                  <a:cubicBezTo>
                    <a:pt x="-176337" y="2557148"/>
                    <a:pt x="181541" y="2144247"/>
                    <a:pt x="663391" y="1863529"/>
                  </a:cubicBezTo>
                  <a:cubicBezTo>
                    <a:pt x="973908" y="1698101"/>
                    <a:pt x="1568147" y="1689986"/>
                    <a:pt x="1815916" y="1520629"/>
                  </a:cubicBezTo>
                  <a:cubicBezTo>
                    <a:pt x="2173553" y="1291100"/>
                    <a:pt x="2050358" y="987229"/>
                    <a:pt x="2339791" y="691954"/>
                  </a:cubicBezTo>
                  <a:cubicBezTo>
                    <a:pt x="2545835" y="490883"/>
                    <a:pt x="3165825" y="478638"/>
                    <a:pt x="3359472" y="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53">
              <a:extLst>
                <a:ext uri="{FF2B5EF4-FFF2-40B4-BE49-F238E27FC236}">
                  <a16:creationId xmlns="" xmlns:a16="http://schemas.microsoft.com/office/drawing/2014/main" id="{BC54735B-3898-43F5-8BF4-B4DD1ECC878F}"/>
                </a:ext>
              </a:extLst>
            </p:cNvPr>
            <p:cNvSpPr/>
            <p:nvPr/>
          </p:nvSpPr>
          <p:spPr>
            <a:xfrm flipH="1">
              <a:off x="8756700" y="2173317"/>
              <a:ext cx="2853714" cy="4056953"/>
            </a:xfrm>
            <a:custGeom>
              <a:avLst/>
              <a:gdLst>
                <a:gd name="connsiteX0" fmla="*/ 504825 w 3600450"/>
                <a:gd name="connsiteY0" fmla="*/ 3324225 h 3324225"/>
                <a:gd name="connsiteX1" fmla="*/ 0 w 3600450"/>
                <a:gd name="connsiteY1" fmla="*/ 2886075 h 3324225"/>
                <a:gd name="connsiteX2" fmla="*/ 1028700 w 3600450"/>
                <a:gd name="connsiteY2" fmla="*/ 1533525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295525 w 3600450"/>
                <a:gd name="connsiteY3" fmla="*/ 190500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1657350 w 3600450"/>
                <a:gd name="connsiteY3" fmla="*/ 1895475 h 3324225"/>
                <a:gd name="connsiteX4" fmla="*/ 3238500 w 3600450"/>
                <a:gd name="connsiteY4" fmla="*/ 257175 h 3324225"/>
                <a:gd name="connsiteX5" fmla="*/ 3600450 w 3600450"/>
                <a:gd name="connsiteY5" fmla="*/ 0 h 3324225"/>
                <a:gd name="connsiteX0" fmla="*/ 1409700 w 4505325"/>
                <a:gd name="connsiteY0" fmla="*/ 3324225 h 3324225"/>
                <a:gd name="connsiteX1" fmla="*/ 0 w 4505325"/>
                <a:gd name="connsiteY1" fmla="*/ 3048000 h 3324225"/>
                <a:gd name="connsiteX2" fmla="*/ 1543050 w 4505325"/>
                <a:gd name="connsiteY2" fmla="*/ 21145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2495550 w 4505325"/>
                <a:gd name="connsiteY4" fmla="*/ 866775 h 3324225"/>
                <a:gd name="connsiteX5" fmla="*/ 4505325 w 4505325"/>
                <a:gd name="connsiteY5" fmla="*/ 0 h 3324225"/>
                <a:gd name="connsiteX0" fmla="*/ 1409700 w 3971925"/>
                <a:gd name="connsiteY0" fmla="*/ 3228975 h 3228975"/>
                <a:gd name="connsiteX1" fmla="*/ 0 w 3971925"/>
                <a:gd name="connsiteY1" fmla="*/ 2952750 h 3228975"/>
                <a:gd name="connsiteX2" fmla="*/ 571500 w 3971925"/>
                <a:gd name="connsiteY2" fmla="*/ 1905000 h 3228975"/>
                <a:gd name="connsiteX3" fmla="*/ 2028825 w 3971925"/>
                <a:gd name="connsiteY3" fmla="*/ 1543050 h 3228975"/>
                <a:gd name="connsiteX4" fmla="*/ 2495550 w 3971925"/>
                <a:gd name="connsiteY4" fmla="*/ 771525 h 3228975"/>
                <a:gd name="connsiteX5" fmla="*/ 3971925 w 3971925"/>
                <a:gd name="connsiteY5" fmla="*/ 0 h 3228975"/>
                <a:gd name="connsiteX0" fmla="*/ 1409700 w 3971925"/>
                <a:gd name="connsiteY0" fmla="*/ 3228975 h 3228975"/>
                <a:gd name="connsiteX1" fmla="*/ 0 w 3971925"/>
                <a:gd name="connsiteY1" fmla="*/ 2952750 h 3228975"/>
                <a:gd name="connsiteX2" fmla="*/ 571500 w 3971925"/>
                <a:gd name="connsiteY2" fmla="*/ 1905000 h 3228975"/>
                <a:gd name="connsiteX3" fmla="*/ 1724025 w 3971925"/>
                <a:gd name="connsiteY3" fmla="*/ 1562100 h 3228975"/>
                <a:gd name="connsiteX4" fmla="*/ 2495550 w 3971925"/>
                <a:gd name="connsiteY4" fmla="*/ 771525 h 3228975"/>
                <a:gd name="connsiteX5" fmla="*/ 3971925 w 3971925"/>
                <a:gd name="connsiteY5" fmla="*/ 0 h 3228975"/>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495550 w 3162300"/>
                <a:gd name="connsiteY4" fmla="*/ 819150 h 3276600"/>
                <a:gd name="connsiteX5" fmla="*/ 3162300 w 3162300"/>
                <a:gd name="connsiteY5" fmla="*/ 0 h 3276600"/>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247900 w 3162300"/>
                <a:gd name="connsiteY4" fmla="*/ 781050 h 3276600"/>
                <a:gd name="connsiteX5" fmla="*/ 3162300 w 3162300"/>
                <a:gd name="connsiteY5" fmla="*/ 0 h 3276600"/>
                <a:gd name="connsiteX0" fmla="*/ 1409700 w 3324225"/>
                <a:gd name="connsiteY0" fmla="*/ 3114675 h 3114675"/>
                <a:gd name="connsiteX1" fmla="*/ 0 w 3324225"/>
                <a:gd name="connsiteY1" fmla="*/ 2838450 h 3114675"/>
                <a:gd name="connsiteX2" fmla="*/ 571500 w 3324225"/>
                <a:gd name="connsiteY2" fmla="*/ 1790700 h 3114675"/>
                <a:gd name="connsiteX3" fmla="*/ 1724025 w 3324225"/>
                <a:gd name="connsiteY3" fmla="*/ 1447800 h 3114675"/>
                <a:gd name="connsiteX4" fmla="*/ 2247900 w 3324225"/>
                <a:gd name="connsiteY4" fmla="*/ 619125 h 3114675"/>
                <a:gd name="connsiteX5" fmla="*/ 3324225 w 3324225"/>
                <a:gd name="connsiteY5" fmla="*/ 0 h 3114675"/>
                <a:gd name="connsiteX0" fmla="*/ 1409700 w 3324225"/>
                <a:gd name="connsiteY0" fmla="*/ 3114675 h 3116337"/>
                <a:gd name="connsiteX1" fmla="*/ 0 w 3324225"/>
                <a:gd name="connsiteY1" fmla="*/ 2838450 h 3116337"/>
                <a:gd name="connsiteX2" fmla="*/ 571500 w 3324225"/>
                <a:gd name="connsiteY2" fmla="*/ 1790700 h 3116337"/>
                <a:gd name="connsiteX3" fmla="*/ 1724025 w 3324225"/>
                <a:gd name="connsiteY3" fmla="*/ 1447800 h 3116337"/>
                <a:gd name="connsiteX4" fmla="*/ 2247900 w 3324225"/>
                <a:gd name="connsiteY4" fmla="*/ 619125 h 3116337"/>
                <a:gd name="connsiteX5" fmla="*/ 3324225 w 3324225"/>
                <a:gd name="connsiteY5" fmla="*/ 0 h 3116337"/>
                <a:gd name="connsiteX0" fmla="*/ 1463442 w 3377967"/>
                <a:gd name="connsiteY0" fmla="*/ 3114675 h 3116337"/>
                <a:gd name="connsiteX1" fmla="*/ 53742 w 3377967"/>
                <a:gd name="connsiteY1" fmla="*/ 2838450 h 3116337"/>
                <a:gd name="connsiteX2" fmla="*/ 625242 w 3377967"/>
                <a:gd name="connsiteY2" fmla="*/ 1790700 h 3116337"/>
                <a:gd name="connsiteX3" fmla="*/ 1777767 w 3377967"/>
                <a:gd name="connsiteY3" fmla="*/ 1447800 h 3116337"/>
                <a:gd name="connsiteX4" fmla="*/ 2301642 w 3377967"/>
                <a:gd name="connsiteY4" fmla="*/ 619125 h 3116337"/>
                <a:gd name="connsiteX5" fmla="*/ 3377967 w 3377967"/>
                <a:gd name="connsiteY5" fmla="*/ 0 h 3116337"/>
                <a:gd name="connsiteX0" fmla="*/ 1463442 w 3377967"/>
                <a:gd name="connsiteY0" fmla="*/ 3114675 h 3118177"/>
                <a:gd name="connsiteX1" fmla="*/ 53742 w 3377967"/>
                <a:gd name="connsiteY1" fmla="*/ 2838450 h 3118177"/>
                <a:gd name="connsiteX2" fmla="*/ 625242 w 3377967"/>
                <a:gd name="connsiteY2" fmla="*/ 1790700 h 3118177"/>
                <a:gd name="connsiteX3" fmla="*/ 1777767 w 3377967"/>
                <a:gd name="connsiteY3" fmla="*/ 1447800 h 3118177"/>
                <a:gd name="connsiteX4" fmla="*/ 2301642 w 3377967"/>
                <a:gd name="connsiteY4" fmla="*/ 619125 h 3118177"/>
                <a:gd name="connsiteX5" fmla="*/ 3377967 w 3377967"/>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652654 w 3567179"/>
                <a:gd name="connsiteY0" fmla="*/ 3114675 h 3115660"/>
                <a:gd name="connsiteX1" fmla="*/ 52454 w 3567179"/>
                <a:gd name="connsiteY1" fmla="*/ 2562225 h 3115660"/>
                <a:gd name="connsiteX2" fmla="*/ 814454 w 3567179"/>
                <a:gd name="connsiteY2" fmla="*/ 1790700 h 3115660"/>
                <a:gd name="connsiteX3" fmla="*/ 1966979 w 3567179"/>
                <a:gd name="connsiteY3" fmla="*/ 1447800 h 3115660"/>
                <a:gd name="connsiteX4" fmla="*/ 2490854 w 3567179"/>
                <a:gd name="connsiteY4" fmla="*/ 619125 h 3115660"/>
                <a:gd name="connsiteX5" fmla="*/ 3567179 w 356717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952249 w 3552449"/>
                <a:gd name="connsiteY3" fmla="*/ 14478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469636 w 3603236"/>
                <a:gd name="connsiteY3" fmla="*/ 1104900 h 3115660"/>
                <a:gd name="connsiteX4" fmla="*/ 2526911 w 3603236"/>
                <a:gd name="connsiteY4" fmla="*/ 619125 h 3115660"/>
                <a:gd name="connsiteX5" fmla="*/ 3603236 w 3603236"/>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088636 w 3603236"/>
                <a:gd name="connsiteY3" fmla="*/ 942975 h 3115660"/>
                <a:gd name="connsiteX4" fmla="*/ 2526911 w 3603236"/>
                <a:gd name="connsiteY4" fmla="*/ 619125 h 3115660"/>
                <a:gd name="connsiteX5" fmla="*/ 3603236 w 3603236"/>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088636 w 3603236"/>
                <a:gd name="connsiteY3" fmla="*/ 942975 h 3115660"/>
                <a:gd name="connsiteX4" fmla="*/ 2098286 w 3603236"/>
                <a:gd name="connsiteY4" fmla="*/ 695325 h 3115660"/>
                <a:gd name="connsiteX5" fmla="*/ 3603236 w 3603236"/>
                <a:gd name="connsiteY5" fmla="*/ 0 h 31156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2098286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479161 w 2707886"/>
                <a:gd name="connsiteY0" fmla="*/ 4242268 h 4242487"/>
                <a:gd name="connsiteX1" fmla="*/ 88511 w 2707886"/>
                <a:gd name="connsiteY1" fmla="*/ 2375001 h 4242487"/>
                <a:gd name="connsiteX2" fmla="*/ 1174361 w 2707886"/>
                <a:gd name="connsiteY2" fmla="*/ 1841601 h 4242487"/>
                <a:gd name="connsiteX3" fmla="*/ 1088636 w 2707886"/>
                <a:gd name="connsiteY3" fmla="*/ 755751 h 4242487"/>
                <a:gd name="connsiteX4" fmla="*/ 1879211 w 2707886"/>
                <a:gd name="connsiteY4" fmla="*/ 508101 h 4242487"/>
                <a:gd name="connsiteX5" fmla="*/ 2707886 w 2707886"/>
                <a:gd name="connsiteY5" fmla="*/ 0 h 4242487"/>
                <a:gd name="connsiteX0" fmla="*/ 1659357 w 2888082"/>
                <a:gd name="connsiteY0" fmla="*/ 4242268 h 4242528"/>
                <a:gd name="connsiteX1" fmla="*/ 78207 w 2888082"/>
                <a:gd name="connsiteY1" fmla="*/ 2643941 h 4242528"/>
                <a:gd name="connsiteX2" fmla="*/ 1354557 w 2888082"/>
                <a:gd name="connsiteY2" fmla="*/ 1841601 h 4242528"/>
                <a:gd name="connsiteX3" fmla="*/ 1268832 w 2888082"/>
                <a:gd name="connsiteY3" fmla="*/ 755751 h 4242528"/>
                <a:gd name="connsiteX4" fmla="*/ 2059407 w 2888082"/>
                <a:gd name="connsiteY4" fmla="*/ 508101 h 4242528"/>
                <a:gd name="connsiteX5" fmla="*/ 2888082 w 2888082"/>
                <a:gd name="connsiteY5" fmla="*/ 0 h 4242528"/>
                <a:gd name="connsiteX0" fmla="*/ 1624989 w 2853714"/>
                <a:gd name="connsiteY0" fmla="*/ 4242268 h 4242528"/>
                <a:gd name="connsiteX1" fmla="*/ 43839 w 2853714"/>
                <a:gd name="connsiteY1" fmla="*/ 2643941 h 4242528"/>
                <a:gd name="connsiteX2" fmla="*/ 1320189 w 2853714"/>
                <a:gd name="connsiteY2" fmla="*/ 1841601 h 4242528"/>
                <a:gd name="connsiteX3" fmla="*/ 1234464 w 2853714"/>
                <a:gd name="connsiteY3" fmla="*/ 755751 h 4242528"/>
                <a:gd name="connsiteX4" fmla="*/ 2025039 w 2853714"/>
                <a:gd name="connsiteY4" fmla="*/ 508101 h 4242528"/>
                <a:gd name="connsiteX5" fmla="*/ 2853714 w 2853714"/>
                <a:gd name="connsiteY5" fmla="*/ 0 h 4242528"/>
                <a:gd name="connsiteX0" fmla="*/ 1624989 w 2853714"/>
                <a:gd name="connsiteY0" fmla="*/ 4242268 h 4242546"/>
                <a:gd name="connsiteX1" fmla="*/ 43839 w 2853714"/>
                <a:gd name="connsiteY1" fmla="*/ 2643941 h 4242546"/>
                <a:gd name="connsiteX2" fmla="*/ 1320189 w 2853714"/>
                <a:gd name="connsiteY2" fmla="*/ 1841601 h 4242546"/>
                <a:gd name="connsiteX3" fmla="*/ 1234464 w 2853714"/>
                <a:gd name="connsiteY3" fmla="*/ 755751 h 4242546"/>
                <a:gd name="connsiteX4" fmla="*/ 2025039 w 2853714"/>
                <a:gd name="connsiteY4" fmla="*/ 508101 h 4242546"/>
                <a:gd name="connsiteX5" fmla="*/ 2853714 w 2853714"/>
                <a:gd name="connsiteY5" fmla="*/ 0 h 4242546"/>
                <a:gd name="connsiteX0" fmla="*/ 1644039 w 2853714"/>
                <a:gd name="connsiteY0" fmla="*/ 4242268 h 4242546"/>
                <a:gd name="connsiteX1" fmla="*/ 43839 w 2853714"/>
                <a:gd name="connsiteY1" fmla="*/ 2643941 h 4242546"/>
                <a:gd name="connsiteX2" fmla="*/ 1320189 w 2853714"/>
                <a:gd name="connsiteY2" fmla="*/ 1841601 h 4242546"/>
                <a:gd name="connsiteX3" fmla="*/ 1234464 w 2853714"/>
                <a:gd name="connsiteY3" fmla="*/ 755751 h 4242546"/>
                <a:gd name="connsiteX4" fmla="*/ 2025039 w 2853714"/>
                <a:gd name="connsiteY4" fmla="*/ 508101 h 4242546"/>
                <a:gd name="connsiteX5" fmla="*/ 2853714 w 2853714"/>
                <a:gd name="connsiteY5" fmla="*/ 0 h 424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3714" h="4242546">
                  <a:moveTo>
                    <a:pt x="1644039" y="4242268"/>
                  </a:moveTo>
                  <a:cubicBezTo>
                    <a:pt x="1136039" y="4264493"/>
                    <a:pt x="218464" y="2949488"/>
                    <a:pt x="43839" y="2643941"/>
                  </a:cubicBezTo>
                  <a:cubicBezTo>
                    <a:pt x="-241911" y="2068644"/>
                    <a:pt x="948714" y="2105126"/>
                    <a:pt x="1320189" y="1841601"/>
                  </a:cubicBezTo>
                  <a:cubicBezTo>
                    <a:pt x="1675789" y="1546326"/>
                    <a:pt x="907439" y="993876"/>
                    <a:pt x="1234464" y="755751"/>
                  </a:cubicBezTo>
                  <a:cubicBezTo>
                    <a:pt x="1437664" y="622401"/>
                    <a:pt x="1650389" y="539060"/>
                    <a:pt x="2025039" y="508101"/>
                  </a:cubicBezTo>
                  <a:cubicBezTo>
                    <a:pt x="2345714" y="466329"/>
                    <a:pt x="2599714" y="549275"/>
                    <a:pt x="2853714" y="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 xmlns:a16="http://schemas.microsoft.com/office/drawing/2014/main" id="{38F5FBC9-1062-41CD-B233-257833F738DE}"/>
                </a:ext>
              </a:extLst>
            </p:cNvPr>
            <p:cNvGrpSpPr/>
            <p:nvPr/>
          </p:nvGrpSpPr>
          <p:grpSpPr>
            <a:xfrm rot="19591271">
              <a:off x="8185093" y="1320837"/>
              <a:ext cx="614009" cy="1057220"/>
              <a:chOff x="6231659" y="1257727"/>
              <a:chExt cx="1207366" cy="2078880"/>
            </a:xfrm>
          </p:grpSpPr>
          <p:sp>
            <p:nvSpPr>
              <p:cNvPr id="14" name="Chord 13">
                <a:extLst>
                  <a:ext uri="{FF2B5EF4-FFF2-40B4-BE49-F238E27FC236}">
                    <a16:creationId xmlns="" xmlns:a16="http://schemas.microsoft.com/office/drawing/2014/main" id="{87DF8264-C7BA-4690-A70B-646C46B13D70}"/>
                  </a:ext>
                </a:extLst>
              </p:cNvPr>
              <p:cNvSpPr/>
              <p:nvPr/>
            </p:nvSpPr>
            <p:spPr>
              <a:xfrm rot="14400000">
                <a:off x="6524625" y="1638300"/>
                <a:ext cx="914400" cy="914400"/>
              </a:xfrm>
              <a:prstGeom prst="cho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56">
                <a:extLst>
                  <a:ext uri="{FF2B5EF4-FFF2-40B4-BE49-F238E27FC236}">
                    <a16:creationId xmlns="" xmlns:a16="http://schemas.microsoft.com/office/drawing/2014/main" id="{970CABC3-D0B8-4646-9EEF-E3B5AEB7A06F}"/>
                  </a:ext>
                </a:extLst>
              </p:cNvPr>
              <p:cNvSpPr/>
              <p:nvPr/>
            </p:nvSpPr>
            <p:spPr>
              <a:xfrm rot="1072930">
                <a:off x="6905486" y="2083358"/>
                <a:ext cx="341803" cy="1253249"/>
              </a:xfrm>
              <a:prstGeom prst="roundRect">
                <a:avLst>
                  <a:gd name="adj" fmla="val 299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7">
                <a:extLst>
                  <a:ext uri="{FF2B5EF4-FFF2-40B4-BE49-F238E27FC236}">
                    <a16:creationId xmlns="" xmlns:a16="http://schemas.microsoft.com/office/drawing/2014/main" id="{87EE9E90-2DFE-4727-8B50-98332590A616}"/>
                  </a:ext>
                </a:extLst>
              </p:cNvPr>
              <p:cNvSpPr/>
              <p:nvPr/>
            </p:nvSpPr>
            <p:spPr>
              <a:xfrm rot="2245720">
                <a:off x="6719738" y="1466521"/>
                <a:ext cx="91440"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58">
                <a:extLst>
                  <a:ext uri="{FF2B5EF4-FFF2-40B4-BE49-F238E27FC236}">
                    <a16:creationId xmlns="" xmlns:a16="http://schemas.microsoft.com/office/drawing/2014/main" id="{AF0448E0-8312-4F43-8CE8-EB8C00BA70D3}"/>
                  </a:ext>
                </a:extLst>
              </p:cNvPr>
              <p:cNvSpPr/>
              <p:nvPr/>
            </p:nvSpPr>
            <p:spPr>
              <a:xfrm rot="18420000">
                <a:off x="6037697" y="1451689"/>
                <a:ext cx="892749" cy="504825"/>
              </a:xfrm>
              <a:custGeom>
                <a:avLst/>
                <a:gdLst>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14" fmla="*/ 211695 w 890175"/>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2750"/>
                  <a:gd name="connsiteY0" fmla="*/ 0 h 504825"/>
                  <a:gd name="connsiteX1" fmla="*/ 678580 w 892750"/>
                  <a:gd name="connsiteY1" fmla="*/ 0 h 504825"/>
                  <a:gd name="connsiteX2" fmla="*/ 743708 w 892750"/>
                  <a:gd name="connsiteY2" fmla="*/ 13149 h 504825"/>
                  <a:gd name="connsiteX3" fmla="*/ 832756 w 892750"/>
                  <a:gd name="connsiteY3" fmla="*/ 102198 h 504825"/>
                  <a:gd name="connsiteX4" fmla="*/ 845905 w 892750"/>
                  <a:gd name="connsiteY4" fmla="*/ 167325 h 504825"/>
                  <a:gd name="connsiteX5" fmla="*/ 845905 w 892750"/>
                  <a:gd name="connsiteY5" fmla="*/ 155726 h 504825"/>
                  <a:gd name="connsiteX6" fmla="*/ 890854 w 892750"/>
                  <a:gd name="connsiteY6" fmla="*/ 430285 h 504825"/>
                  <a:gd name="connsiteX7" fmla="*/ 816313 w 892750"/>
                  <a:gd name="connsiteY7" fmla="*/ 504825 h 504825"/>
                  <a:gd name="connsiteX8" fmla="*/ 74114 w 892750"/>
                  <a:gd name="connsiteY8" fmla="*/ 504825 h 504825"/>
                  <a:gd name="connsiteX9" fmla="*/ 679 w 892750"/>
                  <a:gd name="connsiteY9" fmla="*/ 431389 h 504825"/>
                  <a:gd name="connsiteX10" fmla="*/ 45049 w 892750"/>
                  <a:gd name="connsiteY10" fmla="*/ 160357 h 504825"/>
                  <a:gd name="connsiteX11" fmla="*/ 45049 w 892750"/>
                  <a:gd name="connsiteY11" fmla="*/ 167325 h 504825"/>
                  <a:gd name="connsiteX12" fmla="*/ 58198 w 892750"/>
                  <a:gd name="connsiteY12" fmla="*/ 102197 h 504825"/>
                  <a:gd name="connsiteX13" fmla="*/ 147247 w 892750"/>
                  <a:gd name="connsiteY13" fmla="*/ 13149 h 504825"/>
                  <a:gd name="connsiteX14" fmla="*/ 212374 w 892750"/>
                  <a:gd name="connsiteY1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750" h="504825">
                    <a:moveTo>
                      <a:pt x="212374" y="0"/>
                    </a:moveTo>
                    <a:lnTo>
                      <a:pt x="678580" y="0"/>
                    </a:lnTo>
                    <a:lnTo>
                      <a:pt x="743708" y="13149"/>
                    </a:lnTo>
                    <a:cubicBezTo>
                      <a:pt x="783746" y="30084"/>
                      <a:pt x="815821" y="62159"/>
                      <a:pt x="832756" y="102198"/>
                    </a:cubicBezTo>
                    <a:lnTo>
                      <a:pt x="845905" y="167325"/>
                    </a:lnTo>
                    <a:lnTo>
                      <a:pt x="845905" y="155726"/>
                    </a:lnTo>
                    <a:lnTo>
                      <a:pt x="890854" y="430285"/>
                    </a:lnTo>
                    <a:cubicBezTo>
                      <a:pt x="902688" y="468233"/>
                      <a:pt x="856881" y="503559"/>
                      <a:pt x="816313" y="504825"/>
                    </a:cubicBezTo>
                    <a:lnTo>
                      <a:pt x="74114" y="504825"/>
                    </a:lnTo>
                    <a:cubicBezTo>
                      <a:pt x="41776" y="501307"/>
                      <a:pt x="-6283" y="461108"/>
                      <a:pt x="679" y="431389"/>
                    </a:cubicBezTo>
                    <a:lnTo>
                      <a:pt x="45049" y="160357"/>
                    </a:lnTo>
                    <a:lnTo>
                      <a:pt x="45049" y="167325"/>
                    </a:lnTo>
                    <a:lnTo>
                      <a:pt x="58198" y="102197"/>
                    </a:lnTo>
                    <a:cubicBezTo>
                      <a:pt x="75133" y="62159"/>
                      <a:pt x="107208" y="30084"/>
                      <a:pt x="147247" y="13149"/>
                    </a:cubicBezTo>
                    <a:lnTo>
                      <a:pt x="21237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 xmlns:a16="http://schemas.microsoft.com/office/drawing/2014/main" id="{A1BE8F1E-CF60-4A28-B539-E6E2C8084A21}"/>
                </a:ext>
              </a:extLst>
            </p:cNvPr>
            <p:cNvGrpSpPr/>
            <p:nvPr/>
          </p:nvGrpSpPr>
          <p:grpSpPr>
            <a:xfrm rot="1441980" flipH="1">
              <a:off x="3479349" y="1323724"/>
              <a:ext cx="611355" cy="1063441"/>
              <a:chOff x="6236878" y="1245493"/>
              <a:chExt cx="1202147" cy="2091114"/>
            </a:xfrm>
          </p:grpSpPr>
          <p:sp>
            <p:nvSpPr>
              <p:cNvPr id="10" name="Chord 9">
                <a:extLst>
                  <a:ext uri="{FF2B5EF4-FFF2-40B4-BE49-F238E27FC236}">
                    <a16:creationId xmlns="" xmlns:a16="http://schemas.microsoft.com/office/drawing/2014/main" id="{1BB2845C-5DD9-46F8-836D-82965F757446}"/>
                  </a:ext>
                </a:extLst>
              </p:cNvPr>
              <p:cNvSpPr/>
              <p:nvPr/>
            </p:nvSpPr>
            <p:spPr>
              <a:xfrm rot="14400000">
                <a:off x="6524625" y="1638300"/>
                <a:ext cx="914400" cy="914400"/>
              </a:xfrm>
              <a:prstGeom prst="cho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61">
                <a:extLst>
                  <a:ext uri="{FF2B5EF4-FFF2-40B4-BE49-F238E27FC236}">
                    <a16:creationId xmlns="" xmlns:a16="http://schemas.microsoft.com/office/drawing/2014/main" id="{565F0BE7-024C-4321-A035-485EBAD9451A}"/>
                  </a:ext>
                </a:extLst>
              </p:cNvPr>
              <p:cNvSpPr/>
              <p:nvPr/>
            </p:nvSpPr>
            <p:spPr>
              <a:xfrm rot="1072930">
                <a:off x="6905486" y="2083358"/>
                <a:ext cx="341803" cy="1253249"/>
              </a:xfrm>
              <a:prstGeom prst="roundRect">
                <a:avLst>
                  <a:gd name="adj" fmla="val 299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62">
                <a:extLst>
                  <a:ext uri="{FF2B5EF4-FFF2-40B4-BE49-F238E27FC236}">
                    <a16:creationId xmlns="" xmlns:a16="http://schemas.microsoft.com/office/drawing/2014/main" id="{5580C9B0-9B33-4EEB-8723-3EA348F2A03C}"/>
                  </a:ext>
                </a:extLst>
              </p:cNvPr>
              <p:cNvSpPr/>
              <p:nvPr/>
            </p:nvSpPr>
            <p:spPr>
              <a:xfrm rot="2245720">
                <a:off x="6719738" y="1466521"/>
                <a:ext cx="91440"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63">
                <a:extLst>
                  <a:ext uri="{FF2B5EF4-FFF2-40B4-BE49-F238E27FC236}">
                    <a16:creationId xmlns="" xmlns:a16="http://schemas.microsoft.com/office/drawing/2014/main" id="{CDF3C133-E358-4CA3-BAB8-748D4359E0E3}"/>
                  </a:ext>
                </a:extLst>
              </p:cNvPr>
              <p:cNvSpPr/>
              <p:nvPr/>
            </p:nvSpPr>
            <p:spPr>
              <a:xfrm rot="18420000">
                <a:off x="6042916" y="1439455"/>
                <a:ext cx="892749" cy="504825"/>
              </a:xfrm>
              <a:custGeom>
                <a:avLst/>
                <a:gdLst>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14" fmla="*/ 211695 w 890175"/>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2750"/>
                  <a:gd name="connsiteY0" fmla="*/ 0 h 504825"/>
                  <a:gd name="connsiteX1" fmla="*/ 678580 w 892750"/>
                  <a:gd name="connsiteY1" fmla="*/ 0 h 504825"/>
                  <a:gd name="connsiteX2" fmla="*/ 743708 w 892750"/>
                  <a:gd name="connsiteY2" fmla="*/ 13149 h 504825"/>
                  <a:gd name="connsiteX3" fmla="*/ 832756 w 892750"/>
                  <a:gd name="connsiteY3" fmla="*/ 102198 h 504825"/>
                  <a:gd name="connsiteX4" fmla="*/ 845905 w 892750"/>
                  <a:gd name="connsiteY4" fmla="*/ 167325 h 504825"/>
                  <a:gd name="connsiteX5" fmla="*/ 845905 w 892750"/>
                  <a:gd name="connsiteY5" fmla="*/ 155726 h 504825"/>
                  <a:gd name="connsiteX6" fmla="*/ 890854 w 892750"/>
                  <a:gd name="connsiteY6" fmla="*/ 430285 h 504825"/>
                  <a:gd name="connsiteX7" fmla="*/ 816313 w 892750"/>
                  <a:gd name="connsiteY7" fmla="*/ 504825 h 504825"/>
                  <a:gd name="connsiteX8" fmla="*/ 74114 w 892750"/>
                  <a:gd name="connsiteY8" fmla="*/ 504825 h 504825"/>
                  <a:gd name="connsiteX9" fmla="*/ 679 w 892750"/>
                  <a:gd name="connsiteY9" fmla="*/ 431389 h 504825"/>
                  <a:gd name="connsiteX10" fmla="*/ 45049 w 892750"/>
                  <a:gd name="connsiteY10" fmla="*/ 160357 h 504825"/>
                  <a:gd name="connsiteX11" fmla="*/ 45049 w 892750"/>
                  <a:gd name="connsiteY11" fmla="*/ 167325 h 504825"/>
                  <a:gd name="connsiteX12" fmla="*/ 58198 w 892750"/>
                  <a:gd name="connsiteY12" fmla="*/ 102197 h 504825"/>
                  <a:gd name="connsiteX13" fmla="*/ 147247 w 892750"/>
                  <a:gd name="connsiteY13" fmla="*/ 13149 h 504825"/>
                  <a:gd name="connsiteX14" fmla="*/ 212374 w 892750"/>
                  <a:gd name="connsiteY1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750" h="504825">
                    <a:moveTo>
                      <a:pt x="212374" y="0"/>
                    </a:moveTo>
                    <a:lnTo>
                      <a:pt x="678580" y="0"/>
                    </a:lnTo>
                    <a:lnTo>
                      <a:pt x="743708" y="13149"/>
                    </a:lnTo>
                    <a:cubicBezTo>
                      <a:pt x="783746" y="30084"/>
                      <a:pt x="815821" y="62159"/>
                      <a:pt x="832756" y="102198"/>
                    </a:cubicBezTo>
                    <a:lnTo>
                      <a:pt x="845905" y="167325"/>
                    </a:lnTo>
                    <a:lnTo>
                      <a:pt x="845905" y="155726"/>
                    </a:lnTo>
                    <a:lnTo>
                      <a:pt x="890854" y="430285"/>
                    </a:lnTo>
                    <a:cubicBezTo>
                      <a:pt x="902688" y="468233"/>
                      <a:pt x="856881" y="503559"/>
                      <a:pt x="816313" y="504825"/>
                    </a:cubicBezTo>
                    <a:lnTo>
                      <a:pt x="74114" y="504825"/>
                    </a:lnTo>
                    <a:cubicBezTo>
                      <a:pt x="41776" y="501307"/>
                      <a:pt x="-6283" y="461108"/>
                      <a:pt x="679" y="431389"/>
                    </a:cubicBezTo>
                    <a:lnTo>
                      <a:pt x="45049" y="160357"/>
                    </a:lnTo>
                    <a:lnTo>
                      <a:pt x="45049" y="167325"/>
                    </a:lnTo>
                    <a:lnTo>
                      <a:pt x="58198" y="102197"/>
                    </a:lnTo>
                    <a:cubicBezTo>
                      <a:pt x="75133" y="62159"/>
                      <a:pt x="107208" y="30084"/>
                      <a:pt x="147247" y="13149"/>
                    </a:cubicBezTo>
                    <a:lnTo>
                      <a:pt x="21237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 name="Group 21">
            <a:extLst>
              <a:ext uri="{FF2B5EF4-FFF2-40B4-BE49-F238E27FC236}">
                <a16:creationId xmlns="" xmlns:a16="http://schemas.microsoft.com/office/drawing/2014/main" id="{B6F5D8F7-1C8E-40E2-B04A-427861470145}"/>
              </a:ext>
            </a:extLst>
          </p:cNvPr>
          <p:cNvGrpSpPr/>
          <p:nvPr/>
        </p:nvGrpSpPr>
        <p:grpSpPr>
          <a:xfrm>
            <a:off x="2464126" y="1979774"/>
            <a:ext cx="1314043" cy="1596786"/>
            <a:chOff x="5053297" y="3418731"/>
            <a:chExt cx="2085136" cy="2719675"/>
          </a:xfrm>
        </p:grpSpPr>
        <p:sp>
          <p:nvSpPr>
            <p:cNvPr id="23" name="Oval 22">
              <a:extLst>
                <a:ext uri="{FF2B5EF4-FFF2-40B4-BE49-F238E27FC236}">
                  <a16:creationId xmlns="" xmlns:a16="http://schemas.microsoft.com/office/drawing/2014/main" id="{A1E5A9EB-5249-4EF0-8199-A7289E347CC4}"/>
                </a:ext>
              </a:extLst>
            </p:cNvPr>
            <p:cNvSpPr/>
            <p:nvPr/>
          </p:nvSpPr>
          <p:spPr>
            <a:xfrm>
              <a:off x="5116695" y="3487260"/>
              <a:ext cx="1950793" cy="19507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3">
              <a:extLst>
                <a:ext uri="{FF2B5EF4-FFF2-40B4-BE49-F238E27FC236}">
                  <a16:creationId xmlns="" xmlns:a16="http://schemas.microsoft.com/office/drawing/2014/main" id="{22C7E052-1F17-4C30-A713-820B7C4D241E}"/>
                </a:ext>
              </a:extLst>
            </p:cNvPr>
            <p:cNvGrpSpPr/>
            <p:nvPr/>
          </p:nvGrpSpPr>
          <p:grpSpPr>
            <a:xfrm>
              <a:off x="5295030" y="3665394"/>
              <a:ext cx="1605194" cy="2473012"/>
              <a:chOff x="3145556" y="2276871"/>
              <a:chExt cx="2025750" cy="3120934"/>
            </a:xfrm>
          </p:grpSpPr>
          <p:sp>
            <p:nvSpPr>
              <p:cNvPr id="30" name="Freeform 29">
                <a:extLst>
                  <a:ext uri="{FF2B5EF4-FFF2-40B4-BE49-F238E27FC236}">
                    <a16:creationId xmlns="" xmlns:a16="http://schemas.microsoft.com/office/drawing/2014/main" id="{5C1F9095-395B-471A-91E9-7DF0F04C0E57}"/>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1" name="Rounded Rectangle 10">
                <a:extLst>
                  <a:ext uri="{FF2B5EF4-FFF2-40B4-BE49-F238E27FC236}">
                    <a16:creationId xmlns="" xmlns:a16="http://schemas.microsoft.com/office/drawing/2014/main" id="{0112A639-EC1C-4AE4-B42C-0C9C7465545A}"/>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Rounded Rectangle 10">
                <a:extLst>
                  <a:ext uri="{FF2B5EF4-FFF2-40B4-BE49-F238E27FC236}">
                    <a16:creationId xmlns="" xmlns:a16="http://schemas.microsoft.com/office/drawing/2014/main" id="{41722447-920F-4506-AAAF-53883D556AFF}"/>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33" name="Straight Connector 32">
                <a:extLst>
                  <a:ext uri="{FF2B5EF4-FFF2-40B4-BE49-F238E27FC236}">
                    <a16:creationId xmlns="" xmlns:a16="http://schemas.microsoft.com/office/drawing/2014/main" id="{04453058-6124-49EC-981E-5B2741730EDF}"/>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09029132-EAA7-4F2D-8C81-393E18EB7D57}"/>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C502A96-6ACE-4D06-8476-87DC7EBB0016}"/>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 xmlns:a16="http://schemas.microsoft.com/office/drawing/2014/main" id="{F029F6A7-7ECF-4CD2-8529-88715491C4A8}"/>
                  </a:ext>
                </a:extLst>
              </p:cNvPr>
              <p:cNvGrpSpPr/>
              <p:nvPr/>
            </p:nvGrpSpPr>
            <p:grpSpPr>
              <a:xfrm>
                <a:off x="3962028" y="3275459"/>
                <a:ext cx="397074" cy="288031"/>
                <a:chOff x="3981078" y="3284984"/>
                <a:chExt cx="397074" cy="288031"/>
              </a:xfrm>
            </p:grpSpPr>
            <p:sp>
              <p:nvSpPr>
                <p:cNvPr id="37" name="Rounded Rectangle 65">
                  <a:extLst>
                    <a:ext uri="{FF2B5EF4-FFF2-40B4-BE49-F238E27FC236}">
                      <a16:creationId xmlns="" xmlns:a16="http://schemas.microsoft.com/office/drawing/2014/main" id="{E1E15B8D-3B64-4A50-8BE9-40E4A8589B79}"/>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Rounded Rectangle 66">
                  <a:extLst>
                    <a:ext uri="{FF2B5EF4-FFF2-40B4-BE49-F238E27FC236}">
                      <a16:creationId xmlns="" xmlns:a16="http://schemas.microsoft.com/office/drawing/2014/main" id="{F3A4CB2E-B9CD-496C-B6BF-73BECFC07C55}"/>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ounded Rectangle 67">
                  <a:extLst>
                    <a:ext uri="{FF2B5EF4-FFF2-40B4-BE49-F238E27FC236}">
                      <a16:creationId xmlns="" xmlns:a16="http://schemas.microsoft.com/office/drawing/2014/main" id="{B5C048A7-DB45-47F5-8EBE-5D518A513153}"/>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5" name="Oval 24">
              <a:extLst>
                <a:ext uri="{FF2B5EF4-FFF2-40B4-BE49-F238E27FC236}">
                  <a16:creationId xmlns="" xmlns:a16="http://schemas.microsoft.com/office/drawing/2014/main" id="{D1ED64D9-75B9-4C86-BCE7-74059E8529E9}"/>
                </a:ext>
              </a:extLst>
            </p:cNvPr>
            <p:cNvSpPr/>
            <p:nvPr/>
          </p:nvSpPr>
          <p:spPr>
            <a:xfrm>
              <a:off x="6026680" y="3418731"/>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5">
              <a:extLst>
                <a:ext uri="{FF2B5EF4-FFF2-40B4-BE49-F238E27FC236}">
                  <a16:creationId xmlns="" xmlns:a16="http://schemas.microsoft.com/office/drawing/2014/main" id="{E2B8BFFF-E263-42A4-9D8C-1A628EC5860C}"/>
                </a:ext>
              </a:extLst>
            </p:cNvPr>
            <p:cNvSpPr/>
            <p:nvPr/>
          </p:nvSpPr>
          <p:spPr>
            <a:xfrm>
              <a:off x="6996542" y="4386332"/>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Oval 26">
              <a:extLst>
                <a:ext uri="{FF2B5EF4-FFF2-40B4-BE49-F238E27FC236}">
                  <a16:creationId xmlns="" xmlns:a16="http://schemas.microsoft.com/office/drawing/2014/main" id="{614C5E3C-7441-442D-AEA2-FFBE3F8345D8}"/>
                </a:ext>
              </a:extLst>
            </p:cNvPr>
            <p:cNvSpPr/>
            <p:nvPr/>
          </p:nvSpPr>
          <p:spPr>
            <a:xfrm>
              <a:off x="5053297" y="4386332"/>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Oval 27">
              <a:extLst>
                <a:ext uri="{FF2B5EF4-FFF2-40B4-BE49-F238E27FC236}">
                  <a16:creationId xmlns="" xmlns:a16="http://schemas.microsoft.com/office/drawing/2014/main" id="{97F75FA8-0C46-4FE1-917B-879E5163E46F}"/>
                </a:ext>
              </a:extLst>
            </p:cNvPr>
            <p:cNvSpPr/>
            <p:nvPr/>
          </p:nvSpPr>
          <p:spPr>
            <a:xfrm>
              <a:off x="6770105" y="3739954"/>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28">
              <a:extLst>
                <a:ext uri="{FF2B5EF4-FFF2-40B4-BE49-F238E27FC236}">
                  <a16:creationId xmlns="" xmlns:a16="http://schemas.microsoft.com/office/drawing/2014/main" id="{BFAB3903-2185-4FBD-A882-6A03DE2E4752}"/>
                </a:ext>
              </a:extLst>
            </p:cNvPr>
            <p:cNvSpPr/>
            <p:nvPr/>
          </p:nvSpPr>
          <p:spPr>
            <a:xfrm>
              <a:off x="5299560" y="3739954"/>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380508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Chapter 1</a:t>
            </a:r>
            <a:endParaRPr lang="en-US" sz="3200" dirty="0">
              <a:solidFill>
                <a:srgbClr val="000000"/>
              </a:solidFill>
              <a:latin typeface="TH Niramit AS" pitchFamily="2" charset="-34"/>
              <a:cs typeface="TH Niramit AS" pitchFamily="2" charset="-34"/>
            </a:endParaRPr>
          </a:p>
        </p:txBody>
      </p:sp>
      <p:sp>
        <p:nvSpPr>
          <p:cNvPr id="4" name="Content Placeholder 2"/>
          <p:cNvSpPr txBox="1">
            <a:spLocks/>
          </p:cNvSpPr>
          <p:nvPr/>
        </p:nvSpPr>
        <p:spPr>
          <a:xfrm>
            <a:off x="854365" y="2032715"/>
            <a:ext cx="7458362" cy="2499813"/>
          </a:xfrm>
          <a:prstGeom prst="rect">
            <a:avLst/>
          </a:prstGeom>
        </p:spPr>
        <p:txBody>
          <a:bodyPr lIns="68580" tIns="34290" rIns="68580" bIns="3429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r>
              <a:rPr lang="en-US" b="1" dirty="0" smtClean="0">
                <a:latin typeface="TH Niramit AS"/>
                <a:cs typeface="TH Niramit AS"/>
              </a:rPr>
              <a:t>Introduction to Cross Cultural Communication</a:t>
            </a:r>
          </a:p>
          <a:p>
            <a:pPr>
              <a:lnSpc>
                <a:spcPct val="80000"/>
              </a:lnSpc>
            </a:pPr>
            <a:endParaRPr lang="en-US" b="1" dirty="0">
              <a:latin typeface="TH Niramit AS"/>
              <a:cs typeface="TH Niramit AS"/>
            </a:endParaRPr>
          </a:p>
        </p:txBody>
      </p:sp>
    </p:spTree>
    <p:extLst>
      <p:ext uri="{BB962C8B-B14F-4D97-AF65-F5344CB8AC3E}">
        <p14:creationId xmlns:p14="http://schemas.microsoft.com/office/powerpoint/2010/main" val="2209518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Outlines</a:t>
            </a:r>
            <a:endParaRPr lang="en-US" sz="3200" dirty="0">
              <a:solidFill>
                <a:srgbClr val="000000"/>
              </a:solidFill>
              <a:latin typeface="TH Niramit AS" pitchFamily="2" charset="-34"/>
              <a:cs typeface="TH Niramit AS" pitchFamily="2" charset="-34"/>
            </a:endParaRPr>
          </a:p>
        </p:txBody>
      </p:sp>
      <p:sp>
        <p:nvSpPr>
          <p:cNvPr id="3" name="Rectangle 2"/>
          <p:cNvSpPr/>
          <p:nvPr/>
        </p:nvSpPr>
        <p:spPr>
          <a:xfrm>
            <a:off x="787837" y="1797072"/>
            <a:ext cx="7387566" cy="1569660"/>
          </a:xfrm>
          <a:prstGeom prst="rect">
            <a:avLst/>
          </a:prstGeom>
        </p:spPr>
        <p:txBody>
          <a:bodyPr wrap="square">
            <a:spAutoFit/>
          </a:bodyPr>
          <a:lstStyle/>
          <a:p>
            <a:pPr marL="342900" indent="-342900" algn="just">
              <a:buFont typeface="Wingdings" charset="2"/>
              <a:buChar char="§"/>
            </a:pPr>
            <a:r>
              <a:rPr lang="en-US" sz="2400" b="1" dirty="0" smtClean="0">
                <a:latin typeface="TH Niramit AS"/>
                <a:cs typeface="TH Niramit AS"/>
              </a:rPr>
              <a:t>The influence </a:t>
            </a:r>
            <a:r>
              <a:rPr lang="en-US" sz="2400" b="1" dirty="0">
                <a:latin typeface="TH Niramit AS"/>
                <a:cs typeface="TH Niramit AS"/>
              </a:rPr>
              <a:t>of other disciplines on </a:t>
            </a:r>
            <a:r>
              <a:rPr lang="en-US" sz="2400" b="1" dirty="0" smtClean="0">
                <a:latin typeface="TH Niramit AS"/>
                <a:cs typeface="TH Niramit AS"/>
              </a:rPr>
              <a:t>cultural studies</a:t>
            </a:r>
            <a:r>
              <a:rPr lang="en-US" sz="2400" b="1" dirty="0">
                <a:latin typeface="TH Niramit AS"/>
                <a:cs typeface="TH Niramit AS"/>
              </a:rPr>
              <a:t>. </a:t>
            </a:r>
            <a:endParaRPr lang="en-US" sz="2400" b="1" dirty="0" smtClean="0">
              <a:latin typeface="TH Niramit AS"/>
              <a:cs typeface="TH Niramit AS"/>
            </a:endParaRPr>
          </a:p>
          <a:p>
            <a:pPr marL="342900" indent="-342900" algn="just">
              <a:buFont typeface="Wingdings" charset="2"/>
              <a:buChar char="§"/>
            </a:pPr>
            <a:r>
              <a:rPr lang="en-US" sz="2400" b="1" dirty="0" smtClean="0">
                <a:latin typeface="TH Niramit AS"/>
                <a:cs typeface="TH Niramit AS"/>
              </a:rPr>
              <a:t>The definitions </a:t>
            </a:r>
            <a:r>
              <a:rPr lang="en-US" sz="2400" b="1" dirty="0">
                <a:latin typeface="TH Niramit AS"/>
                <a:cs typeface="TH Niramit AS"/>
              </a:rPr>
              <a:t>of ‘culture’ and ‘</a:t>
            </a:r>
            <a:r>
              <a:rPr lang="en-US" sz="2400" b="1" dirty="0" smtClean="0">
                <a:latin typeface="TH Niramit AS"/>
                <a:cs typeface="TH Niramit AS"/>
              </a:rPr>
              <a:t>communication’, the key </a:t>
            </a:r>
            <a:r>
              <a:rPr lang="en-US" sz="2400" b="1" dirty="0">
                <a:latin typeface="TH Niramit AS"/>
                <a:cs typeface="TH Niramit AS"/>
              </a:rPr>
              <a:t>areas of cultural diversity in visible </a:t>
            </a:r>
            <a:r>
              <a:rPr lang="en-US" sz="2400" b="1" dirty="0" smtClean="0">
                <a:latin typeface="TH Niramit AS"/>
                <a:cs typeface="TH Niramit AS"/>
              </a:rPr>
              <a:t>behavior </a:t>
            </a:r>
            <a:r>
              <a:rPr lang="en-US" sz="2400" b="1" dirty="0">
                <a:latin typeface="TH Niramit AS"/>
                <a:cs typeface="TH Niramit AS"/>
              </a:rPr>
              <a:t>and </a:t>
            </a:r>
            <a:r>
              <a:rPr lang="en-US" sz="2400" b="1" dirty="0" smtClean="0">
                <a:latin typeface="TH Niramit AS"/>
                <a:cs typeface="TH Niramit AS"/>
              </a:rPr>
              <a:t>underlying values</a:t>
            </a:r>
            <a:r>
              <a:rPr lang="en-US" sz="2400" b="1" dirty="0">
                <a:latin typeface="TH Niramit AS"/>
                <a:cs typeface="TH Niramit AS"/>
              </a:rPr>
              <a:t>. </a:t>
            </a:r>
            <a:endParaRPr lang="en-US" sz="2400" b="1" dirty="0" smtClean="0">
              <a:latin typeface="TH Niramit AS"/>
              <a:cs typeface="TH Niramit AS"/>
            </a:endParaRPr>
          </a:p>
          <a:p>
            <a:pPr marL="342900" indent="-342900" algn="just">
              <a:buFont typeface="Wingdings" charset="2"/>
              <a:buChar char="§"/>
            </a:pPr>
            <a:r>
              <a:rPr lang="en-US" sz="2400" b="1" dirty="0">
                <a:latin typeface="TH Niramit AS"/>
                <a:cs typeface="TH Niramit AS"/>
              </a:rPr>
              <a:t>T</a:t>
            </a:r>
            <a:r>
              <a:rPr lang="en-US" sz="2400" b="1" dirty="0" smtClean="0">
                <a:latin typeface="TH Niramit AS"/>
                <a:cs typeface="TH Niramit AS"/>
              </a:rPr>
              <a:t>he </a:t>
            </a:r>
            <a:r>
              <a:rPr lang="en-US" sz="2400" b="1" dirty="0">
                <a:latin typeface="TH Niramit AS"/>
                <a:cs typeface="TH Niramit AS"/>
              </a:rPr>
              <a:t>barriers to cross</a:t>
            </a:r>
            <a:r>
              <a:rPr lang="en-US" sz="2400" b="1" dirty="0" smtClean="0">
                <a:latin typeface="TH Niramit AS"/>
                <a:cs typeface="TH Niramit AS"/>
              </a:rPr>
              <a:t>-cultural communication</a:t>
            </a:r>
            <a:r>
              <a:rPr lang="en-US" sz="2400" b="1" dirty="0">
                <a:latin typeface="TH Niramit AS"/>
                <a:cs typeface="TH Niramit AS"/>
              </a:rPr>
              <a:t>.</a:t>
            </a:r>
          </a:p>
        </p:txBody>
      </p:sp>
    </p:spTree>
    <p:extLst>
      <p:ext uri="{BB962C8B-B14F-4D97-AF65-F5344CB8AC3E}">
        <p14:creationId xmlns:p14="http://schemas.microsoft.com/office/powerpoint/2010/main" val="11069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H Niramit AS"/>
                <a:cs typeface="TH Niramit AS"/>
              </a:rPr>
              <a:t>Introduction</a:t>
            </a:r>
            <a:endParaRPr lang="en-US" dirty="0">
              <a:latin typeface="TH Niramit AS"/>
              <a:cs typeface="TH Niramit AS"/>
            </a:endParaRPr>
          </a:p>
        </p:txBody>
      </p:sp>
      <p:sp>
        <p:nvSpPr>
          <p:cNvPr id="3" name="Content Placeholder 2"/>
          <p:cNvSpPr>
            <a:spLocks noGrp="1"/>
          </p:cNvSpPr>
          <p:nvPr>
            <p:ph idx="1"/>
          </p:nvPr>
        </p:nvSpPr>
        <p:spPr/>
        <p:txBody>
          <a:bodyPr/>
          <a:lstStyle/>
          <a:p>
            <a:pPr algn="just"/>
            <a:r>
              <a:rPr lang="en-US" sz="2400" b="1" dirty="0" smtClean="0">
                <a:latin typeface="TH Niramit AS"/>
                <a:cs typeface="TH Niramit AS"/>
              </a:rPr>
              <a:t>Many </a:t>
            </a:r>
            <a:r>
              <a:rPr lang="en-US" sz="2400" b="1" dirty="0">
                <a:latin typeface="TH Niramit AS"/>
                <a:cs typeface="TH Niramit AS"/>
              </a:rPr>
              <a:t>cross</a:t>
            </a:r>
            <a:r>
              <a:rPr lang="en-US" sz="2400" b="1" dirty="0" smtClean="0">
                <a:latin typeface="TH Niramit AS"/>
                <a:cs typeface="TH Niramit AS"/>
              </a:rPr>
              <a:t>-cultural </a:t>
            </a:r>
            <a:r>
              <a:rPr lang="en-US" sz="2400" b="1" dirty="0">
                <a:latin typeface="TH Niramit AS"/>
                <a:cs typeface="TH Niramit AS"/>
              </a:rPr>
              <a:t>relationships break down because of failures in </a:t>
            </a:r>
            <a:r>
              <a:rPr lang="en-US" sz="2400" b="1" dirty="0" smtClean="0">
                <a:latin typeface="TH Niramit AS"/>
                <a:cs typeface="TH Niramit AS"/>
              </a:rPr>
              <a:t>communication. This </a:t>
            </a:r>
            <a:r>
              <a:rPr lang="en-US" sz="2400" b="1" dirty="0">
                <a:latin typeface="TH Niramit AS"/>
                <a:cs typeface="TH Niramit AS"/>
              </a:rPr>
              <a:t>is not just due to speaking different languages, </a:t>
            </a:r>
            <a:r>
              <a:rPr lang="en-US" sz="2400" b="1" dirty="0" smtClean="0">
                <a:latin typeface="TH Niramit AS"/>
                <a:cs typeface="TH Niramit AS"/>
              </a:rPr>
              <a:t>although that </a:t>
            </a:r>
            <a:r>
              <a:rPr lang="en-US" sz="2400" b="1" dirty="0">
                <a:latin typeface="TH Niramit AS"/>
                <a:cs typeface="TH Niramit AS"/>
              </a:rPr>
              <a:t>is certainly part of the problem; it is also due to different </a:t>
            </a:r>
            <a:r>
              <a:rPr lang="en-US" sz="2400" b="1" dirty="0" smtClean="0">
                <a:latin typeface="TH Niramit AS"/>
                <a:cs typeface="TH Niramit AS"/>
              </a:rPr>
              <a:t>understandings of </a:t>
            </a:r>
            <a:r>
              <a:rPr lang="en-US" sz="2400" b="1" dirty="0">
                <a:latin typeface="TH Niramit AS"/>
                <a:cs typeface="TH Niramit AS"/>
              </a:rPr>
              <a:t>communication itself. </a:t>
            </a:r>
            <a:endParaRPr lang="en-US" sz="2400" b="1" dirty="0" smtClean="0">
              <a:latin typeface="TH Niramit AS"/>
              <a:cs typeface="TH Niramit AS"/>
            </a:endParaRPr>
          </a:p>
          <a:p>
            <a:pPr algn="just"/>
            <a:r>
              <a:rPr lang="en-US" sz="2400" b="1" dirty="0" smtClean="0">
                <a:latin typeface="TH Niramit AS"/>
                <a:cs typeface="TH Niramit AS"/>
              </a:rPr>
              <a:t>This means that </a:t>
            </a:r>
            <a:r>
              <a:rPr lang="en-US" sz="2400" b="1" dirty="0">
                <a:latin typeface="TH Niramit AS"/>
                <a:cs typeface="TH Niramit AS"/>
              </a:rPr>
              <a:t>the role of </a:t>
            </a:r>
            <a:r>
              <a:rPr lang="en-US" sz="2400" b="1" dirty="0" smtClean="0">
                <a:latin typeface="TH Niramit AS"/>
                <a:cs typeface="TH Niramit AS"/>
              </a:rPr>
              <a:t>communication itself </a:t>
            </a:r>
            <a:r>
              <a:rPr lang="en-US" sz="2400" b="1" dirty="0">
                <a:latin typeface="TH Niramit AS"/>
                <a:cs typeface="TH Niramit AS"/>
              </a:rPr>
              <a:t>in facilitating or hindering international </a:t>
            </a:r>
            <a:r>
              <a:rPr lang="en-US" sz="2400" b="1" dirty="0" smtClean="0">
                <a:latin typeface="TH Niramit AS"/>
                <a:cs typeface="TH Niramit AS"/>
              </a:rPr>
              <a:t>exchange.</a:t>
            </a:r>
            <a:endParaRPr lang="en-US" sz="2400" b="1" dirty="0">
              <a:latin typeface="TH Niramit AS"/>
              <a:cs typeface="TH Niramit AS"/>
            </a:endParaRPr>
          </a:p>
        </p:txBody>
      </p:sp>
    </p:spTree>
    <p:extLst>
      <p:ext uri="{BB962C8B-B14F-4D97-AF65-F5344CB8AC3E}">
        <p14:creationId xmlns:p14="http://schemas.microsoft.com/office/powerpoint/2010/main" val="33541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4" dirty="0" smtClean="0">
                <a:latin typeface="TH Niramit AS"/>
                <a:cs typeface="TH Niramit AS"/>
              </a:rPr>
              <a:t>What is Cross Cultural Communication?</a:t>
            </a:r>
            <a:endParaRPr lang="en-US" dirty="0">
              <a:latin typeface="TH Niramit AS"/>
              <a:cs typeface="TH Niramit AS"/>
            </a:endParaRPr>
          </a:p>
        </p:txBody>
      </p:sp>
      <p:sp>
        <p:nvSpPr>
          <p:cNvPr id="3" name="Content Placeholder 2"/>
          <p:cNvSpPr>
            <a:spLocks noGrp="1"/>
          </p:cNvSpPr>
          <p:nvPr>
            <p:ph idx="1"/>
          </p:nvPr>
        </p:nvSpPr>
        <p:spPr/>
        <p:txBody>
          <a:bodyPr/>
          <a:lstStyle/>
          <a:p>
            <a:pPr marL="139700" indent="0">
              <a:buNone/>
            </a:pPr>
            <a:r>
              <a:rPr lang="en-US" sz="2400" b="1" spc="-34" dirty="0" smtClean="0">
                <a:latin typeface="TH Niramit AS"/>
                <a:cs typeface="TH Niramit AS"/>
              </a:rPr>
              <a:t>	</a:t>
            </a:r>
            <a:r>
              <a:rPr lang="en-US" sz="2400" b="1" dirty="0" smtClean="0">
                <a:latin typeface="TH Niramit AS"/>
                <a:cs typeface="TH Niramit AS"/>
              </a:rPr>
              <a:t>Cross</a:t>
            </a:r>
            <a:r>
              <a:rPr lang="en-US" sz="2400" b="1" dirty="0">
                <a:latin typeface="TH Niramit AS"/>
                <a:cs typeface="TH Niramit AS"/>
              </a:rPr>
              <a:t>- cultural communication is a multifaceted subject which </a:t>
            </a:r>
            <a:r>
              <a:rPr lang="en-US" sz="2400" b="1" dirty="0" smtClean="0">
                <a:latin typeface="TH Niramit AS"/>
                <a:cs typeface="TH Niramit AS"/>
              </a:rPr>
              <a:t>has elements </a:t>
            </a:r>
            <a:r>
              <a:rPr lang="en-US" sz="2400" b="1" dirty="0">
                <a:latin typeface="TH Niramit AS"/>
                <a:cs typeface="TH Niramit AS"/>
              </a:rPr>
              <a:t>from a number of disciplines:</a:t>
            </a:r>
          </a:p>
        </p:txBody>
      </p:sp>
      <p:graphicFrame>
        <p:nvGraphicFramePr>
          <p:cNvPr id="5" name="Diagram 4"/>
          <p:cNvGraphicFramePr/>
          <p:nvPr>
            <p:extLst>
              <p:ext uri="{D42A27DB-BD31-4B8C-83A1-F6EECF244321}">
                <p14:modId xmlns:p14="http://schemas.microsoft.com/office/powerpoint/2010/main" val="1402887611"/>
              </p:ext>
            </p:extLst>
          </p:nvPr>
        </p:nvGraphicFramePr>
        <p:xfrm>
          <a:off x="2986824" y="2361558"/>
          <a:ext cx="3263789" cy="206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4" dirty="0" smtClean="0">
                <a:latin typeface="TH Niramit AS"/>
                <a:cs typeface="TH Niramit AS"/>
              </a:rPr>
              <a:t>What is Cross Cultural Communication?</a:t>
            </a:r>
            <a:endParaRPr lang="en-US" dirty="0">
              <a:latin typeface="TH Niramit AS"/>
              <a:cs typeface="TH Niramit AS"/>
            </a:endParaRPr>
          </a:p>
        </p:txBody>
      </p:sp>
      <p:sp>
        <p:nvSpPr>
          <p:cNvPr id="3" name="Content Placeholder 2"/>
          <p:cNvSpPr>
            <a:spLocks noGrp="1"/>
          </p:cNvSpPr>
          <p:nvPr>
            <p:ph idx="1"/>
          </p:nvPr>
        </p:nvSpPr>
        <p:spPr/>
        <p:txBody>
          <a:bodyPr/>
          <a:lstStyle/>
          <a:p>
            <a:pPr marL="139700" indent="0" algn="just">
              <a:buNone/>
            </a:pPr>
            <a:r>
              <a:rPr lang="en-US" sz="2400" b="1" spc="-34" dirty="0">
                <a:latin typeface="TH Niramit AS"/>
                <a:cs typeface="TH Niramit AS"/>
              </a:rPr>
              <a:t>	</a:t>
            </a:r>
            <a:r>
              <a:rPr lang="en-US" sz="2400" b="1" dirty="0" smtClean="0">
                <a:latin typeface="TH Niramit AS"/>
                <a:cs typeface="TH Niramit AS"/>
              </a:rPr>
              <a:t>Cross</a:t>
            </a:r>
            <a:r>
              <a:rPr lang="en-US" sz="2400" b="1" dirty="0">
                <a:latin typeface="TH Niramit AS"/>
                <a:cs typeface="TH Niramit AS"/>
              </a:rPr>
              <a:t>- cultural communication is about the way people from different </a:t>
            </a:r>
            <a:r>
              <a:rPr lang="en-US" sz="2400" b="1" dirty="0" smtClean="0">
                <a:latin typeface="TH Niramit AS"/>
                <a:cs typeface="TH Niramit AS"/>
              </a:rPr>
              <a:t>cultures communicate </a:t>
            </a:r>
            <a:r>
              <a:rPr lang="en-US" sz="2400" b="1" dirty="0">
                <a:latin typeface="TH Niramit AS"/>
                <a:cs typeface="TH Niramit AS"/>
              </a:rPr>
              <a:t>when they deal with each other either at a distance </a:t>
            </a:r>
            <a:r>
              <a:rPr lang="en-US" sz="2400" b="1" dirty="0" smtClean="0">
                <a:latin typeface="TH Niramit AS"/>
                <a:cs typeface="TH Niramit AS"/>
              </a:rPr>
              <a:t>or face </a:t>
            </a:r>
            <a:r>
              <a:rPr lang="en-US" sz="2400" b="1" dirty="0">
                <a:latin typeface="TH Niramit AS"/>
                <a:cs typeface="TH Niramit AS"/>
              </a:rPr>
              <a:t>to </a:t>
            </a:r>
            <a:r>
              <a:rPr lang="en-US" sz="2400" b="1" dirty="0" smtClean="0">
                <a:latin typeface="TH Niramit AS"/>
                <a:cs typeface="TH Niramit AS"/>
              </a:rPr>
              <a:t>face.</a:t>
            </a:r>
          </a:p>
          <a:p>
            <a:pPr marL="139700" indent="0" algn="just">
              <a:buNone/>
            </a:pPr>
            <a:r>
              <a:rPr lang="en-US" sz="2400" b="1" dirty="0">
                <a:latin typeface="TH Niramit AS"/>
                <a:cs typeface="TH Niramit AS"/>
              </a:rPr>
              <a:t>	</a:t>
            </a:r>
            <a:r>
              <a:rPr lang="en-US" sz="2400" b="1" dirty="0" smtClean="0">
                <a:latin typeface="TH Niramit AS"/>
                <a:cs typeface="TH Niramit AS"/>
              </a:rPr>
              <a:t>Communication </a:t>
            </a:r>
            <a:r>
              <a:rPr lang="en-US" sz="2400" b="1" dirty="0">
                <a:latin typeface="TH Niramit AS"/>
                <a:cs typeface="TH Niramit AS"/>
              </a:rPr>
              <a:t>can involve spoken and written language</a:t>
            </a:r>
            <a:r>
              <a:rPr lang="en-US" sz="2400" b="1" dirty="0" smtClean="0">
                <a:latin typeface="TH Niramit AS"/>
                <a:cs typeface="TH Niramit AS"/>
              </a:rPr>
              <a:t>, body </a:t>
            </a:r>
            <a:r>
              <a:rPr lang="en-US" sz="2400" b="1" dirty="0">
                <a:latin typeface="TH Niramit AS"/>
                <a:cs typeface="TH Niramit AS"/>
              </a:rPr>
              <a:t>language and the language of etiquette and protocol.</a:t>
            </a:r>
          </a:p>
          <a:p>
            <a:pPr marL="139700" indent="0" algn="just">
              <a:buNone/>
            </a:pPr>
            <a:r>
              <a:rPr lang="en-US" sz="2400" b="1" dirty="0" smtClean="0">
                <a:latin typeface="TH Niramit AS"/>
                <a:cs typeface="TH Niramit AS"/>
              </a:rPr>
              <a:t>	</a:t>
            </a:r>
            <a:endParaRPr lang="en-US" sz="2400" b="1" dirty="0">
              <a:latin typeface="TH Niramit AS"/>
              <a:cs typeface="TH Niramit AS"/>
            </a:endParaRPr>
          </a:p>
        </p:txBody>
      </p:sp>
    </p:spTree>
    <p:extLst>
      <p:ext uri="{BB962C8B-B14F-4D97-AF65-F5344CB8AC3E}">
        <p14:creationId xmlns:p14="http://schemas.microsoft.com/office/powerpoint/2010/main" val="316685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4" dirty="0" smtClean="0">
                <a:latin typeface="TH Niramit AS"/>
                <a:cs typeface="TH Niramit AS"/>
              </a:rPr>
              <a:t>How linguistics influences communications</a:t>
            </a:r>
            <a:endParaRPr lang="en-US" dirty="0">
              <a:latin typeface="TH Niramit AS"/>
              <a:cs typeface="TH Niramit AS"/>
            </a:endParaRPr>
          </a:p>
        </p:txBody>
      </p:sp>
      <p:sp>
        <p:nvSpPr>
          <p:cNvPr id="3" name="Content Placeholder 2"/>
          <p:cNvSpPr>
            <a:spLocks noGrp="1"/>
          </p:cNvSpPr>
          <p:nvPr>
            <p:ph idx="1"/>
          </p:nvPr>
        </p:nvSpPr>
        <p:spPr/>
        <p:txBody>
          <a:bodyPr/>
          <a:lstStyle/>
          <a:p>
            <a:pPr marL="139700" indent="0" algn="just">
              <a:buNone/>
            </a:pPr>
            <a:r>
              <a:rPr lang="en-US" sz="2400" b="1" spc="-34" dirty="0" smtClean="0">
                <a:latin typeface="TH Niramit AS"/>
                <a:cs typeface="TH Niramit AS"/>
              </a:rPr>
              <a:t>	</a:t>
            </a:r>
            <a:r>
              <a:rPr lang="en-US" sz="2400" b="1" dirty="0" smtClean="0">
                <a:latin typeface="TH Niramit AS"/>
                <a:cs typeface="TH Niramit AS"/>
              </a:rPr>
              <a:t>The </a:t>
            </a:r>
            <a:r>
              <a:rPr lang="en-US" sz="2400" b="1" dirty="0">
                <a:latin typeface="TH Niramit AS"/>
                <a:cs typeface="TH Niramit AS"/>
              </a:rPr>
              <a:t>key influences are the study of semiotics, the study of signs, and the </a:t>
            </a:r>
            <a:r>
              <a:rPr lang="en-US" sz="2400" b="1" dirty="0" smtClean="0">
                <a:latin typeface="TH Niramit AS"/>
                <a:cs typeface="TH Niramit AS"/>
              </a:rPr>
              <a:t>study of </a:t>
            </a:r>
            <a:r>
              <a:rPr lang="en-US" sz="2400" b="1" dirty="0">
                <a:latin typeface="TH Niramit AS"/>
                <a:cs typeface="TH Niramit AS"/>
              </a:rPr>
              <a:t>the relationship between language and thought and language and </a:t>
            </a:r>
            <a:r>
              <a:rPr lang="en-US" sz="2400" b="1" dirty="0" smtClean="0">
                <a:latin typeface="TH Niramit AS"/>
                <a:cs typeface="TH Niramit AS"/>
              </a:rPr>
              <a:t>culture. There </a:t>
            </a:r>
            <a:r>
              <a:rPr lang="en-US" sz="2400" b="1" dirty="0">
                <a:latin typeface="TH Niramit AS"/>
                <a:cs typeface="TH Niramit AS"/>
              </a:rPr>
              <a:t>are three interrelated questions:</a:t>
            </a:r>
          </a:p>
          <a:p>
            <a:pPr lvl="1" algn="just"/>
            <a:r>
              <a:rPr lang="en-US" sz="2400" b="1" dirty="0">
                <a:latin typeface="TH Niramit AS"/>
                <a:cs typeface="TH Niramit AS"/>
              </a:rPr>
              <a:t>Does the way we use language influence the way we think?</a:t>
            </a:r>
          </a:p>
          <a:p>
            <a:pPr lvl="1" algn="just"/>
            <a:r>
              <a:rPr lang="en-US" sz="2400" b="1" dirty="0">
                <a:latin typeface="TH Niramit AS"/>
                <a:cs typeface="TH Niramit AS"/>
              </a:rPr>
              <a:t>Does the way we think influence the language we use?</a:t>
            </a:r>
          </a:p>
          <a:p>
            <a:pPr lvl="1" algn="just"/>
            <a:r>
              <a:rPr lang="en-US" sz="2400" b="1" dirty="0">
                <a:latin typeface="TH Niramit AS"/>
                <a:cs typeface="TH Niramit AS"/>
              </a:rPr>
              <a:t>Does culture influence language or is it the other way round?</a:t>
            </a:r>
          </a:p>
        </p:txBody>
      </p:sp>
    </p:spTree>
    <p:extLst>
      <p:ext uri="{BB962C8B-B14F-4D97-AF65-F5344CB8AC3E}">
        <p14:creationId xmlns:p14="http://schemas.microsoft.com/office/powerpoint/2010/main" val="32576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Semiotics</a:t>
            </a:r>
            <a:endParaRPr lang="en-US" sz="3600" dirty="0">
              <a:latin typeface="TH Niramit AS"/>
              <a:cs typeface="TH Niramit AS"/>
            </a:endParaRPr>
          </a:p>
        </p:txBody>
      </p:sp>
      <p:sp>
        <p:nvSpPr>
          <p:cNvPr id="3" name="Rectangle 2"/>
          <p:cNvSpPr/>
          <p:nvPr/>
        </p:nvSpPr>
        <p:spPr>
          <a:xfrm>
            <a:off x="751606" y="1757337"/>
            <a:ext cx="7334638" cy="2677656"/>
          </a:xfrm>
          <a:prstGeom prst="rect">
            <a:avLst/>
          </a:prstGeom>
        </p:spPr>
        <p:txBody>
          <a:bodyPr wrap="square">
            <a:spAutoFit/>
          </a:bodyPr>
          <a:lstStyle/>
          <a:p>
            <a:pPr algn="just"/>
            <a:r>
              <a:rPr lang="en-US" sz="2400" b="1" dirty="0" smtClean="0">
                <a:latin typeface="TH Niramit AS"/>
                <a:cs typeface="TH Niramit AS"/>
              </a:rPr>
              <a:t>	Semiotics </a:t>
            </a:r>
            <a:r>
              <a:rPr lang="en-US" sz="2400" b="1" dirty="0">
                <a:latin typeface="TH Niramit AS"/>
                <a:cs typeface="TH Niramit AS"/>
              </a:rPr>
              <a:t>was introduced by the Swiss linguist Ferdinand de </a:t>
            </a:r>
            <a:r>
              <a:rPr lang="en-US" sz="2400" b="1" dirty="0" smtClean="0">
                <a:latin typeface="TH Niramit AS"/>
                <a:cs typeface="TH Niramit AS"/>
              </a:rPr>
              <a:t>Saussure (</a:t>
            </a:r>
            <a:r>
              <a:rPr lang="en-US" sz="2400" b="1" dirty="0">
                <a:latin typeface="TH Niramit AS"/>
                <a:cs typeface="TH Niramit AS"/>
              </a:rPr>
              <a:t>1857–1913). It is defined as ‘the study of signs and symbols and their </a:t>
            </a:r>
            <a:r>
              <a:rPr lang="en-US" sz="2400" b="1" dirty="0" smtClean="0">
                <a:latin typeface="TH Niramit AS"/>
                <a:cs typeface="TH Niramit AS"/>
              </a:rPr>
              <a:t>use in </a:t>
            </a:r>
            <a:r>
              <a:rPr lang="en-US" sz="2400" b="1" dirty="0">
                <a:latin typeface="TH Niramit AS"/>
                <a:cs typeface="TH Niramit AS"/>
              </a:rPr>
              <a:t>interpretation’ (Oxford English Dictionary).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Saussure </a:t>
            </a:r>
            <a:r>
              <a:rPr lang="en-US" sz="2400" b="1" dirty="0">
                <a:latin typeface="TH Niramit AS"/>
                <a:cs typeface="TH Niramit AS"/>
              </a:rPr>
              <a:t>put forward the </a:t>
            </a:r>
            <a:r>
              <a:rPr lang="en-US" sz="2400" b="1" dirty="0" smtClean="0">
                <a:latin typeface="TH Niramit AS"/>
                <a:cs typeface="TH Niramit AS"/>
              </a:rPr>
              <a:t>idea that </a:t>
            </a:r>
            <a:r>
              <a:rPr lang="en-US" sz="2400" b="1" dirty="0">
                <a:latin typeface="TH Niramit AS"/>
                <a:cs typeface="TH Niramit AS"/>
              </a:rPr>
              <a:t>language is a cultural phenomenon and that it produces meaning in </a:t>
            </a:r>
            <a:r>
              <a:rPr lang="en-US" sz="2400" b="1" dirty="0" smtClean="0">
                <a:latin typeface="TH Niramit AS"/>
                <a:cs typeface="TH Niramit AS"/>
              </a:rPr>
              <a:t>a special way. </a:t>
            </a:r>
          </a:p>
          <a:p>
            <a:pPr algn="just"/>
            <a:r>
              <a:rPr lang="en-US" sz="2400" b="1" dirty="0">
                <a:latin typeface="TH Niramit AS"/>
                <a:cs typeface="TH Niramit AS"/>
              </a:rPr>
              <a:t>	</a:t>
            </a:r>
            <a:r>
              <a:rPr lang="en-US" sz="2400" b="1" dirty="0" smtClean="0">
                <a:latin typeface="TH Niramit AS"/>
                <a:cs typeface="TH Niramit AS"/>
              </a:rPr>
              <a:t>Therefore</a:t>
            </a:r>
            <a:r>
              <a:rPr lang="en-US" sz="2400" b="1" dirty="0">
                <a:latin typeface="TH Niramit AS"/>
                <a:cs typeface="TH Niramit AS"/>
              </a:rPr>
              <a:t>, part of cultural study is to find out </a:t>
            </a:r>
            <a:r>
              <a:rPr lang="en-US" sz="2400" b="1" dirty="0" smtClean="0">
                <a:latin typeface="TH Niramit AS"/>
                <a:cs typeface="TH Niramit AS"/>
              </a:rPr>
              <a:t>whether the </a:t>
            </a:r>
            <a:r>
              <a:rPr lang="en-US" sz="2400" b="1" dirty="0">
                <a:latin typeface="TH Niramit AS"/>
                <a:cs typeface="TH Niramit AS"/>
              </a:rPr>
              <a:t>same words mean the same thing in different cultures.</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spc="-4" smtClean="0">
                <a:latin typeface="TH Niramit AS"/>
                <a:cs typeface="TH Niramit AS"/>
              </a:rPr>
              <a:t>How linguistics influences communications</a:t>
            </a:r>
            <a:endParaRPr lang="en-US" dirty="0">
              <a:latin typeface="TH Niramit AS"/>
              <a:cs typeface="TH Niramit AS"/>
            </a:endParaRPr>
          </a:p>
        </p:txBody>
      </p:sp>
    </p:spTree>
    <p:extLst>
      <p:ext uri="{BB962C8B-B14F-4D97-AF65-F5344CB8AC3E}">
        <p14:creationId xmlns:p14="http://schemas.microsoft.com/office/powerpoint/2010/main" val="423570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Language and thought</a:t>
            </a:r>
            <a:endParaRPr lang="en-US" sz="3600" dirty="0">
              <a:latin typeface="TH Niramit AS"/>
              <a:cs typeface="TH Niramit AS"/>
            </a:endParaRPr>
          </a:p>
        </p:txBody>
      </p:sp>
      <p:sp>
        <p:nvSpPr>
          <p:cNvPr id="3" name="Rectangle 2"/>
          <p:cNvSpPr/>
          <p:nvPr/>
        </p:nvSpPr>
        <p:spPr>
          <a:xfrm>
            <a:off x="751606" y="1581723"/>
            <a:ext cx="7334638" cy="3046988"/>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Without knowing the language well, one misses a lot of the </a:t>
            </a:r>
            <a:r>
              <a:rPr lang="en-US" sz="2400" b="1" dirty="0" smtClean="0">
                <a:latin typeface="TH Niramit AS"/>
                <a:cs typeface="TH Niramit AS"/>
              </a:rPr>
              <a:t>subtleties of </a:t>
            </a:r>
            <a:r>
              <a:rPr lang="en-US" sz="2400" b="1" dirty="0">
                <a:latin typeface="TH Niramit AS"/>
                <a:cs typeface="TH Niramit AS"/>
              </a:rPr>
              <a:t>a culture, </a:t>
            </a:r>
            <a:r>
              <a:rPr lang="en-US" sz="2400" b="1" dirty="0" smtClean="0">
                <a:latin typeface="TH Niramit AS"/>
                <a:cs typeface="TH Niramit AS"/>
              </a:rPr>
              <a:t>therefore, </a:t>
            </a:r>
            <a:r>
              <a:rPr lang="en-US" sz="2400" b="1" dirty="0">
                <a:latin typeface="TH Niramit AS"/>
                <a:cs typeface="TH Niramit AS"/>
              </a:rPr>
              <a:t>in the cross</a:t>
            </a:r>
            <a:r>
              <a:rPr lang="en-US" sz="2400" b="1" dirty="0" smtClean="0">
                <a:latin typeface="TH Niramit AS"/>
                <a:cs typeface="TH Niramit AS"/>
              </a:rPr>
              <a:t>-cultural </a:t>
            </a:r>
            <a:r>
              <a:rPr lang="en-US" sz="2400" b="1" dirty="0">
                <a:latin typeface="TH Niramit AS"/>
                <a:cs typeface="TH Niramit AS"/>
              </a:rPr>
              <a:t>encounter, experienced </a:t>
            </a:r>
            <a:r>
              <a:rPr lang="en-US" sz="2400" b="1" dirty="0" smtClean="0">
                <a:latin typeface="TH Niramit AS"/>
                <a:cs typeface="TH Niramit AS"/>
              </a:rPr>
              <a:t>travellers recognize </a:t>
            </a:r>
            <a:r>
              <a:rPr lang="en-US" sz="2400" b="1" dirty="0">
                <a:latin typeface="TH Niramit AS"/>
                <a:cs typeface="TH Niramit AS"/>
              </a:rPr>
              <a:t>that it is prudent to avoid jokes and irony until they are sure </a:t>
            </a:r>
            <a:r>
              <a:rPr lang="en-US" sz="2400" b="1" dirty="0" smtClean="0">
                <a:latin typeface="TH Niramit AS"/>
                <a:cs typeface="TH Niramit AS"/>
              </a:rPr>
              <a:t>of the </a:t>
            </a:r>
            <a:r>
              <a:rPr lang="en-US" sz="2400" b="1" dirty="0">
                <a:latin typeface="TH Niramit AS"/>
                <a:cs typeface="TH Niramit AS"/>
              </a:rPr>
              <a:t>other culture’s perception of what represents acceptable </a:t>
            </a:r>
            <a:r>
              <a:rPr lang="en-US" sz="2400" b="1" dirty="0" err="1">
                <a:latin typeface="TH Niramit AS"/>
                <a:cs typeface="TH Niramit AS"/>
              </a:rPr>
              <a:t>humour</a:t>
            </a:r>
            <a:r>
              <a:rPr lang="en-US" sz="2400" b="1" dirty="0">
                <a:latin typeface="TH Niramit AS"/>
                <a:cs typeface="TH Niramit AS"/>
              </a:rPr>
              <a:t>: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‘The essence </a:t>
            </a:r>
            <a:r>
              <a:rPr lang="en-US" sz="2400" b="1" dirty="0">
                <a:latin typeface="TH Niramit AS"/>
                <a:cs typeface="TH Niramit AS"/>
              </a:rPr>
              <a:t>of effective cross- cultural communication has more to do </a:t>
            </a:r>
            <a:r>
              <a:rPr lang="en-US" sz="2400" b="1" dirty="0" smtClean="0">
                <a:latin typeface="TH Niramit AS"/>
                <a:cs typeface="TH Niramit AS"/>
              </a:rPr>
              <a:t>with releasing </a:t>
            </a:r>
            <a:r>
              <a:rPr lang="en-US" sz="2400" b="1" dirty="0">
                <a:latin typeface="TH Niramit AS"/>
                <a:cs typeface="TH Niramit AS"/>
              </a:rPr>
              <a:t>the right responses than sending the right message’ (Hall </a:t>
            </a:r>
            <a:r>
              <a:rPr lang="en-US" sz="2400" b="1" dirty="0" smtClean="0">
                <a:latin typeface="TH Niramit AS"/>
                <a:cs typeface="TH Niramit AS"/>
              </a:rPr>
              <a:t>and Hall</a:t>
            </a:r>
            <a:r>
              <a:rPr lang="en-US" sz="2400" b="1" dirty="0">
                <a:latin typeface="TH Niramit AS"/>
                <a:cs typeface="TH Niramit AS"/>
              </a:rPr>
              <a:t>, 1990: 4).</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spc="-4" smtClean="0">
                <a:latin typeface="TH Niramit AS"/>
                <a:cs typeface="TH Niramit AS"/>
              </a:rPr>
              <a:t>How linguistics influences communications</a:t>
            </a:r>
            <a:endParaRPr lang="en-US" dirty="0">
              <a:latin typeface="TH Niramit AS"/>
              <a:cs typeface="TH Niramit AS"/>
            </a:endParaRPr>
          </a:p>
        </p:txBody>
      </p:sp>
    </p:spTree>
    <p:extLst>
      <p:ext uri="{BB962C8B-B14F-4D97-AF65-F5344CB8AC3E}">
        <p14:creationId xmlns:p14="http://schemas.microsoft.com/office/powerpoint/2010/main" val="30137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H Niramit AS"/>
                <a:cs typeface="TH Niramit AS"/>
              </a:rPr>
              <a:t>Definitions </a:t>
            </a:r>
            <a:r>
              <a:rPr lang="en-US" sz="3600" dirty="0">
                <a:latin typeface="TH Niramit AS"/>
                <a:cs typeface="TH Niramit AS"/>
              </a:rPr>
              <a:t>of culture</a:t>
            </a:r>
          </a:p>
        </p:txBody>
      </p:sp>
      <p:graphicFrame>
        <p:nvGraphicFramePr>
          <p:cNvPr id="4" name="Diagram 3"/>
          <p:cNvGraphicFramePr/>
          <p:nvPr>
            <p:extLst>
              <p:ext uri="{D42A27DB-BD31-4B8C-83A1-F6EECF244321}">
                <p14:modId xmlns:p14="http://schemas.microsoft.com/office/powerpoint/2010/main" val="2556549765"/>
              </p:ext>
            </p:extLst>
          </p:nvPr>
        </p:nvGraphicFramePr>
        <p:xfrm>
          <a:off x="892944" y="1161944"/>
          <a:ext cx="7327448" cy="3064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624710" y="4320706"/>
            <a:ext cx="1972374" cy="338554"/>
          </a:xfrm>
          <a:prstGeom prst="rect">
            <a:avLst/>
          </a:prstGeom>
        </p:spPr>
        <p:txBody>
          <a:bodyPr wrap="none">
            <a:spAutoFit/>
          </a:bodyPr>
          <a:lstStyle/>
          <a:p>
            <a:r>
              <a:rPr lang="en-US" sz="1600" dirty="0">
                <a:latin typeface="TH Niramit AS"/>
                <a:cs typeface="TH Niramit AS"/>
              </a:rPr>
              <a:t>Figure 1.1 Culture – what is it?</a:t>
            </a:r>
          </a:p>
        </p:txBody>
      </p:sp>
    </p:spTree>
    <p:extLst>
      <p:ext uri="{BB962C8B-B14F-4D97-AF65-F5344CB8AC3E}">
        <p14:creationId xmlns:p14="http://schemas.microsoft.com/office/powerpoint/2010/main" val="109053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Definitions of </a:t>
            </a:r>
            <a:r>
              <a:rPr lang="en-US" sz="3600" dirty="0" smtClean="0">
                <a:latin typeface="TH Niramit AS"/>
                <a:cs typeface="TH Niramit AS"/>
              </a:rPr>
              <a:t>culture (cont.)</a:t>
            </a:r>
            <a:endParaRPr lang="en-US" sz="3600" dirty="0">
              <a:latin typeface="TH Niramit AS"/>
              <a:cs typeface="TH Niramit AS"/>
            </a:endParaRPr>
          </a:p>
        </p:txBody>
      </p:sp>
      <p:sp>
        <p:nvSpPr>
          <p:cNvPr id="3" name="Content Placeholder 2"/>
          <p:cNvSpPr>
            <a:spLocks noGrp="1"/>
          </p:cNvSpPr>
          <p:nvPr>
            <p:ph idx="1"/>
          </p:nvPr>
        </p:nvSpPr>
        <p:spPr>
          <a:xfrm>
            <a:off x="701875" y="1090388"/>
            <a:ext cx="7727400" cy="800313"/>
          </a:xfrm>
        </p:spPr>
        <p:txBody>
          <a:bodyPr/>
          <a:lstStyle/>
          <a:p>
            <a:pPr marL="139700" indent="0">
              <a:buNone/>
            </a:pPr>
            <a:r>
              <a:rPr lang="en-US" sz="2400" b="1" dirty="0">
                <a:latin typeface="TH Niramit AS"/>
                <a:cs typeface="TH Niramit AS"/>
              </a:rPr>
              <a:t>T</a:t>
            </a:r>
            <a:r>
              <a:rPr lang="en-US" sz="2400" b="1" dirty="0" smtClean="0">
                <a:latin typeface="TH Niramit AS"/>
                <a:cs typeface="TH Niramit AS"/>
              </a:rPr>
              <a:t>here </a:t>
            </a:r>
            <a:r>
              <a:rPr lang="en-US" sz="2400" b="1" dirty="0">
                <a:latin typeface="TH Niramit AS"/>
                <a:cs typeface="TH Niramit AS"/>
              </a:rPr>
              <a:t>are many definitions of culture. Some of </a:t>
            </a:r>
            <a:r>
              <a:rPr lang="en-US" sz="2400" b="1" dirty="0" smtClean="0">
                <a:latin typeface="TH Niramit AS"/>
                <a:cs typeface="TH Niramit AS"/>
              </a:rPr>
              <a:t>these include </a:t>
            </a:r>
            <a:r>
              <a:rPr lang="en-US" sz="2400" b="1" dirty="0">
                <a:latin typeface="TH Niramit AS"/>
                <a:cs typeface="TH Niramit AS"/>
              </a:rPr>
              <a:t>the following:</a:t>
            </a:r>
          </a:p>
        </p:txBody>
      </p:sp>
      <p:sp>
        <p:nvSpPr>
          <p:cNvPr id="4" name="Rectangle 3"/>
          <p:cNvSpPr/>
          <p:nvPr/>
        </p:nvSpPr>
        <p:spPr>
          <a:xfrm>
            <a:off x="422984" y="1727180"/>
            <a:ext cx="8307922" cy="830997"/>
          </a:xfrm>
          <a:prstGeom prst="rect">
            <a:avLst/>
          </a:prstGeom>
        </p:spPr>
        <p:txBody>
          <a:bodyPr wrap="square">
            <a:spAutoFit/>
          </a:bodyPr>
          <a:lstStyle/>
          <a:p>
            <a:pPr marL="285750" indent="-285750" algn="just">
              <a:buFont typeface="Arial"/>
              <a:buChar char="•"/>
            </a:pPr>
            <a:r>
              <a:rPr lang="en-US" sz="2400" b="1" dirty="0" smtClean="0">
                <a:latin typeface="TH Niramit AS"/>
                <a:cs typeface="TH Niramit AS"/>
              </a:rPr>
              <a:t>‘</a:t>
            </a:r>
            <a:r>
              <a:rPr lang="en-US" sz="2400" b="1" dirty="0">
                <a:latin typeface="TH Niramit AS"/>
                <a:cs typeface="TH Niramit AS"/>
              </a:rPr>
              <a:t>A shared system of meanings. It dictates what we pay attention to, </a:t>
            </a:r>
            <a:r>
              <a:rPr lang="en-US" sz="2400" b="1" dirty="0" smtClean="0">
                <a:latin typeface="TH Niramit AS"/>
                <a:cs typeface="TH Niramit AS"/>
              </a:rPr>
              <a:t>how we </a:t>
            </a:r>
            <a:r>
              <a:rPr lang="en-US" sz="2400" b="1" dirty="0">
                <a:latin typeface="TH Niramit AS"/>
                <a:cs typeface="TH Niramit AS"/>
              </a:rPr>
              <a:t>act and what we value’ (</a:t>
            </a:r>
            <a:r>
              <a:rPr lang="en-US" sz="2400" b="1" dirty="0" err="1">
                <a:latin typeface="TH Niramit AS"/>
                <a:cs typeface="TH Niramit AS"/>
              </a:rPr>
              <a:t>Trompenaars</a:t>
            </a:r>
            <a:r>
              <a:rPr lang="en-US" sz="2400" b="1" dirty="0">
                <a:latin typeface="TH Niramit AS"/>
                <a:cs typeface="TH Niramit AS"/>
              </a:rPr>
              <a:t>, 1993: 13)</a:t>
            </a:r>
            <a:r>
              <a:rPr lang="en-US" sz="2400" b="1" dirty="0" smtClean="0">
                <a:latin typeface="TH Niramit AS"/>
                <a:cs typeface="TH Niramit AS"/>
              </a:rPr>
              <a:t>.</a:t>
            </a:r>
          </a:p>
        </p:txBody>
      </p:sp>
    </p:spTree>
    <p:extLst>
      <p:ext uri="{BB962C8B-B14F-4D97-AF65-F5344CB8AC3E}">
        <p14:creationId xmlns:p14="http://schemas.microsoft.com/office/powerpoint/2010/main" val="3207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2759529" y="532660"/>
            <a:ext cx="5756675" cy="4051739"/>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3" name="Group 2"/>
          <p:cNvGrpSpPr/>
          <p:nvPr/>
        </p:nvGrpSpPr>
        <p:grpSpPr>
          <a:xfrm>
            <a:off x="3810139" y="532660"/>
            <a:ext cx="4706065" cy="592880"/>
            <a:chOff x="4745820" y="1482096"/>
            <a:chExt cx="6274753" cy="790507"/>
          </a:xfrm>
        </p:grpSpPr>
        <p:sp>
          <p:nvSpPr>
            <p:cNvPr id="9" name="TextBox 8"/>
            <p:cNvSpPr txBox="1"/>
            <p:nvPr/>
          </p:nvSpPr>
          <p:spPr>
            <a:xfrm>
              <a:off x="5895648" y="1482096"/>
              <a:ext cx="5124925" cy="595035"/>
            </a:xfrm>
            <a:prstGeom prst="rect">
              <a:avLst/>
            </a:prstGeom>
            <a:noFill/>
          </p:spPr>
          <p:txBody>
            <a:bodyPr wrap="square" lIns="108000" rIns="108000" rtlCol="0">
              <a:spAutoFit/>
            </a:bodyPr>
            <a:lstStyle/>
            <a:p>
              <a:r>
                <a:rPr lang="en-US" sz="2300" b="1" dirty="0">
                  <a:latin typeface="TH Niramit AS"/>
                  <a:cs typeface="TH Niramit AS"/>
                </a:rPr>
                <a:t>Course Outline and Course Schedule</a:t>
              </a:r>
              <a:endParaRPr lang="ko-KR" altLang="en-US" sz="2300" b="1" dirty="0">
                <a:latin typeface="TH Niramit AS"/>
                <a:cs typeface="TH Niramit AS"/>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H Niramit AS"/>
                  <a:cs typeface="TH Niramit AS"/>
                </a:endParaRPr>
              </a:p>
            </p:txBody>
          </p:sp>
          <p:sp>
            <p:nvSpPr>
              <p:cNvPr id="7" name="TextBox 6"/>
              <p:cNvSpPr txBox="1"/>
              <p:nvPr/>
            </p:nvSpPr>
            <p:spPr>
              <a:xfrm>
                <a:off x="5324331" y="1516285"/>
                <a:ext cx="958096" cy="595035"/>
              </a:xfrm>
              <a:prstGeom prst="rect">
                <a:avLst/>
              </a:prstGeom>
              <a:noFill/>
            </p:spPr>
            <p:txBody>
              <a:bodyPr wrap="square" lIns="108000" rIns="108000" rtlCol="0">
                <a:spAutoFit/>
              </a:bodyPr>
              <a:lstStyle/>
              <a:p>
                <a:pPr algn="ctr"/>
                <a:r>
                  <a:rPr lang="en-US" altLang="ko-KR" sz="2300" dirty="0">
                    <a:solidFill>
                      <a:schemeClr val="bg1"/>
                    </a:solidFill>
                    <a:latin typeface="TH Niramit AS"/>
                    <a:cs typeface="TH Niramit AS"/>
                  </a:rPr>
                  <a:t>01</a:t>
                </a:r>
                <a:endParaRPr lang="ko-KR" altLang="en-US" sz="2300" dirty="0">
                  <a:solidFill>
                    <a:schemeClr val="bg1"/>
                  </a:solidFill>
                  <a:latin typeface="TH Niramit AS"/>
                  <a:cs typeface="TH Niramit AS"/>
                </a:endParaRPr>
              </a:p>
            </p:txBody>
          </p:sp>
        </p:grpSp>
      </p:grpSp>
      <p:sp>
        <p:nvSpPr>
          <p:cNvPr id="2" name="TextBox 1"/>
          <p:cNvSpPr txBox="1"/>
          <p:nvPr/>
        </p:nvSpPr>
        <p:spPr>
          <a:xfrm>
            <a:off x="1006515" y="2044815"/>
            <a:ext cx="1418029" cy="623248"/>
          </a:xfrm>
          <a:prstGeom prst="rect">
            <a:avLst/>
          </a:prstGeom>
          <a:noFill/>
        </p:spPr>
        <p:txBody>
          <a:bodyPr wrap="square" lIns="68580" tIns="34290" rIns="68580" bIns="34290" rtlCol="0" anchor="ctr">
            <a:spAutoFit/>
          </a:bodyPr>
          <a:lstStyle/>
          <a:p>
            <a:pPr algn="ctr"/>
            <a:r>
              <a:rPr lang="en-US" altLang="ko-KR" sz="3600" b="1" dirty="0">
                <a:solidFill>
                  <a:schemeClr val="tx1"/>
                </a:solidFill>
                <a:latin typeface="TH Niramit AS" pitchFamily="2" charset="-34"/>
                <a:cs typeface="TH Niramit AS" pitchFamily="2" charset="-34"/>
              </a:rPr>
              <a:t>Outlines</a:t>
            </a:r>
            <a:endParaRPr lang="ko-KR" altLang="en-US" sz="3600" b="1" dirty="0">
              <a:solidFill>
                <a:schemeClr val="tx1"/>
              </a:solidFill>
              <a:latin typeface="TH Niramit AS" pitchFamily="2" charset="-34"/>
              <a:cs typeface="TH Niramit AS" pitchFamily="2" charset="-34"/>
            </a:endParaRPr>
          </a:p>
        </p:txBody>
      </p:sp>
      <p:grpSp>
        <p:nvGrpSpPr>
          <p:cNvPr id="55" name="Group 54"/>
          <p:cNvGrpSpPr/>
          <p:nvPr/>
        </p:nvGrpSpPr>
        <p:grpSpPr>
          <a:xfrm>
            <a:off x="3810139" y="1397375"/>
            <a:ext cx="4706065" cy="592880"/>
            <a:chOff x="4745820" y="1482096"/>
            <a:chExt cx="6274753" cy="790507"/>
          </a:xfrm>
        </p:grpSpPr>
        <p:sp>
          <p:nvSpPr>
            <p:cNvPr id="61" name="TextBox 60"/>
            <p:cNvSpPr txBox="1"/>
            <p:nvPr/>
          </p:nvSpPr>
          <p:spPr>
            <a:xfrm>
              <a:off x="5895648" y="1482096"/>
              <a:ext cx="5124925" cy="595035"/>
            </a:xfrm>
            <a:prstGeom prst="rect">
              <a:avLst/>
            </a:prstGeom>
            <a:noFill/>
          </p:spPr>
          <p:txBody>
            <a:bodyPr wrap="square" lIns="108000" rIns="108000" rtlCol="0">
              <a:spAutoFit/>
            </a:bodyPr>
            <a:lstStyle/>
            <a:p>
              <a:r>
                <a:rPr lang="en-US" altLang="ko-KR" sz="2300" b="1" dirty="0">
                  <a:latin typeface="TH Niramit AS" pitchFamily="2" charset="-34"/>
                  <a:cs typeface="TH Niramit AS" pitchFamily="2" charset="-34"/>
                </a:rPr>
                <a:t>Assessment</a:t>
              </a:r>
              <a:endParaRPr lang="ko-KR" altLang="en-US" sz="2300" b="1" dirty="0">
                <a:latin typeface="TH Niramit AS" pitchFamily="2" charset="-34"/>
                <a:cs typeface="TH Niramit AS" pitchFamily="2" charset="-34"/>
              </a:endParaRPr>
            </a:p>
          </p:txBody>
        </p:sp>
        <p:grpSp>
          <p:nvGrpSpPr>
            <p:cNvPr id="57" name="Group 56"/>
            <p:cNvGrpSpPr/>
            <p:nvPr/>
          </p:nvGrpSpPr>
          <p:grpSpPr>
            <a:xfrm>
              <a:off x="4745820" y="1491808"/>
              <a:ext cx="958096" cy="780795"/>
              <a:chOff x="5324331" y="1449052"/>
              <a:chExt cx="958096" cy="780795"/>
            </a:xfrm>
          </p:grpSpPr>
          <p:sp>
            <p:nvSpPr>
              <p:cNvPr id="58" name="Oval 57"/>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324331" y="1516285"/>
                <a:ext cx="958096" cy="595035"/>
              </a:xfrm>
              <a:prstGeom prst="rect">
                <a:avLst/>
              </a:prstGeom>
              <a:noFill/>
            </p:spPr>
            <p:txBody>
              <a:bodyPr wrap="square" lIns="108000" rIns="108000" rtlCol="0">
                <a:spAutoFit/>
              </a:bodyPr>
              <a:lstStyle/>
              <a:p>
                <a:pPr algn="ctr"/>
                <a:r>
                  <a:rPr lang="en-US" altLang="ko-KR" sz="2300" b="1" dirty="0">
                    <a:solidFill>
                      <a:schemeClr val="bg1"/>
                    </a:solidFill>
                    <a:latin typeface="TH Niramit AS" pitchFamily="2" charset="-34"/>
                    <a:cs typeface="TH Niramit AS" pitchFamily="2" charset="-34"/>
                  </a:rPr>
                  <a:t>02</a:t>
                </a:r>
                <a:endParaRPr lang="ko-KR" altLang="en-US" sz="2300" b="1" dirty="0">
                  <a:solidFill>
                    <a:schemeClr val="bg1"/>
                  </a:solidFill>
                  <a:latin typeface="TH Niramit AS" pitchFamily="2" charset="-34"/>
                  <a:cs typeface="TH Niramit AS" pitchFamily="2" charset="-34"/>
                </a:endParaRPr>
              </a:p>
            </p:txBody>
          </p:sp>
        </p:grpSp>
      </p:grpSp>
      <p:grpSp>
        <p:nvGrpSpPr>
          <p:cNvPr id="62" name="Group 61"/>
          <p:cNvGrpSpPr/>
          <p:nvPr/>
        </p:nvGrpSpPr>
        <p:grpSpPr>
          <a:xfrm>
            <a:off x="3810139" y="2262090"/>
            <a:ext cx="5131638" cy="800219"/>
            <a:chOff x="4745820" y="1482096"/>
            <a:chExt cx="6842184" cy="1066959"/>
          </a:xfrm>
        </p:grpSpPr>
        <p:sp>
          <p:nvSpPr>
            <p:cNvPr id="68" name="TextBox 67"/>
            <p:cNvSpPr txBox="1"/>
            <p:nvPr/>
          </p:nvSpPr>
          <p:spPr>
            <a:xfrm>
              <a:off x="5895648" y="1482096"/>
              <a:ext cx="5692356" cy="1066959"/>
            </a:xfrm>
            <a:prstGeom prst="rect">
              <a:avLst/>
            </a:prstGeom>
            <a:noFill/>
          </p:spPr>
          <p:txBody>
            <a:bodyPr wrap="square" lIns="108000" rIns="108000" rtlCol="0">
              <a:spAutoFit/>
            </a:bodyPr>
            <a:lstStyle/>
            <a:p>
              <a:r>
                <a:rPr lang="en-US" sz="2300" b="1" dirty="0">
                  <a:latin typeface="TH Niramit AS" pitchFamily="2" charset="-34"/>
                  <a:cs typeface="TH Niramit AS" pitchFamily="2" charset="-34"/>
                </a:rPr>
                <a:t>Grade Report Criteria</a:t>
              </a:r>
              <a:endParaRPr lang="th-TH" sz="2300" b="1" dirty="0">
                <a:latin typeface="TH Niramit AS" pitchFamily="2" charset="-34"/>
                <a:cs typeface="TH Niramit AS" pitchFamily="2" charset="-34"/>
              </a:endParaRPr>
            </a:p>
            <a:p>
              <a:endParaRPr lang="th-TH" sz="2300" dirty="0">
                <a:latin typeface="TH Niramit AS" pitchFamily="2" charset="-34"/>
                <a:cs typeface="TH Niramit AS" pitchFamily="2" charset="-34"/>
              </a:endParaRPr>
            </a:p>
          </p:txBody>
        </p:sp>
        <p:grpSp>
          <p:nvGrpSpPr>
            <p:cNvPr id="64" name="Group 63"/>
            <p:cNvGrpSpPr/>
            <p:nvPr/>
          </p:nvGrpSpPr>
          <p:grpSpPr>
            <a:xfrm>
              <a:off x="4745820" y="1491808"/>
              <a:ext cx="958096" cy="780795"/>
              <a:chOff x="5324331" y="1449052"/>
              <a:chExt cx="958096" cy="780795"/>
            </a:xfrm>
          </p:grpSpPr>
          <p:sp>
            <p:nvSpPr>
              <p:cNvPr id="65" name="Oval 64"/>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H Niramit AS" pitchFamily="2" charset="-34"/>
                  <a:cs typeface="TH Niramit AS" pitchFamily="2" charset="-34"/>
                </a:endParaRPr>
              </a:p>
            </p:txBody>
          </p:sp>
          <p:sp>
            <p:nvSpPr>
              <p:cNvPr id="66" name="TextBox 65"/>
              <p:cNvSpPr txBox="1"/>
              <p:nvPr/>
            </p:nvSpPr>
            <p:spPr>
              <a:xfrm>
                <a:off x="5324331" y="1516285"/>
                <a:ext cx="958096" cy="595035"/>
              </a:xfrm>
              <a:prstGeom prst="rect">
                <a:avLst/>
              </a:prstGeom>
              <a:noFill/>
            </p:spPr>
            <p:txBody>
              <a:bodyPr wrap="square" lIns="108000" rIns="108000" rtlCol="0">
                <a:spAutoFit/>
              </a:bodyPr>
              <a:lstStyle/>
              <a:p>
                <a:pPr algn="ctr"/>
                <a:r>
                  <a:rPr lang="en-US" altLang="ko-KR" sz="2300" b="1" dirty="0">
                    <a:solidFill>
                      <a:schemeClr val="bg1"/>
                    </a:solidFill>
                    <a:latin typeface="TH Niramit AS" pitchFamily="2" charset="-34"/>
                    <a:cs typeface="TH Niramit AS" pitchFamily="2" charset="-34"/>
                  </a:rPr>
                  <a:t>03</a:t>
                </a:r>
                <a:endParaRPr lang="ko-KR" altLang="en-US" sz="2300" b="1" dirty="0">
                  <a:solidFill>
                    <a:schemeClr val="bg1"/>
                  </a:solidFill>
                  <a:latin typeface="TH Niramit AS" pitchFamily="2" charset="-34"/>
                  <a:cs typeface="TH Niramit AS" pitchFamily="2" charset="-34"/>
                </a:endParaRPr>
              </a:p>
            </p:txBody>
          </p:sp>
        </p:grpSp>
      </p:grpSp>
      <p:grpSp>
        <p:nvGrpSpPr>
          <p:cNvPr id="69" name="Group 68"/>
          <p:cNvGrpSpPr/>
          <p:nvPr/>
        </p:nvGrpSpPr>
        <p:grpSpPr>
          <a:xfrm>
            <a:off x="3810139" y="3126805"/>
            <a:ext cx="5333861" cy="761748"/>
            <a:chOff x="4745820" y="1482096"/>
            <a:chExt cx="7111814" cy="1015663"/>
          </a:xfrm>
        </p:grpSpPr>
        <p:grpSp>
          <p:nvGrpSpPr>
            <p:cNvPr id="70" name="Group 69"/>
            <p:cNvGrpSpPr/>
            <p:nvPr/>
          </p:nvGrpSpPr>
          <p:grpSpPr>
            <a:xfrm>
              <a:off x="5895647" y="1482096"/>
              <a:ext cx="5961987" cy="1015663"/>
              <a:chOff x="6420993" y="1411926"/>
              <a:chExt cx="5961987" cy="1015663"/>
            </a:xfrm>
          </p:grpSpPr>
          <p:sp>
            <p:nvSpPr>
              <p:cNvPr id="74" name="TextBox 73"/>
              <p:cNvSpPr txBox="1"/>
              <p:nvPr/>
            </p:nvSpPr>
            <p:spPr>
              <a:xfrm>
                <a:off x="6420994" y="1750481"/>
                <a:ext cx="5124924" cy="677108"/>
              </a:xfrm>
              <a:prstGeom prst="rect">
                <a:avLst/>
              </a:prstGeom>
              <a:noFill/>
            </p:spPr>
            <p:txBody>
              <a:bodyPr wrap="square" rtlCol="0">
                <a:spAutoFit/>
              </a:bodyPr>
              <a:lstStyle/>
              <a:p>
                <a:endParaRPr lang="en-US" altLang="ko-KR" sz="2700" dirty="0">
                  <a:latin typeface="TH Niramit AS" pitchFamily="2" charset="-34"/>
                  <a:cs typeface="TH Niramit AS" pitchFamily="2" charset="-34"/>
                </a:endParaRPr>
              </a:p>
            </p:txBody>
          </p:sp>
          <p:sp>
            <p:nvSpPr>
              <p:cNvPr id="75" name="TextBox 74"/>
              <p:cNvSpPr txBox="1"/>
              <p:nvPr/>
            </p:nvSpPr>
            <p:spPr>
              <a:xfrm>
                <a:off x="6420993" y="1411926"/>
                <a:ext cx="5961987" cy="595034"/>
              </a:xfrm>
              <a:prstGeom prst="rect">
                <a:avLst/>
              </a:prstGeom>
              <a:noFill/>
            </p:spPr>
            <p:txBody>
              <a:bodyPr wrap="square" lIns="108000" rIns="108000" rtlCol="0">
                <a:spAutoFit/>
              </a:bodyPr>
              <a:lstStyle/>
              <a:p>
                <a:r>
                  <a:rPr lang="en-US" sz="2300" b="1" dirty="0" smtClean="0">
                    <a:latin typeface="TH Niramit AS" pitchFamily="2" charset="-34"/>
                    <a:cs typeface="TH Niramit AS" pitchFamily="2" charset="-34"/>
                  </a:rPr>
                  <a:t>Chapter 1</a:t>
                </a:r>
                <a:endParaRPr lang="th-TH" sz="2300" b="1" dirty="0">
                  <a:latin typeface="TH Niramit AS" pitchFamily="2" charset="-34"/>
                  <a:cs typeface="TH Niramit AS" pitchFamily="2" charset="-34"/>
                </a:endParaRPr>
              </a:p>
            </p:txBody>
          </p:sp>
        </p:grpSp>
        <p:grpSp>
          <p:nvGrpSpPr>
            <p:cNvPr id="71" name="Group 70"/>
            <p:cNvGrpSpPr/>
            <p:nvPr/>
          </p:nvGrpSpPr>
          <p:grpSpPr>
            <a:xfrm>
              <a:off x="4745820" y="1491808"/>
              <a:ext cx="958096" cy="780795"/>
              <a:chOff x="5324331" y="1449052"/>
              <a:chExt cx="958096" cy="780795"/>
            </a:xfrm>
          </p:grpSpPr>
          <p:sp>
            <p:nvSpPr>
              <p:cNvPr id="72" name="Oval 71"/>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TH Niramit AS" pitchFamily="2" charset="-34"/>
                  <a:cs typeface="TH Niramit AS" pitchFamily="2" charset="-34"/>
                </a:endParaRPr>
              </a:p>
            </p:txBody>
          </p:sp>
          <p:sp>
            <p:nvSpPr>
              <p:cNvPr id="73" name="TextBox 72"/>
              <p:cNvSpPr txBox="1"/>
              <p:nvPr/>
            </p:nvSpPr>
            <p:spPr>
              <a:xfrm>
                <a:off x="5324331" y="1516285"/>
                <a:ext cx="958096" cy="595034"/>
              </a:xfrm>
              <a:prstGeom prst="rect">
                <a:avLst/>
              </a:prstGeom>
              <a:noFill/>
            </p:spPr>
            <p:txBody>
              <a:bodyPr wrap="square" lIns="108000" rIns="108000" rtlCol="0">
                <a:spAutoFit/>
              </a:bodyPr>
              <a:lstStyle/>
              <a:p>
                <a:pPr algn="ctr"/>
                <a:r>
                  <a:rPr lang="en-US" altLang="ko-KR" sz="2300" b="1" dirty="0">
                    <a:solidFill>
                      <a:schemeClr val="bg1"/>
                    </a:solidFill>
                    <a:latin typeface="TH Niramit AS" pitchFamily="2" charset="-34"/>
                    <a:cs typeface="TH Niramit AS" pitchFamily="2" charset="-34"/>
                  </a:rPr>
                  <a:t>04</a:t>
                </a:r>
                <a:endParaRPr lang="ko-KR" altLang="en-US" sz="2300" b="1" dirty="0">
                  <a:solidFill>
                    <a:schemeClr val="bg1"/>
                  </a:solidFill>
                  <a:latin typeface="TH Niramit AS" pitchFamily="2" charset="-34"/>
                  <a:cs typeface="TH Niramit AS" pitchFamily="2" charset="-34"/>
                </a:endParaRPr>
              </a:p>
            </p:txBody>
          </p:sp>
        </p:grpSp>
      </p:grpSp>
      <p:grpSp>
        <p:nvGrpSpPr>
          <p:cNvPr id="76" name="Group 75"/>
          <p:cNvGrpSpPr/>
          <p:nvPr/>
        </p:nvGrpSpPr>
        <p:grpSpPr>
          <a:xfrm>
            <a:off x="3810139" y="3991519"/>
            <a:ext cx="4706065" cy="661720"/>
            <a:chOff x="4745820" y="1482096"/>
            <a:chExt cx="6274753" cy="882293"/>
          </a:xfrm>
        </p:grpSpPr>
        <p:sp>
          <p:nvSpPr>
            <p:cNvPr id="82" name="TextBox 81"/>
            <p:cNvSpPr txBox="1"/>
            <p:nvPr/>
          </p:nvSpPr>
          <p:spPr>
            <a:xfrm>
              <a:off x="5895648" y="1482096"/>
              <a:ext cx="5124925" cy="882293"/>
            </a:xfrm>
            <a:prstGeom prst="rect">
              <a:avLst/>
            </a:prstGeom>
            <a:noFill/>
          </p:spPr>
          <p:txBody>
            <a:bodyPr wrap="square" lIns="108000" rIns="108000" rtlCol="0">
              <a:spAutoFit/>
            </a:bodyPr>
            <a:lstStyle/>
            <a:p>
              <a:r>
                <a:rPr lang="en-US" sz="2300" b="1" dirty="0" smtClean="0">
                  <a:latin typeface="TH Niramit AS" pitchFamily="2" charset="-34"/>
                  <a:cs typeface="TH Niramit AS" pitchFamily="2" charset="-34"/>
                </a:rPr>
                <a:t>Activity</a:t>
              </a:r>
              <a:endParaRPr lang="th-TH" sz="2300" b="1" dirty="0">
                <a:latin typeface="TH Niramit AS" pitchFamily="2" charset="-34"/>
                <a:cs typeface="TH Niramit AS" pitchFamily="2" charset="-34"/>
              </a:endParaRPr>
            </a:p>
            <a:p>
              <a:endParaRPr lang="th-TH" b="1" dirty="0">
                <a:latin typeface="TH Niramit AS" pitchFamily="2" charset="-34"/>
                <a:cs typeface="TH Niramit AS" pitchFamily="2" charset="-34"/>
              </a:endParaRPr>
            </a:p>
          </p:txBody>
        </p:sp>
        <p:grpSp>
          <p:nvGrpSpPr>
            <p:cNvPr id="78" name="Group 77"/>
            <p:cNvGrpSpPr/>
            <p:nvPr/>
          </p:nvGrpSpPr>
          <p:grpSpPr>
            <a:xfrm>
              <a:off x="4745820" y="1491808"/>
              <a:ext cx="958096" cy="780795"/>
              <a:chOff x="5324331" y="1449052"/>
              <a:chExt cx="958096" cy="780795"/>
            </a:xfrm>
          </p:grpSpPr>
          <p:sp>
            <p:nvSpPr>
              <p:cNvPr id="79" name="Oval 78"/>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79"/>
              <p:cNvSpPr txBox="1"/>
              <p:nvPr/>
            </p:nvSpPr>
            <p:spPr>
              <a:xfrm>
                <a:off x="5324331" y="1516285"/>
                <a:ext cx="958096" cy="595035"/>
              </a:xfrm>
              <a:prstGeom prst="rect">
                <a:avLst/>
              </a:prstGeom>
              <a:noFill/>
            </p:spPr>
            <p:txBody>
              <a:bodyPr wrap="square" lIns="108000" rIns="108000" rtlCol="0">
                <a:spAutoFit/>
              </a:bodyPr>
              <a:lstStyle/>
              <a:p>
                <a:pPr algn="ctr"/>
                <a:r>
                  <a:rPr lang="en-US" altLang="ko-KR" sz="2300" b="1" dirty="0">
                    <a:solidFill>
                      <a:schemeClr val="bg1"/>
                    </a:solidFill>
                    <a:latin typeface="TH Niramit AS" pitchFamily="2" charset="-34"/>
                    <a:cs typeface="TH Niramit AS" pitchFamily="2" charset="-34"/>
                  </a:rPr>
                  <a:t>05</a:t>
                </a:r>
                <a:endParaRPr lang="ko-KR" altLang="en-US" sz="2300" b="1" dirty="0">
                  <a:solidFill>
                    <a:schemeClr val="bg1"/>
                  </a:solidFill>
                  <a:latin typeface="TH Niramit AS" pitchFamily="2" charset="-34"/>
                  <a:cs typeface="TH Niramit AS" pitchFamily="2" charset="-34"/>
                </a:endParaRPr>
              </a:p>
            </p:txBody>
          </p:sp>
        </p:grpSp>
      </p:grpSp>
    </p:spTree>
    <p:extLst>
      <p:ext uri="{BB962C8B-B14F-4D97-AF65-F5344CB8AC3E}">
        <p14:creationId xmlns:p14="http://schemas.microsoft.com/office/powerpoint/2010/main" val="1098824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Definitions of </a:t>
            </a:r>
            <a:r>
              <a:rPr lang="en-US" sz="3600" dirty="0" smtClean="0">
                <a:latin typeface="TH Niramit AS"/>
                <a:cs typeface="TH Niramit AS"/>
              </a:rPr>
              <a:t>culture (cont.)</a:t>
            </a:r>
            <a:endParaRPr lang="en-US" sz="3600" dirty="0">
              <a:latin typeface="TH Niramit AS"/>
              <a:cs typeface="TH Niramit AS"/>
            </a:endParaRPr>
          </a:p>
        </p:txBody>
      </p:sp>
      <p:sp>
        <p:nvSpPr>
          <p:cNvPr id="3" name="Content Placeholder 2"/>
          <p:cNvSpPr>
            <a:spLocks noGrp="1"/>
          </p:cNvSpPr>
          <p:nvPr>
            <p:ph idx="1"/>
          </p:nvPr>
        </p:nvSpPr>
        <p:spPr>
          <a:xfrm>
            <a:off x="701875" y="1090388"/>
            <a:ext cx="7727400" cy="800313"/>
          </a:xfrm>
        </p:spPr>
        <p:txBody>
          <a:bodyPr/>
          <a:lstStyle/>
          <a:p>
            <a:pPr marL="139700" indent="0">
              <a:buNone/>
            </a:pPr>
            <a:r>
              <a:rPr lang="en-US" sz="2400" b="1" dirty="0">
                <a:latin typeface="TH Niramit AS"/>
                <a:cs typeface="TH Niramit AS"/>
              </a:rPr>
              <a:t>T</a:t>
            </a:r>
            <a:r>
              <a:rPr lang="en-US" sz="2400" b="1" dirty="0" smtClean="0">
                <a:latin typeface="TH Niramit AS"/>
                <a:cs typeface="TH Niramit AS"/>
              </a:rPr>
              <a:t>here </a:t>
            </a:r>
            <a:r>
              <a:rPr lang="en-US" sz="2400" b="1" dirty="0">
                <a:latin typeface="TH Niramit AS"/>
                <a:cs typeface="TH Niramit AS"/>
              </a:rPr>
              <a:t>are many definitions of culture. Some of </a:t>
            </a:r>
            <a:r>
              <a:rPr lang="en-US" sz="2400" b="1" dirty="0" smtClean="0">
                <a:latin typeface="TH Niramit AS"/>
                <a:cs typeface="TH Niramit AS"/>
              </a:rPr>
              <a:t>these include </a:t>
            </a:r>
            <a:r>
              <a:rPr lang="en-US" sz="2400" b="1" dirty="0">
                <a:latin typeface="TH Niramit AS"/>
                <a:cs typeface="TH Niramit AS"/>
              </a:rPr>
              <a:t>the following:</a:t>
            </a:r>
          </a:p>
        </p:txBody>
      </p:sp>
      <p:sp>
        <p:nvSpPr>
          <p:cNvPr id="4" name="Rectangle 3"/>
          <p:cNvSpPr/>
          <p:nvPr/>
        </p:nvSpPr>
        <p:spPr>
          <a:xfrm>
            <a:off x="422984" y="1727180"/>
            <a:ext cx="8307922" cy="1569660"/>
          </a:xfrm>
          <a:prstGeom prst="rect">
            <a:avLst/>
          </a:prstGeom>
        </p:spPr>
        <p:txBody>
          <a:bodyPr wrap="square">
            <a:spAutoFit/>
          </a:bodyPr>
          <a:lstStyle/>
          <a:p>
            <a:pPr marL="285750" indent="-285750" algn="just">
              <a:buFont typeface="Arial"/>
              <a:buChar char="•"/>
            </a:pPr>
            <a:r>
              <a:rPr lang="en-US" sz="2400" b="1" dirty="0" smtClean="0">
                <a:latin typeface="TH Niramit AS"/>
                <a:cs typeface="TH Niramit AS"/>
              </a:rPr>
              <a:t>‘Each cultural world operates according to its own internal dynamics, its own principles and its own laws – written and unwritten. Even time and space are unique to each culture. There are, however, some common threads that run through all cultures’ (Hall and Hall, 1990: 3).</a:t>
            </a:r>
            <a:endParaRPr lang="en-US" sz="2400" dirty="0">
              <a:latin typeface="TH Niramit AS"/>
              <a:cs typeface="TH Niramit AS"/>
            </a:endParaRPr>
          </a:p>
        </p:txBody>
      </p:sp>
    </p:spTree>
    <p:extLst>
      <p:ext uri="{BB962C8B-B14F-4D97-AF65-F5344CB8AC3E}">
        <p14:creationId xmlns:p14="http://schemas.microsoft.com/office/powerpoint/2010/main" val="17458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Definitions of </a:t>
            </a:r>
            <a:r>
              <a:rPr lang="en-US" sz="3600" dirty="0" smtClean="0">
                <a:latin typeface="TH Niramit AS"/>
                <a:cs typeface="TH Niramit AS"/>
              </a:rPr>
              <a:t>culture (cont.)</a:t>
            </a:r>
            <a:endParaRPr lang="en-US" sz="3600" dirty="0">
              <a:latin typeface="TH Niramit AS"/>
              <a:cs typeface="TH Niramit AS"/>
            </a:endParaRPr>
          </a:p>
        </p:txBody>
      </p:sp>
      <p:sp>
        <p:nvSpPr>
          <p:cNvPr id="4" name="Rectangle 3"/>
          <p:cNvSpPr/>
          <p:nvPr/>
        </p:nvSpPr>
        <p:spPr>
          <a:xfrm>
            <a:off x="422984" y="1048837"/>
            <a:ext cx="8307922" cy="1938992"/>
          </a:xfrm>
          <a:prstGeom prst="rect">
            <a:avLst/>
          </a:prstGeom>
        </p:spPr>
        <p:txBody>
          <a:bodyPr wrap="square">
            <a:spAutoFit/>
          </a:bodyPr>
          <a:lstStyle/>
          <a:p>
            <a:pPr algn="just"/>
            <a:r>
              <a:rPr lang="en-US" sz="2400" b="1" dirty="0" smtClean="0">
                <a:latin typeface="TH Niramit AS"/>
                <a:cs typeface="TH Niramit AS"/>
              </a:rPr>
              <a:t>	These </a:t>
            </a:r>
            <a:r>
              <a:rPr lang="en-US" sz="2400" b="1" dirty="0">
                <a:latin typeface="TH Niramit AS"/>
                <a:cs typeface="TH Niramit AS"/>
              </a:rPr>
              <a:t>are what defines </a:t>
            </a:r>
            <a:r>
              <a:rPr lang="en-US" sz="2400" b="1" dirty="0" smtClean="0">
                <a:latin typeface="TH Niramit AS"/>
                <a:cs typeface="TH Niramit AS"/>
              </a:rPr>
              <a:t>a particular </a:t>
            </a:r>
            <a:r>
              <a:rPr lang="en-US" sz="2400" b="1" dirty="0">
                <a:latin typeface="TH Niramit AS"/>
                <a:cs typeface="TH Niramit AS"/>
              </a:rPr>
              <a:t>culture. It includes its norms of </a:t>
            </a:r>
            <a:r>
              <a:rPr lang="en-US" sz="2400" b="1" dirty="0" err="1">
                <a:latin typeface="TH Niramit AS"/>
                <a:cs typeface="TH Niramit AS"/>
              </a:rPr>
              <a:t>behaviour</a:t>
            </a:r>
            <a:r>
              <a:rPr lang="en-US" sz="2400" b="1" dirty="0">
                <a:latin typeface="TH Niramit AS"/>
                <a:cs typeface="TH Niramit AS"/>
              </a:rPr>
              <a:t>, beliefs, aesthetic standards</a:t>
            </a:r>
            <a:r>
              <a:rPr lang="en-US" sz="2400" b="1" dirty="0" smtClean="0">
                <a:latin typeface="TH Niramit AS"/>
                <a:cs typeface="TH Niramit AS"/>
              </a:rPr>
              <a:t>, patterns </a:t>
            </a:r>
            <a:r>
              <a:rPr lang="en-US" sz="2400" b="1" dirty="0">
                <a:latin typeface="TH Niramit AS"/>
                <a:cs typeface="TH Niramit AS"/>
              </a:rPr>
              <a:t>of thinking and styles of communication which a </a:t>
            </a:r>
            <a:r>
              <a:rPr lang="en-US" sz="2400" b="1" dirty="0" smtClean="0">
                <a:latin typeface="TH Niramit AS"/>
                <a:cs typeface="TH Niramit AS"/>
              </a:rPr>
              <a:t>particular group </a:t>
            </a:r>
            <a:r>
              <a:rPr lang="en-US" sz="2400" b="1" dirty="0">
                <a:latin typeface="TH Niramit AS"/>
                <a:cs typeface="TH Niramit AS"/>
              </a:rPr>
              <a:t>of people have developed over time to ensure their survival</a:t>
            </a:r>
            <a:r>
              <a:rPr lang="en-US" sz="2400" b="1" dirty="0" smtClean="0">
                <a:latin typeface="TH Niramit AS"/>
                <a:cs typeface="TH Niramit AS"/>
              </a:rPr>
              <a:t>.</a:t>
            </a:r>
          </a:p>
          <a:p>
            <a:pPr algn="just"/>
            <a:endParaRPr lang="en-US" sz="2400" b="1" dirty="0">
              <a:latin typeface="TH Niramit AS"/>
              <a:cs typeface="TH Niramit AS"/>
            </a:endParaRPr>
          </a:p>
        </p:txBody>
      </p:sp>
    </p:spTree>
    <p:extLst>
      <p:ext uri="{BB962C8B-B14F-4D97-AF65-F5344CB8AC3E}">
        <p14:creationId xmlns:p14="http://schemas.microsoft.com/office/powerpoint/2010/main" val="1914166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Definitions of </a:t>
            </a:r>
            <a:r>
              <a:rPr lang="en-US" sz="3600" dirty="0" smtClean="0">
                <a:latin typeface="TH Niramit AS"/>
                <a:cs typeface="TH Niramit AS"/>
              </a:rPr>
              <a:t>culture (cont.)</a:t>
            </a:r>
            <a:endParaRPr lang="en-US" sz="3600" dirty="0">
              <a:latin typeface="TH Niramit AS"/>
              <a:cs typeface="TH Niramit AS"/>
            </a:endParaRPr>
          </a:p>
        </p:txBody>
      </p:sp>
      <p:sp>
        <p:nvSpPr>
          <p:cNvPr id="4" name="Rectangle 3"/>
          <p:cNvSpPr/>
          <p:nvPr/>
        </p:nvSpPr>
        <p:spPr>
          <a:xfrm>
            <a:off x="422984" y="1351926"/>
            <a:ext cx="8307922" cy="2308324"/>
          </a:xfrm>
          <a:prstGeom prst="rect">
            <a:avLst/>
          </a:prstGeom>
        </p:spPr>
        <p:txBody>
          <a:bodyPr wrap="square">
            <a:spAutoFit/>
          </a:bodyPr>
          <a:lstStyle/>
          <a:p>
            <a:pPr algn="just"/>
            <a:r>
              <a:rPr lang="en-US" sz="2400" b="1" dirty="0" smtClean="0">
                <a:latin typeface="TH Niramit AS"/>
                <a:cs typeface="TH Niramit AS"/>
              </a:rPr>
              <a:t>	Much </a:t>
            </a:r>
            <a:r>
              <a:rPr lang="en-US" sz="2400" b="1" dirty="0">
                <a:latin typeface="TH Niramit AS"/>
                <a:cs typeface="TH Niramit AS"/>
              </a:rPr>
              <a:t>of this is acquired during </a:t>
            </a:r>
            <a:r>
              <a:rPr lang="en-US" sz="2400" b="1" dirty="0" smtClean="0">
                <a:latin typeface="TH Niramit AS"/>
                <a:cs typeface="TH Niramit AS"/>
              </a:rPr>
              <a:t>early childhood</a:t>
            </a:r>
            <a:r>
              <a:rPr lang="en-US" sz="2400" b="1" dirty="0">
                <a:latin typeface="TH Niramit AS"/>
                <a:cs typeface="TH Niramit AS"/>
              </a:rPr>
              <a:t>, when a person is most susceptible to learning and </a:t>
            </a:r>
            <a:r>
              <a:rPr lang="en-US" sz="2400" b="1" dirty="0" smtClean="0">
                <a:latin typeface="TH Niramit AS"/>
                <a:cs typeface="TH Niramit AS"/>
              </a:rPr>
              <a:t>assimilating. We </a:t>
            </a:r>
            <a:r>
              <a:rPr lang="en-US" sz="2400" b="1" dirty="0">
                <a:latin typeface="TH Niramit AS"/>
                <a:cs typeface="TH Niramit AS"/>
              </a:rPr>
              <a:t>can summarize these definitions to say that culture is a system </a:t>
            </a:r>
            <a:r>
              <a:rPr lang="en-US" sz="2400" b="1" dirty="0" smtClean="0">
                <a:latin typeface="TH Niramit AS"/>
                <a:cs typeface="TH Niramit AS"/>
              </a:rPr>
              <a:t>of shared </a:t>
            </a:r>
            <a:r>
              <a:rPr lang="en-US" sz="2400" b="1" dirty="0">
                <a:latin typeface="TH Niramit AS"/>
                <a:cs typeface="TH Niramit AS"/>
              </a:rPr>
              <a:t>beliefs and values which are learned rather than inherited.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It </a:t>
            </a:r>
            <a:r>
              <a:rPr lang="en-US" sz="2400" b="1" dirty="0">
                <a:latin typeface="TH Niramit AS"/>
                <a:cs typeface="TH Niramit AS"/>
              </a:rPr>
              <a:t>is </a:t>
            </a:r>
            <a:r>
              <a:rPr lang="en-US" sz="2400" b="1" dirty="0" smtClean="0">
                <a:latin typeface="TH Niramit AS"/>
                <a:cs typeface="TH Niramit AS"/>
              </a:rPr>
              <a:t>composed of </a:t>
            </a:r>
            <a:r>
              <a:rPr lang="en-US" sz="2400" b="1" dirty="0">
                <a:latin typeface="TH Niramit AS"/>
                <a:cs typeface="TH Niramit AS"/>
              </a:rPr>
              <a:t>those values and beliefs, norms, symbols and ideologies that </a:t>
            </a:r>
            <a:r>
              <a:rPr lang="en-US" sz="2400" b="1" dirty="0" smtClean="0">
                <a:latin typeface="TH Niramit AS"/>
                <a:cs typeface="TH Niramit AS"/>
              </a:rPr>
              <a:t>make up </a:t>
            </a:r>
            <a:r>
              <a:rPr lang="en-US" sz="2400" b="1" dirty="0">
                <a:latin typeface="TH Niramit AS"/>
                <a:cs typeface="TH Niramit AS"/>
              </a:rPr>
              <a:t>the total way of life of a people</a:t>
            </a:r>
            <a:r>
              <a:rPr lang="en-US" sz="2400" b="1" dirty="0" smtClean="0">
                <a:latin typeface="TH Niramit AS"/>
                <a:cs typeface="TH Niramit AS"/>
              </a:rPr>
              <a:t>.</a:t>
            </a:r>
            <a:r>
              <a:rPr lang="en-US" sz="2400" dirty="0" smtClean="0"/>
              <a:t>.</a:t>
            </a:r>
            <a:endParaRPr lang="en-US" sz="2400" dirty="0">
              <a:latin typeface="TH Niramit AS"/>
              <a:cs typeface="TH Niramit AS"/>
            </a:endParaRPr>
          </a:p>
        </p:txBody>
      </p:sp>
    </p:spTree>
    <p:extLst>
      <p:ext uri="{BB962C8B-B14F-4D97-AF65-F5344CB8AC3E}">
        <p14:creationId xmlns:p14="http://schemas.microsoft.com/office/powerpoint/2010/main" val="412262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Definitions of </a:t>
            </a:r>
            <a:r>
              <a:rPr lang="en-US" sz="3600" dirty="0" smtClean="0">
                <a:latin typeface="TH Niramit AS"/>
                <a:cs typeface="TH Niramit AS"/>
              </a:rPr>
              <a:t>culture (cont.)</a:t>
            </a:r>
            <a:endParaRPr lang="en-US" sz="3600" dirty="0">
              <a:latin typeface="TH Niramit AS"/>
              <a:cs typeface="TH Niramit AS"/>
            </a:endParaRPr>
          </a:p>
        </p:txBody>
      </p:sp>
      <p:sp>
        <p:nvSpPr>
          <p:cNvPr id="4" name="Rectangle 3"/>
          <p:cNvSpPr/>
          <p:nvPr/>
        </p:nvSpPr>
        <p:spPr>
          <a:xfrm>
            <a:off x="422984" y="1351926"/>
            <a:ext cx="8307922" cy="1938992"/>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Culture has also been defined as a </a:t>
            </a:r>
            <a:r>
              <a:rPr lang="en-US" sz="2400" b="1" dirty="0" smtClean="0">
                <a:latin typeface="TH Niramit AS"/>
                <a:cs typeface="TH Niramit AS"/>
              </a:rPr>
              <a:t>form of </a:t>
            </a:r>
            <a:r>
              <a:rPr lang="en-US" sz="2400" b="1" dirty="0">
                <a:latin typeface="TH Niramit AS"/>
                <a:cs typeface="TH Niramit AS"/>
              </a:rPr>
              <a:t>‘map’ which each of us has implanted in us by the society into which </a:t>
            </a:r>
            <a:r>
              <a:rPr lang="en-US" sz="2400" b="1" dirty="0" smtClean="0">
                <a:latin typeface="TH Niramit AS"/>
                <a:cs typeface="TH Niramit AS"/>
              </a:rPr>
              <a:t>we are </a:t>
            </a:r>
            <a:r>
              <a:rPr lang="en-US" sz="2400" b="1" dirty="0">
                <a:latin typeface="TH Niramit AS"/>
                <a:cs typeface="TH Niramit AS"/>
              </a:rPr>
              <a:t>born.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This </a:t>
            </a:r>
            <a:r>
              <a:rPr lang="en-US" sz="2400" b="1" dirty="0">
                <a:latin typeface="TH Niramit AS"/>
                <a:cs typeface="TH Niramit AS"/>
              </a:rPr>
              <a:t>‘map’ defines reality, sets the guidelines for </a:t>
            </a:r>
            <a:r>
              <a:rPr lang="en-US" sz="2400" b="1" dirty="0" err="1">
                <a:latin typeface="TH Niramit AS"/>
                <a:cs typeface="TH Niramit AS"/>
              </a:rPr>
              <a:t>behaviour</a:t>
            </a:r>
            <a:r>
              <a:rPr lang="en-US" sz="2400" b="1" dirty="0">
                <a:latin typeface="TH Niramit AS"/>
                <a:cs typeface="TH Niramit AS"/>
              </a:rPr>
              <a:t>, </a:t>
            </a:r>
            <a:r>
              <a:rPr lang="en-US" sz="2400" b="1" dirty="0" smtClean="0">
                <a:latin typeface="TH Niramit AS"/>
                <a:cs typeface="TH Niramit AS"/>
              </a:rPr>
              <a:t>thus developing </a:t>
            </a:r>
            <a:r>
              <a:rPr lang="en-US" sz="2400" b="1" dirty="0">
                <a:latin typeface="TH Niramit AS"/>
                <a:cs typeface="TH Niramit AS"/>
              </a:rPr>
              <a:t>our value system, and establishes the rules for problem </a:t>
            </a:r>
            <a:r>
              <a:rPr lang="en-US" sz="2400" b="1" dirty="0" smtClean="0">
                <a:latin typeface="TH Niramit AS"/>
                <a:cs typeface="TH Niramit AS"/>
              </a:rPr>
              <a:t>solving or </a:t>
            </a:r>
            <a:r>
              <a:rPr lang="en-US" sz="2400" b="1" dirty="0">
                <a:latin typeface="TH Niramit AS"/>
                <a:cs typeface="TH Niramit AS"/>
              </a:rPr>
              <a:t>explaining events that are not normally encountered.</a:t>
            </a:r>
          </a:p>
        </p:txBody>
      </p:sp>
    </p:spTree>
    <p:extLst>
      <p:ext uri="{BB962C8B-B14F-4D97-AF65-F5344CB8AC3E}">
        <p14:creationId xmlns:p14="http://schemas.microsoft.com/office/powerpoint/2010/main" val="28992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TH Niramit AS"/>
                <a:cs typeface="TH Niramit AS"/>
              </a:rPr>
              <a:t> Oberg’s iceberg analogy</a:t>
            </a:r>
          </a:p>
        </p:txBody>
      </p:sp>
      <p:sp>
        <p:nvSpPr>
          <p:cNvPr id="3" name="Rectangle 2"/>
          <p:cNvSpPr/>
          <p:nvPr/>
        </p:nvSpPr>
        <p:spPr>
          <a:xfrm>
            <a:off x="751606" y="2094697"/>
            <a:ext cx="7334638" cy="2308324"/>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The Danish writer </a:t>
            </a:r>
            <a:r>
              <a:rPr lang="en-US" sz="2400" b="1" dirty="0" err="1">
                <a:latin typeface="TH Niramit AS"/>
                <a:cs typeface="TH Niramit AS"/>
              </a:rPr>
              <a:t>Kalvero</a:t>
            </a:r>
            <a:r>
              <a:rPr lang="en-US" sz="2400" b="1" dirty="0">
                <a:latin typeface="TH Niramit AS"/>
                <a:cs typeface="TH Niramit AS"/>
              </a:rPr>
              <a:t> Oberg (1960) uses the analogy of an iceberg </a:t>
            </a:r>
            <a:r>
              <a:rPr lang="en-US" sz="2400" b="1" dirty="0" smtClean="0">
                <a:latin typeface="TH Niramit AS"/>
                <a:cs typeface="TH Niramit AS"/>
              </a:rPr>
              <a:t>to describe </a:t>
            </a:r>
            <a:r>
              <a:rPr lang="en-US" sz="2400" b="1" dirty="0">
                <a:latin typeface="TH Niramit AS"/>
                <a:cs typeface="TH Niramit AS"/>
              </a:rPr>
              <a:t>visible and invisible culture.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Visible </a:t>
            </a:r>
            <a:r>
              <a:rPr lang="en-US" sz="2400" b="1" dirty="0">
                <a:latin typeface="TH Niramit AS"/>
                <a:cs typeface="TH Niramit AS"/>
              </a:rPr>
              <a:t>culture is what appears </a:t>
            </a:r>
            <a:r>
              <a:rPr lang="en-US" sz="2400" b="1" dirty="0" smtClean="0">
                <a:latin typeface="TH Niramit AS"/>
                <a:cs typeface="TH Niramit AS"/>
              </a:rPr>
              <a:t>above the </a:t>
            </a:r>
            <a:r>
              <a:rPr lang="en-US" sz="2400" b="1" dirty="0">
                <a:latin typeface="TH Niramit AS"/>
                <a:cs typeface="TH Niramit AS"/>
              </a:rPr>
              <a:t>waves, for example, the explicit culture referred to above. This can </a:t>
            </a:r>
            <a:r>
              <a:rPr lang="en-US" sz="2400" b="1" dirty="0" smtClean="0">
                <a:latin typeface="TH Niramit AS"/>
                <a:cs typeface="TH Niramit AS"/>
              </a:rPr>
              <a:t>be relatively </a:t>
            </a:r>
            <a:r>
              <a:rPr lang="en-US" sz="2400" b="1" dirty="0">
                <a:latin typeface="TH Niramit AS"/>
                <a:cs typeface="TH Niramit AS"/>
              </a:rPr>
              <a:t>easily observed, even by those who have only a limited </a:t>
            </a:r>
            <a:r>
              <a:rPr lang="en-US" sz="2400" b="1" dirty="0" smtClean="0">
                <a:latin typeface="TH Niramit AS"/>
                <a:cs typeface="TH Niramit AS"/>
              </a:rPr>
              <a:t>exposure to </a:t>
            </a:r>
            <a:r>
              <a:rPr lang="en-US" sz="2400" b="1" dirty="0">
                <a:latin typeface="TH Niramit AS"/>
                <a:cs typeface="TH Niramit AS"/>
              </a:rPr>
              <a:t>a new </a:t>
            </a:r>
            <a:r>
              <a:rPr lang="en-US" sz="2400" b="1" dirty="0" smtClean="0">
                <a:latin typeface="TH Niramit AS"/>
                <a:cs typeface="TH Niramit AS"/>
              </a:rPr>
              <a:t>culture.</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11510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TH Niramit AS"/>
                <a:cs typeface="TH Niramit AS"/>
              </a:rPr>
              <a:t> Oberg’s iceberg analogy</a:t>
            </a:r>
          </a:p>
        </p:txBody>
      </p:sp>
      <p:sp>
        <p:nvSpPr>
          <p:cNvPr id="3" name="Rectangle 2"/>
          <p:cNvSpPr/>
          <p:nvPr/>
        </p:nvSpPr>
        <p:spPr>
          <a:xfrm>
            <a:off x="751606" y="2094697"/>
            <a:ext cx="7334638" cy="2308324"/>
          </a:xfrm>
          <a:prstGeom prst="rect">
            <a:avLst/>
          </a:prstGeom>
        </p:spPr>
        <p:txBody>
          <a:bodyPr wrap="square">
            <a:spAutoFit/>
          </a:bodyPr>
          <a:lstStyle/>
          <a:p>
            <a:pPr algn="just"/>
            <a:r>
              <a:rPr lang="en-US" sz="2400" b="1" dirty="0" smtClean="0">
                <a:latin typeface="TH Niramit AS"/>
                <a:cs typeface="TH Niramit AS"/>
              </a:rPr>
              <a:t>	For </a:t>
            </a:r>
            <a:r>
              <a:rPr lang="en-US" sz="2400" b="1" dirty="0">
                <a:latin typeface="TH Niramit AS"/>
                <a:cs typeface="TH Niramit AS"/>
              </a:rPr>
              <a:t>example, tourists and infrequent business travellers</a:t>
            </a:r>
            <a:r>
              <a:rPr lang="en-US" sz="2400" b="1" dirty="0" smtClean="0">
                <a:latin typeface="TH Niramit AS"/>
                <a:cs typeface="TH Niramit AS"/>
              </a:rPr>
              <a:t>, although </a:t>
            </a:r>
            <a:r>
              <a:rPr lang="en-US" sz="2400" b="1" dirty="0">
                <a:latin typeface="TH Niramit AS"/>
                <a:cs typeface="TH Niramit AS"/>
              </a:rPr>
              <a:t>its significance may not be fully recognized. The invisible </a:t>
            </a:r>
            <a:r>
              <a:rPr lang="en-US" sz="2400" b="1" dirty="0" smtClean="0">
                <a:latin typeface="TH Niramit AS"/>
                <a:cs typeface="TH Niramit AS"/>
              </a:rPr>
              <a:t>culture is </a:t>
            </a:r>
            <a:r>
              <a:rPr lang="en-US" sz="2400" b="1" dirty="0">
                <a:latin typeface="TH Niramit AS"/>
                <a:cs typeface="TH Niramit AS"/>
              </a:rPr>
              <a:t>what lies below the waves: the implicit culture.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This </a:t>
            </a:r>
            <a:r>
              <a:rPr lang="en-US" sz="2400" b="1" dirty="0">
                <a:latin typeface="TH Niramit AS"/>
                <a:cs typeface="TH Niramit AS"/>
              </a:rPr>
              <a:t>includes assumptions</a:t>
            </a:r>
            <a:r>
              <a:rPr lang="en-US" sz="2400" b="1" dirty="0" smtClean="0">
                <a:latin typeface="TH Niramit AS"/>
                <a:cs typeface="TH Niramit AS"/>
              </a:rPr>
              <a:t>, values</a:t>
            </a:r>
            <a:r>
              <a:rPr lang="en-US" sz="2400" b="1" dirty="0">
                <a:latin typeface="TH Niramit AS"/>
                <a:cs typeface="TH Niramit AS"/>
              </a:rPr>
              <a:t>, attitudes towards authority, risk taking, punctuality, </a:t>
            </a:r>
            <a:r>
              <a:rPr lang="en-US" sz="2400" b="1" dirty="0" smtClean="0">
                <a:latin typeface="TH Niramit AS"/>
                <a:cs typeface="TH Niramit AS"/>
              </a:rPr>
              <a:t>communication patterns</a:t>
            </a:r>
            <a:r>
              <a:rPr lang="en-US" sz="2400" b="1" dirty="0">
                <a:latin typeface="TH Niramit AS"/>
                <a:cs typeface="TH Niramit AS"/>
              </a:rPr>
              <a:t>, how status is defined and how power is distributed in </a:t>
            </a:r>
            <a:r>
              <a:rPr lang="en-US" sz="2400" b="1" dirty="0" smtClean="0">
                <a:latin typeface="TH Niramit AS"/>
                <a:cs typeface="TH Niramit AS"/>
              </a:rPr>
              <a:t>society. </a:t>
            </a:r>
            <a:endParaRPr lang="en-US" sz="2400" b="1" dirty="0">
              <a:latin typeface="TH Niramit AS"/>
              <a:cs typeface="TH Niramit AS"/>
            </a:endParaRP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17881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TH Niramit AS"/>
                <a:cs typeface="TH Niramit AS"/>
              </a:rPr>
              <a:t> Oberg’s iceberg analogy</a:t>
            </a:r>
          </a:p>
        </p:txBody>
      </p:sp>
      <p:sp>
        <p:nvSpPr>
          <p:cNvPr id="3" name="Rectangle 2"/>
          <p:cNvSpPr/>
          <p:nvPr/>
        </p:nvSpPr>
        <p:spPr>
          <a:xfrm>
            <a:off x="751606" y="2094697"/>
            <a:ext cx="7334638" cy="1938992"/>
          </a:xfrm>
          <a:prstGeom prst="rect">
            <a:avLst/>
          </a:prstGeom>
        </p:spPr>
        <p:txBody>
          <a:bodyPr wrap="square">
            <a:spAutoFit/>
          </a:bodyPr>
          <a:lstStyle/>
          <a:p>
            <a:pPr algn="just"/>
            <a:r>
              <a:rPr lang="en-US" sz="2400" b="1" dirty="0" smtClean="0">
                <a:latin typeface="TH Niramit AS"/>
                <a:cs typeface="TH Niramit AS"/>
              </a:rPr>
              <a:t>	The </a:t>
            </a:r>
            <a:r>
              <a:rPr lang="en-US" sz="2400" b="1" dirty="0">
                <a:latin typeface="TH Niramit AS"/>
                <a:cs typeface="TH Niramit AS"/>
              </a:rPr>
              <a:t>assumptions, at the deepest level, are the most important levels </a:t>
            </a:r>
            <a:r>
              <a:rPr lang="en-US" sz="2400" b="1" dirty="0" smtClean="0">
                <a:latin typeface="TH Niramit AS"/>
                <a:cs typeface="TH Niramit AS"/>
              </a:rPr>
              <a:t>of </a:t>
            </a:r>
            <a:r>
              <a:rPr lang="en-US" sz="2400" b="1" dirty="0">
                <a:latin typeface="TH Niramit AS"/>
                <a:cs typeface="TH Niramit AS"/>
              </a:rPr>
              <a:t>culture and the most difficult to understand.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can at least be aware of </a:t>
            </a:r>
            <a:r>
              <a:rPr lang="en-US" sz="2400" b="1" dirty="0" smtClean="0">
                <a:latin typeface="TH Niramit AS"/>
                <a:cs typeface="TH Niramit AS"/>
              </a:rPr>
              <a:t>the differences </a:t>
            </a:r>
            <a:r>
              <a:rPr lang="en-US" sz="2400" b="1" dirty="0">
                <a:latin typeface="TH Niramit AS"/>
                <a:cs typeface="TH Niramit AS"/>
              </a:rPr>
              <a:t>that exist and can develop sensitivity so that we are prepared </a:t>
            </a:r>
            <a:r>
              <a:rPr lang="en-US" sz="2400" b="1" dirty="0" smtClean="0">
                <a:latin typeface="TH Niramit AS"/>
                <a:cs typeface="TH Niramit AS"/>
              </a:rPr>
              <a:t>for any </a:t>
            </a:r>
            <a:r>
              <a:rPr lang="en-US" sz="2400" b="1" dirty="0">
                <a:latin typeface="TH Niramit AS"/>
                <a:cs typeface="TH Niramit AS"/>
              </a:rPr>
              <a:t>‘surprises’ when they occur.</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17881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Corporate Culture</a:t>
            </a:r>
            <a:endParaRPr lang="en-US" sz="3600" dirty="0">
              <a:latin typeface="TH Niramit AS"/>
              <a:cs typeface="TH Niramit AS"/>
            </a:endParaRPr>
          </a:p>
        </p:txBody>
      </p:sp>
      <p:sp>
        <p:nvSpPr>
          <p:cNvPr id="3" name="Rectangle 2"/>
          <p:cNvSpPr/>
          <p:nvPr/>
        </p:nvSpPr>
        <p:spPr>
          <a:xfrm>
            <a:off x="751606" y="2094697"/>
            <a:ext cx="7334638" cy="1938992"/>
          </a:xfrm>
          <a:prstGeom prst="rect">
            <a:avLst/>
          </a:prstGeom>
        </p:spPr>
        <p:txBody>
          <a:bodyPr wrap="square">
            <a:spAutoFit/>
          </a:bodyPr>
          <a:lstStyle/>
          <a:p>
            <a:pPr algn="just"/>
            <a:r>
              <a:rPr lang="en-US" sz="2400" b="1" dirty="0" smtClean="0">
                <a:latin typeface="TH Niramit AS"/>
                <a:cs typeface="TH Niramit AS"/>
              </a:rPr>
              <a:t>	It </a:t>
            </a:r>
            <a:r>
              <a:rPr lang="en-US" sz="2400" b="1" dirty="0">
                <a:latin typeface="TH Niramit AS"/>
                <a:cs typeface="TH Niramit AS"/>
              </a:rPr>
              <a:t>is to be found in, for example, large multi </a:t>
            </a:r>
            <a:r>
              <a:rPr lang="en-US" sz="2400" b="1" dirty="0" smtClean="0">
                <a:latin typeface="TH Niramit AS"/>
                <a:cs typeface="TH Niramit AS"/>
              </a:rPr>
              <a:t>national companies </a:t>
            </a:r>
            <a:r>
              <a:rPr lang="en-US" sz="2400" b="1" dirty="0">
                <a:latin typeface="TH Niramit AS"/>
                <a:cs typeface="TH Niramit AS"/>
              </a:rPr>
              <a:t>(such as </a:t>
            </a:r>
            <a:r>
              <a:rPr lang="en-US" sz="2400" b="1" dirty="0" err="1" smtClean="0">
                <a:latin typeface="TH Niramit AS"/>
                <a:cs typeface="TH Niramit AS"/>
              </a:rPr>
              <a:t>Booking.com</a:t>
            </a:r>
            <a:r>
              <a:rPr lang="en-US" sz="2400" b="1" dirty="0" smtClean="0">
                <a:latin typeface="TH Niramit AS"/>
                <a:cs typeface="TH Niramit AS"/>
              </a:rPr>
              <a:t> </a:t>
            </a:r>
            <a:r>
              <a:rPr lang="en-US" sz="2400" b="1" dirty="0">
                <a:latin typeface="TH Niramit AS"/>
                <a:cs typeface="TH Niramit AS"/>
              </a:rPr>
              <a:t>and </a:t>
            </a:r>
            <a:r>
              <a:rPr lang="en-US" sz="2400" b="1" dirty="0" err="1" smtClean="0">
                <a:latin typeface="TH Niramit AS"/>
                <a:cs typeface="TH Niramit AS"/>
              </a:rPr>
              <a:t>TripAdvisor</a:t>
            </a:r>
            <a:r>
              <a:rPr lang="en-US" sz="2400" b="1" dirty="0" smtClean="0">
                <a:latin typeface="TH Niramit AS"/>
                <a:cs typeface="TH Niramit AS"/>
              </a:rPr>
              <a:t>)</a:t>
            </a:r>
            <a:r>
              <a:rPr lang="en-US" sz="2400" b="1" dirty="0">
                <a:latin typeface="TH Niramit AS"/>
                <a:cs typeface="TH Niramit AS"/>
              </a:rPr>
              <a:t>, </a:t>
            </a:r>
            <a:r>
              <a:rPr lang="en-US" sz="2400" b="1" dirty="0" smtClean="0">
                <a:latin typeface="TH Niramit AS"/>
                <a:cs typeface="TH Niramit AS"/>
              </a:rPr>
              <a:t>travel and hospitality  Industry. </a:t>
            </a:r>
          </a:p>
          <a:p>
            <a:pPr algn="just"/>
            <a:r>
              <a:rPr lang="en-US" sz="2400" b="1" dirty="0">
                <a:latin typeface="TH Niramit AS"/>
                <a:cs typeface="TH Niramit AS"/>
              </a:rPr>
              <a:t>	</a:t>
            </a:r>
            <a:r>
              <a:rPr lang="en-US" sz="2400" b="1" dirty="0" smtClean="0">
                <a:latin typeface="TH Niramit AS"/>
                <a:cs typeface="TH Niramit AS"/>
              </a:rPr>
              <a:t>These </a:t>
            </a:r>
            <a:r>
              <a:rPr lang="en-US" sz="2400" b="1" dirty="0">
                <a:latin typeface="TH Niramit AS"/>
                <a:cs typeface="TH Niramit AS"/>
              </a:rPr>
              <a:t>common values are, in effect, a form of </a:t>
            </a:r>
            <a:r>
              <a:rPr lang="en-US" sz="2400" b="1" dirty="0" smtClean="0">
                <a:latin typeface="TH Niramit AS"/>
                <a:cs typeface="TH Niramit AS"/>
              </a:rPr>
              <a:t>implicit control </a:t>
            </a:r>
            <a:r>
              <a:rPr lang="en-US" sz="2400" b="1" dirty="0">
                <a:latin typeface="TH Niramit AS"/>
                <a:cs typeface="TH Niramit AS"/>
              </a:rPr>
              <a:t>mechanism that permeates the ethos of the organization.</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19159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Corporate Culture</a:t>
            </a:r>
            <a:endParaRPr lang="en-US" sz="3600" dirty="0">
              <a:latin typeface="TH Niramit AS"/>
              <a:cs typeface="TH Niramit AS"/>
            </a:endParaRPr>
          </a:p>
        </p:txBody>
      </p:sp>
      <p:sp>
        <p:nvSpPr>
          <p:cNvPr id="3" name="Rectangle 2"/>
          <p:cNvSpPr/>
          <p:nvPr/>
        </p:nvSpPr>
        <p:spPr>
          <a:xfrm>
            <a:off x="751606" y="2094697"/>
            <a:ext cx="7334638" cy="2308324"/>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Therefore</a:t>
            </a:r>
            <a:r>
              <a:rPr lang="en-US" sz="2400" b="1" dirty="0" smtClean="0">
                <a:latin typeface="TH Niramit AS"/>
                <a:cs typeface="TH Niramit AS"/>
              </a:rPr>
              <a:t>, corporate </a:t>
            </a:r>
            <a:r>
              <a:rPr lang="en-US" sz="2400" b="1" dirty="0">
                <a:latin typeface="TH Niramit AS"/>
                <a:cs typeface="TH Niramit AS"/>
              </a:rPr>
              <a:t>culture is, to a large extent, how an organization </a:t>
            </a:r>
            <a:r>
              <a:rPr lang="en-US" sz="2400" b="1" dirty="0" smtClean="0">
                <a:latin typeface="TH Niramit AS"/>
                <a:cs typeface="TH Niramit AS"/>
              </a:rPr>
              <a:t>exercises control </a:t>
            </a:r>
            <a:r>
              <a:rPr lang="en-US" sz="2400" b="1" dirty="0">
                <a:latin typeface="TH Niramit AS"/>
                <a:cs typeface="TH Niramit AS"/>
              </a:rPr>
              <a:t>over its members and how </a:t>
            </a:r>
            <a:r>
              <a:rPr lang="en-US" sz="2400" b="1" dirty="0" err="1">
                <a:latin typeface="TH Niramit AS"/>
                <a:cs typeface="TH Niramit AS"/>
              </a:rPr>
              <a:t>behaviour</a:t>
            </a:r>
            <a:r>
              <a:rPr lang="en-US" sz="2400" b="1" dirty="0">
                <a:latin typeface="TH Niramit AS"/>
                <a:cs typeface="TH Niramit AS"/>
              </a:rPr>
              <a:t> is regulated.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A </a:t>
            </a:r>
            <a:r>
              <a:rPr lang="en-US" sz="2400" b="1" dirty="0">
                <a:latin typeface="TH Niramit AS"/>
                <a:cs typeface="TH Niramit AS"/>
              </a:rPr>
              <a:t>further </a:t>
            </a:r>
            <a:r>
              <a:rPr lang="en-US" sz="2400" b="1" dirty="0" smtClean="0">
                <a:latin typeface="TH Niramit AS"/>
                <a:cs typeface="TH Niramit AS"/>
              </a:rPr>
              <a:t>example of </a:t>
            </a:r>
            <a:r>
              <a:rPr lang="en-US" sz="2400" b="1" dirty="0">
                <a:latin typeface="TH Niramit AS"/>
                <a:cs typeface="TH Niramit AS"/>
              </a:rPr>
              <a:t>corporate culture is found in professional life, codes of </a:t>
            </a:r>
            <a:r>
              <a:rPr lang="en-US" sz="2400" b="1" dirty="0" smtClean="0">
                <a:latin typeface="TH Niramit AS"/>
                <a:cs typeface="TH Niramit AS"/>
              </a:rPr>
              <a:t>professional conduct </a:t>
            </a:r>
            <a:r>
              <a:rPr lang="en-US" sz="2400" b="1" dirty="0">
                <a:latin typeface="TH Niramit AS"/>
                <a:cs typeface="TH Niramit AS"/>
              </a:rPr>
              <a:t>and ethical standards, for example, those relating to lawyers</a:t>
            </a:r>
            <a:r>
              <a:rPr lang="en-US" sz="2400" b="1" dirty="0" smtClean="0">
                <a:latin typeface="TH Niramit AS"/>
                <a:cs typeface="TH Niramit AS"/>
              </a:rPr>
              <a:t>, teachers </a:t>
            </a:r>
            <a:r>
              <a:rPr lang="en-US" sz="2400" b="1" dirty="0">
                <a:latin typeface="TH Niramit AS"/>
                <a:cs typeface="TH Niramit AS"/>
              </a:rPr>
              <a:t>and doctors.</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2297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Corporate Culture</a:t>
            </a:r>
            <a:endParaRPr lang="en-US" sz="3600" dirty="0">
              <a:latin typeface="TH Niramit AS"/>
              <a:cs typeface="TH Niramit AS"/>
            </a:endParaRPr>
          </a:p>
        </p:txBody>
      </p:sp>
      <p:sp>
        <p:nvSpPr>
          <p:cNvPr id="3" name="Rectangle 2"/>
          <p:cNvSpPr/>
          <p:nvPr/>
        </p:nvSpPr>
        <p:spPr>
          <a:xfrm>
            <a:off x="751606" y="2094697"/>
            <a:ext cx="7334638" cy="830997"/>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Corporate culture within an organization includes the logo, </a:t>
            </a:r>
            <a:r>
              <a:rPr lang="en-US" sz="2400" b="1" dirty="0" smtClean="0">
                <a:latin typeface="TH Niramit AS"/>
                <a:cs typeface="TH Niramit AS"/>
              </a:rPr>
              <a:t>advertising slogans </a:t>
            </a:r>
            <a:r>
              <a:rPr lang="en-US" sz="2400" b="1" dirty="0">
                <a:latin typeface="TH Niramit AS"/>
                <a:cs typeface="TH Niramit AS"/>
              </a:rPr>
              <a:t>and the common jargon used; for example,</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31548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TH Niramit AS" pitchFamily="2" charset="-34"/>
                <a:cs typeface="TH Niramit AS" pitchFamily="2" charset="-34"/>
              </a:rPr>
              <a:t>Course Outline</a:t>
            </a:r>
          </a:p>
        </p:txBody>
      </p:sp>
      <p:sp>
        <p:nvSpPr>
          <p:cNvPr id="3" name="Rectangle 2"/>
          <p:cNvSpPr/>
          <p:nvPr/>
        </p:nvSpPr>
        <p:spPr>
          <a:xfrm>
            <a:off x="808181" y="1771531"/>
            <a:ext cx="7169727" cy="2308324"/>
          </a:xfrm>
          <a:prstGeom prst="rect">
            <a:avLst/>
          </a:prstGeom>
        </p:spPr>
        <p:txBody>
          <a:bodyPr wrap="square">
            <a:spAutoFit/>
          </a:bodyPr>
          <a:lstStyle/>
          <a:p>
            <a:pPr algn="just"/>
            <a:r>
              <a:rPr lang="en-US" sz="2400" b="1" dirty="0" smtClean="0">
                <a:latin typeface="TH Niramit AS" pitchFamily="2" charset="-34"/>
                <a:cs typeface="TH Niramit AS" pitchFamily="2" charset="-34"/>
              </a:rPr>
              <a:t>	 Cross cultural study in ASEAN tourism, communication of tourists from different cultural backgrounds, cultural awareness of individuals and in tourism workplaces in ASEAN countries, conflict management, dealing with complaints, types and characteristics of personalities and behavior of demographics in each ASEAN countries, the Do’s and Don’ts etiquettes. </a:t>
            </a:r>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1348579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Communication Style</a:t>
            </a:r>
            <a:endParaRPr lang="en-US" sz="3600" dirty="0">
              <a:latin typeface="TH Niramit AS"/>
              <a:cs typeface="TH Niramit AS"/>
            </a:endParaRPr>
          </a:p>
        </p:txBody>
      </p:sp>
      <p:sp>
        <p:nvSpPr>
          <p:cNvPr id="3" name="Rectangle 2"/>
          <p:cNvSpPr/>
          <p:nvPr/>
        </p:nvSpPr>
        <p:spPr>
          <a:xfrm>
            <a:off x="751606" y="2094697"/>
            <a:ext cx="7334638" cy="1200328"/>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In modern cultural studies, the key issue is the way in which </a:t>
            </a:r>
            <a:r>
              <a:rPr lang="en-US" sz="2400" b="1" dirty="0" smtClean="0">
                <a:latin typeface="TH Niramit AS"/>
                <a:cs typeface="TH Niramit AS"/>
              </a:rPr>
              <a:t>different cultures </a:t>
            </a:r>
            <a:r>
              <a:rPr lang="en-US" sz="2400" b="1" dirty="0">
                <a:latin typeface="TH Niramit AS"/>
                <a:cs typeface="TH Niramit AS"/>
              </a:rPr>
              <a:t>communicate. Communication is the process by which thoughts</a:t>
            </a:r>
            <a:r>
              <a:rPr lang="en-US" sz="2400" b="1" dirty="0" smtClean="0">
                <a:latin typeface="TH Niramit AS"/>
                <a:cs typeface="TH Niramit AS"/>
              </a:rPr>
              <a:t>, information </a:t>
            </a:r>
            <a:r>
              <a:rPr lang="en-US" sz="2400" b="1" dirty="0">
                <a:latin typeface="TH Niramit AS"/>
                <a:cs typeface="TH Niramit AS"/>
              </a:rPr>
              <a:t>and instructions are passed between people. </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232740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Communication Style</a:t>
            </a:r>
            <a:endParaRPr lang="en-US" sz="3600" dirty="0">
              <a:latin typeface="TH Niramit AS"/>
              <a:cs typeface="TH Niramit AS"/>
            </a:endParaRPr>
          </a:p>
        </p:txBody>
      </p:sp>
      <p:sp>
        <p:nvSpPr>
          <p:cNvPr id="3" name="Rectangle 2"/>
          <p:cNvSpPr/>
          <p:nvPr/>
        </p:nvSpPr>
        <p:spPr>
          <a:xfrm>
            <a:off x="751606" y="1762738"/>
            <a:ext cx="7334638" cy="461665"/>
          </a:xfrm>
          <a:prstGeom prst="rect">
            <a:avLst/>
          </a:prstGeom>
        </p:spPr>
        <p:txBody>
          <a:bodyPr wrap="square">
            <a:spAutoFit/>
          </a:bodyPr>
          <a:lstStyle/>
          <a:p>
            <a:pPr algn="just"/>
            <a:r>
              <a:rPr lang="en-US" sz="2400" b="1" dirty="0" smtClean="0">
                <a:latin typeface="TH Niramit AS"/>
                <a:cs typeface="TH Niramit AS"/>
              </a:rPr>
              <a:t>	Communication</a:t>
            </a:r>
            <a:r>
              <a:rPr lang="en-US" sz="2400" b="1" dirty="0">
                <a:latin typeface="TH Niramit AS"/>
                <a:cs typeface="TH Niramit AS"/>
              </a:rPr>
              <a:t> </a:t>
            </a:r>
            <a:r>
              <a:rPr lang="en-US" sz="2400" b="1" dirty="0" smtClean="0">
                <a:latin typeface="TH Niramit AS"/>
                <a:cs typeface="TH Niramit AS"/>
              </a:rPr>
              <a:t>breaks down into three broad areas:</a:t>
            </a:r>
            <a:endParaRPr lang="en-US" sz="2400" b="1" dirty="0">
              <a:latin typeface="TH Niramit AS"/>
              <a:cs typeface="TH Niramit AS"/>
            </a:endParaRP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graphicFrame>
        <p:nvGraphicFramePr>
          <p:cNvPr id="5" name="Diagram 4"/>
          <p:cNvGraphicFramePr/>
          <p:nvPr>
            <p:extLst>
              <p:ext uri="{D42A27DB-BD31-4B8C-83A1-F6EECF244321}">
                <p14:modId xmlns:p14="http://schemas.microsoft.com/office/powerpoint/2010/main" val="923972184"/>
              </p:ext>
            </p:extLst>
          </p:nvPr>
        </p:nvGraphicFramePr>
        <p:xfrm>
          <a:off x="1379687" y="2381417"/>
          <a:ext cx="6096000" cy="1977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9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latin typeface="TH Niramit AS"/>
                <a:cs typeface="TH Niramit AS"/>
              </a:rPr>
              <a:t>Communication Style</a:t>
            </a:r>
            <a:endParaRPr lang="en-US" sz="3600" dirty="0">
              <a:latin typeface="TH Niramit AS"/>
              <a:cs typeface="TH Niramit AS"/>
            </a:endParaRPr>
          </a:p>
        </p:txBody>
      </p:sp>
      <p:sp>
        <p:nvSpPr>
          <p:cNvPr id="3" name="Rectangle 2"/>
          <p:cNvSpPr/>
          <p:nvPr/>
        </p:nvSpPr>
        <p:spPr>
          <a:xfrm>
            <a:off x="751606" y="1762738"/>
            <a:ext cx="7334638" cy="1200328"/>
          </a:xfrm>
          <a:prstGeom prst="rect">
            <a:avLst/>
          </a:prstGeom>
        </p:spPr>
        <p:txBody>
          <a:bodyPr wrap="square">
            <a:spAutoFit/>
          </a:bodyPr>
          <a:lstStyle/>
          <a:p>
            <a:pPr algn="just"/>
            <a:r>
              <a:rPr lang="en-US" sz="2400" b="1" dirty="0" smtClean="0">
                <a:latin typeface="TH Niramit AS"/>
                <a:cs typeface="TH Niramit AS"/>
              </a:rPr>
              <a:t>	The communication </a:t>
            </a:r>
            <a:r>
              <a:rPr lang="en-US" sz="2400" b="1" dirty="0">
                <a:latin typeface="TH Niramit AS"/>
                <a:cs typeface="TH Niramit AS"/>
              </a:rPr>
              <a:t>framework is </a:t>
            </a:r>
            <a:r>
              <a:rPr lang="en-US" sz="2400" b="1" dirty="0" smtClean="0">
                <a:latin typeface="TH Niramit AS"/>
                <a:cs typeface="TH Niramit AS"/>
              </a:rPr>
              <a:t>summarized below</a:t>
            </a:r>
            <a:r>
              <a:rPr lang="en-US" sz="2400" b="1" dirty="0">
                <a:latin typeface="TH Niramit AS"/>
                <a:cs typeface="TH Niramit AS"/>
              </a:rPr>
              <a:t>. In the matrix, the key communication features are </a:t>
            </a:r>
            <a:r>
              <a:rPr lang="en-US" sz="2400" b="1" dirty="0" smtClean="0">
                <a:latin typeface="TH Niramit AS"/>
                <a:cs typeface="TH Niramit AS"/>
              </a:rPr>
              <a:t>presented in </a:t>
            </a:r>
            <a:r>
              <a:rPr lang="en-US" sz="2400" b="1" dirty="0">
                <a:latin typeface="TH Niramit AS"/>
                <a:cs typeface="TH Niramit AS"/>
              </a:rPr>
              <a:t>opposition to each other</a:t>
            </a:r>
            <a:r>
              <a:rPr lang="en-US" sz="2400" b="1" dirty="0" smtClean="0">
                <a:latin typeface="TH Niramit AS"/>
                <a:cs typeface="TH Niramit AS"/>
              </a:rPr>
              <a:t>.</a:t>
            </a:r>
            <a:endParaRPr lang="en-US" sz="2400" b="1" dirty="0">
              <a:latin typeface="TH Niramit AS"/>
              <a:cs typeface="TH Niramit AS"/>
            </a:endParaRP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graphicFrame>
        <p:nvGraphicFramePr>
          <p:cNvPr id="6" name="Table 5"/>
          <p:cNvGraphicFramePr>
            <a:graphicFrameLocks noGrp="1"/>
          </p:cNvGraphicFramePr>
          <p:nvPr>
            <p:extLst>
              <p:ext uri="{D42A27DB-BD31-4B8C-83A1-F6EECF244321}">
                <p14:modId xmlns:p14="http://schemas.microsoft.com/office/powerpoint/2010/main" val="3377268498"/>
              </p:ext>
            </p:extLst>
          </p:nvPr>
        </p:nvGraphicFramePr>
        <p:xfrm>
          <a:off x="2668508" y="2707391"/>
          <a:ext cx="4864600" cy="1954416"/>
        </p:xfrm>
        <a:graphic>
          <a:graphicData uri="http://schemas.openxmlformats.org/drawingml/2006/table">
            <a:tbl>
              <a:tblPr firstRow="1" bandRow="1">
                <a:tableStyleId>{26A03BEA-0341-40FB-9AB7-8CD7E5E3A597}</a:tableStyleId>
              </a:tblPr>
              <a:tblGrid>
                <a:gridCol w="2432300"/>
                <a:gridCol w="2432300"/>
              </a:tblGrid>
              <a:tr h="325736">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Direct</a:t>
                      </a:r>
                      <a:endParaRPr lang="en-US" sz="2400" b="1" dirty="0">
                        <a:latin typeface="TH Niramit AS"/>
                        <a:cs typeface="TH Niramit AS"/>
                      </a:endParaRPr>
                    </a:p>
                  </a:txBody>
                  <a:tcPr/>
                </a:tc>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Indirect</a:t>
                      </a:r>
                      <a:endParaRPr lang="en-US" sz="2400" b="1" dirty="0">
                        <a:latin typeface="TH Niramit AS"/>
                        <a:cs typeface="TH Niramit AS"/>
                      </a:endParaRPr>
                    </a:p>
                  </a:txBody>
                  <a:tcPr/>
                </a:tc>
              </a:tr>
              <a:tr h="325736">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Details</a:t>
                      </a:r>
                      <a:endParaRPr lang="en-US" sz="2400" b="1" dirty="0">
                        <a:latin typeface="TH Niramit AS"/>
                        <a:cs typeface="TH Niramit AS"/>
                      </a:endParaRPr>
                    </a:p>
                  </a:txBody>
                  <a:tcPr/>
                </a:tc>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Suggestions</a:t>
                      </a:r>
                      <a:endParaRPr lang="en-US" sz="2400" b="1" dirty="0">
                        <a:latin typeface="TH Niramit AS"/>
                        <a:cs typeface="TH Niramit AS"/>
                      </a:endParaRPr>
                    </a:p>
                  </a:txBody>
                  <a:tcPr/>
                </a:tc>
              </a:tr>
              <a:tr h="325736">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What/why</a:t>
                      </a:r>
                      <a:endParaRPr lang="en-US" sz="2400" b="1" dirty="0">
                        <a:latin typeface="TH Niramit AS"/>
                        <a:cs typeface="TH Niramit AS"/>
                      </a:endParaRPr>
                    </a:p>
                  </a:txBody>
                  <a:tcPr/>
                </a:tc>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Why/what</a:t>
                      </a:r>
                      <a:endParaRPr lang="en-US" sz="2400" b="1" dirty="0">
                        <a:latin typeface="TH Niramit AS"/>
                        <a:cs typeface="TH Niramit AS"/>
                      </a:endParaRPr>
                    </a:p>
                  </a:txBody>
                  <a:tcPr/>
                </a:tc>
              </a:tr>
              <a:tr h="325736">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Formal</a:t>
                      </a:r>
                      <a:endParaRPr lang="en-US" sz="2400" b="1" dirty="0">
                        <a:latin typeface="TH Niramit AS"/>
                        <a:cs typeface="TH Niramit AS"/>
                      </a:endParaRPr>
                    </a:p>
                  </a:txBody>
                  <a:tcPr/>
                </a:tc>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Informal</a:t>
                      </a:r>
                      <a:endParaRPr lang="en-US" sz="2400" b="1" dirty="0">
                        <a:latin typeface="TH Niramit AS"/>
                        <a:cs typeface="TH Niramit AS"/>
                      </a:endParaRPr>
                    </a:p>
                  </a:txBody>
                  <a:tcPr/>
                </a:tc>
              </a:tr>
              <a:tr h="325736">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Emotional</a:t>
                      </a:r>
                      <a:endParaRPr lang="en-US" sz="2400" b="1" dirty="0">
                        <a:latin typeface="TH Niramit AS"/>
                        <a:cs typeface="TH Niramit AS"/>
                      </a:endParaRPr>
                    </a:p>
                  </a:txBody>
                  <a:tcPr/>
                </a:tc>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Neutral</a:t>
                      </a:r>
                      <a:endParaRPr lang="en-US" sz="2400" b="1" dirty="0">
                        <a:latin typeface="TH Niramit AS"/>
                        <a:cs typeface="TH Niramit AS"/>
                      </a:endParaRPr>
                    </a:p>
                  </a:txBody>
                  <a:tcPr/>
                </a:tc>
              </a:tr>
              <a:tr h="325736">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Fast</a:t>
                      </a:r>
                      <a:endParaRPr lang="en-US" sz="2400" b="1" dirty="0">
                        <a:latin typeface="TH Niramit AS"/>
                        <a:cs typeface="TH Niramit AS"/>
                      </a:endParaRPr>
                    </a:p>
                  </a:txBody>
                  <a:tcPr/>
                </a:tc>
                <a:tc>
                  <a:txBody>
                    <a:bodyPr/>
                    <a:lstStyle/>
                    <a:p>
                      <a:pPr>
                        <a:lnSpc>
                          <a:spcPct val="60000"/>
                        </a:lnSpc>
                      </a:pPr>
                      <a:r>
                        <a:rPr lang="en-US" sz="2400" b="1" i="0" u="none" strike="noStrike" cap="none" baseline="0" dirty="0" smtClean="0">
                          <a:solidFill>
                            <a:srgbClr val="000000"/>
                          </a:solidFill>
                          <a:latin typeface="TH Niramit AS"/>
                          <a:ea typeface="Arial"/>
                          <a:cs typeface="TH Niramit AS"/>
                          <a:sym typeface="Arial"/>
                        </a:rPr>
                        <a:t>Slow</a:t>
                      </a:r>
                      <a:endParaRPr lang="en-US" sz="2400" b="1" dirty="0">
                        <a:latin typeface="TH Niramit AS"/>
                        <a:cs typeface="TH Niramit AS"/>
                      </a:endParaRPr>
                    </a:p>
                  </a:txBody>
                  <a:tcPr/>
                </a:tc>
              </a:tr>
            </a:tbl>
          </a:graphicData>
        </a:graphic>
      </p:graphicFrame>
      <p:sp>
        <p:nvSpPr>
          <p:cNvPr id="7" name="Rectangle 6"/>
          <p:cNvSpPr/>
          <p:nvPr/>
        </p:nvSpPr>
        <p:spPr>
          <a:xfrm>
            <a:off x="430569" y="4077637"/>
            <a:ext cx="2069797" cy="338554"/>
          </a:xfrm>
          <a:prstGeom prst="rect">
            <a:avLst/>
          </a:prstGeom>
        </p:spPr>
        <p:txBody>
          <a:bodyPr wrap="none">
            <a:spAutoFit/>
          </a:bodyPr>
          <a:lstStyle/>
          <a:p>
            <a:r>
              <a:rPr lang="en-US" sz="1600" dirty="0">
                <a:latin typeface="TH Niramit AS"/>
                <a:cs typeface="TH Niramit AS"/>
              </a:rPr>
              <a:t>Figure 1.2 Communication styles</a:t>
            </a:r>
          </a:p>
        </p:txBody>
      </p:sp>
    </p:spTree>
    <p:extLst>
      <p:ext uri="{BB962C8B-B14F-4D97-AF65-F5344CB8AC3E}">
        <p14:creationId xmlns:p14="http://schemas.microsoft.com/office/powerpoint/2010/main" val="30268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TH Niramit AS"/>
                <a:cs typeface="TH Niramit AS"/>
              </a:rPr>
              <a:t> Practical implications</a:t>
            </a:r>
          </a:p>
        </p:txBody>
      </p:sp>
      <p:sp>
        <p:nvSpPr>
          <p:cNvPr id="3" name="Rectangle 2"/>
          <p:cNvSpPr/>
          <p:nvPr/>
        </p:nvSpPr>
        <p:spPr>
          <a:xfrm>
            <a:off x="751606" y="1762738"/>
            <a:ext cx="7334638" cy="2677656"/>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The communication framework is a useful tool for identifying key </a:t>
            </a:r>
            <a:r>
              <a:rPr lang="en-US" sz="2400" b="1" dirty="0" smtClean="0">
                <a:latin typeface="TH Niramit AS"/>
                <a:cs typeface="TH Niramit AS"/>
              </a:rPr>
              <a:t>verbal communication </a:t>
            </a:r>
            <a:r>
              <a:rPr lang="en-US" sz="2400" b="1" dirty="0">
                <a:latin typeface="TH Niramit AS"/>
                <a:cs typeface="TH Niramit AS"/>
              </a:rPr>
              <a:t>features, but it is important not to over- generalize. </a:t>
            </a:r>
            <a:endParaRPr lang="en-US" sz="2400" b="1" dirty="0" smtClean="0">
              <a:latin typeface="TH Niramit AS"/>
              <a:cs typeface="TH Niramit AS"/>
            </a:endParaRPr>
          </a:p>
          <a:p>
            <a:pPr algn="just"/>
            <a:r>
              <a:rPr lang="en-US" sz="2400" b="1" dirty="0" smtClean="0">
                <a:latin typeface="TH Niramit AS"/>
                <a:cs typeface="TH Niramit AS"/>
              </a:rPr>
              <a:t>	Clearly, the </a:t>
            </a:r>
            <a:r>
              <a:rPr lang="en-US" sz="2400" b="1" dirty="0">
                <a:latin typeface="TH Niramit AS"/>
                <a:cs typeface="TH Niramit AS"/>
              </a:rPr>
              <a:t>style of communication will vary according to the location, </a:t>
            </a:r>
            <a:r>
              <a:rPr lang="en-US" sz="2400" b="1" dirty="0" smtClean="0">
                <a:latin typeface="TH Niramit AS"/>
                <a:cs typeface="TH Niramit AS"/>
              </a:rPr>
              <a:t>profession and </a:t>
            </a:r>
            <a:r>
              <a:rPr lang="en-US" sz="2400" b="1" dirty="0">
                <a:latin typeface="TH Niramit AS"/>
                <a:cs typeface="TH Niramit AS"/>
              </a:rPr>
              <a:t>lifestyle of the individual.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The </a:t>
            </a:r>
            <a:r>
              <a:rPr lang="en-US" sz="2400" b="1" dirty="0">
                <a:latin typeface="TH Niramit AS"/>
                <a:cs typeface="TH Niramit AS"/>
              </a:rPr>
              <a:t>communication style may also </a:t>
            </a:r>
            <a:r>
              <a:rPr lang="en-US" sz="2400" b="1" dirty="0" smtClean="0">
                <a:latin typeface="TH Niramit AS"/>
                <a:cs typeface="TH Niramit AS"/>
              </a:rPr>
              <a:t>vary between </a:t>
            </a:r>
            <a:r>
              <a:rPr lang="en-US" sz="2400" b="1" dirty="0">
                <a:latin typeface="TH Niramit AS"/>
                <a:cs typeface="TH Niramit AS"/>
              </a:rPr>
              <a:t>social groups. Nevertheless, it is a useful guide for applying </a:t>
            </a:r>
            <a:r>
              <a:rPr lang="en-US" sz="2400" b="1" dirty="0" smtClean="0">
                <a:latin typeface="TH Niramit AS"/>
                <a:cs typeface="TH Niramit AS"/>
              </a:rPr>
              <a:t>theory to </a:t>
            </a:r>
            <a:r>
              <a:rPr lang="en-US" sz="2400" b="1" dirty="0">
                <a:latin typeface="TH Niramit AS"/>
                <a:cs typeface="TH Niramit AS"/>
              </a:rPr>
              <a:t>practice.</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Tree>
    <p:extLst>
      <p:ext uri="{BB962C8B-B14F-4D97-AF65-F5344CB8AC3E}">
        <p14:creationId xmlns:p14="http://schemas.microsoft.com/office/powerpoint/2010/main" val="12637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88" y="1022775"/>
            <a:ext cx="5613756" cy="617400"/>
          </a:xfrm>
        </p:spPr>
        <p:txBody>
          <a:bodyPr/>
          <a:lstStyle/>
          <a:p>
            <a:pPr lvl="0"/>
            <a:r>
              <a:rPr lang="en-US" sz="3600" dirty="0">
                <a:latin typeface="TH Niramit AS"/>
                <a:cs typeface="TH Niramit AS"/>
              </a:rPr>
              <a:t> Barriers to effective communication</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
        <p:nvSpPr>
          <p:cNvPr id="6" name="Rectangle 5"/>
          <p:cNvSpPr/>
          <p:nvPr/>
        </p:nvSpPr>
        <p:spPr>
          <a:xfrm>
            <a:off x="3751177" y="1640175"/>
            <a:ext cx="1743193" cy="461665"/>
          </a:xfrm>
          <a:prstGeom prst="rect">
            <a:avLst/>
          </a:prstGeom>
        </p:spPr>
        <p:txBody>
          <a:bodyPr wrap="none">
            <a:spAutoFit/>
          </a:bodyPr>
          <a:lstStyle/>
          <a:p>
            <a:r>
              <a:rPr lang="en-US" sz="2400" dirty="0">
                <a:latin typeface="TH Niramit AS"/>
                <a:cs typeface="TH Niramit AS"/>
              </a:rPr>
              <a:t>Noise/interference</a:t>
            </a:r>
          </a:p>
        </p:txBody>
      </p:sp>
      <p:sp>
        <p:nvSpPr>
          <p:cNvPr id="7" name="Rectangle 6"/>
          <p:cNvSpPr/>
          <p:nvPr/>
        </p:nvSpPr>
        <p:spPr>
          <a:xfrm>
            <a:off x="5939843" y="2536813"/>
            <a:ext cx="1175063" cy="461665"/>
          </a:xfrm>
          <a:prstGeom prst="rect">
            <a:avLst/>
          </a:prstGeom>
        </p:spPr>
        <p:txBody>
          <a:bodyPr wrap="none">
            <a:spAutoFit/>
          </a:bodyPr>
          <a:lstStyle/>
          <a:p>
            <a:r>
              <a:rPr lang="en-US" sz="2400" b="1" dirty="0" smtClean="0">
                <a:latin typeface="TH Niramit AS"/>
                <a:cs typeface="TH Niramit AS"/>
              </a:rPr>
              <a:t>(Receiver</a:t>
            </a:r>
            <a:r>
              <a:rPr lang="en-US" sz="2400" b="1" dirty="0">
                <a:latin typeface="TH Niramit AS"/>
                <a:cs typeface="TH Niramit AS"/>
              </a:rPr>
              <a:t>)</a:t>
            </a:r>
          </a:p>
        </p:txBody>
      </p:sp>
      <p:sp>
        <p:nvSpPr>
          <p:cNvPr id="8" name="Rectangle 7"/>
          <p:cNvSpPr/>
          <p:nvPr/>
        </p:nvSpPr>
        <p:spPr>
          <a:xfrm>
            <a:off x="1854844" y="2536813"/>
            <a:ext cx="1031343" cy="461665"/>
          </a:xfrm>
          <a:prstGeom prst="rect">
            <a:avLst/>
          </a:prstGeom>
        </p:spPr>
        <p:txBody>
          <a:bodyPr wrap="none">
            <a:spAutoFit/>
          </a:bodyPr>
          <a:lstStyle/>
          <a:p>
            <a:r>
              <a:rPr lang="en-US" sz="2400" b="1" dirty="0" smtClean="0">
                <a:latin typeface="TH Niramit AS"/>
                <a:cs typeface="TH Niramit AS"/>
              </a:rPr>
              <a:t>(Sender)</a:t>
            </a:r>
            <a:endParaRPr lang="en-US" sz="2400" b="1" dirty="0">
              <a:latin typeface="TH Niramit AS"/>
              <a:cs typeface="TH Niramit AS"/>
            </a:endParaRPr>
          </a:p>
        </p:txBody>
      </p:sp>
      <p:sp>
        <p:nvSpPr>
          <p:cNvPr id="9" name="Rectangle 8"/>
          <p:cNvSpPr/>
          <p:nvPr/>
        </p:nvSpPr>
        <p:spPr>
          <a:xfrm>
            <a:off x="1854844" y="3572581"/>
            <a:ext cx="964557" cy="461665"/>
          </a:xfrm>
          <a:prstGeom prst="rect">
            <a:avLst/>
          </a:prstGeom>
        </p:spPr>
        <p:txBody>
          <a:bodyPr wrap="none">
            <a:spAutoFit/>
          </a:bodyPr>
          <a:lstStyle/>
          <a:p>
            <a:r>
              <a:rPr lang="en-US" sz="2400" dirty="0">
                <a:latin typeface="TH Niramit AS"/>
                <a:cs typeface="TH Niramit AS"/>
              </a:rPr>
              <a:t>Message</a:t>
            </a:r>
          </a:p>
        </p:txBody>
      </p:sp>
      <p:sp>
        <p:nvSpPr>
          <p:cNvPr id="10" name="Rectangle 9"/>
          <p:cNvSpPr/>
          <p:nvPr/>
        </p:nvSpPr>
        <p:spPr>
          <a:xfrm>
            <a:off x="3914970" y="4186646"/>
            <a:ext cx="1018227" cy="461665"/>
          </a:xfrm>
          <a:prstGeom prst="rect">
            <a:avLst/>
          </a:prstGeom>
        </p:spPr>
        <p:txBody>
          <a:bodyPr wrap="none">
            <a:spAutoFit/>
          </a:bodyPr>
          <a:lstStyle/>
          <a:p>
            <a:r>
              <a:rPr lang="en-US" sz="2400" dirty="0" smtClean="0">
                <a:latin typeface="TH Niramit AS"/>
                <a:cs typeface="TH Niramit AS"/>
              </a:rPr>
              <a:t>Feedback</a:t>
            </a:r>
            <a:endParaRPr lang="en-US" sz="2400" dirty="0">
              <a:latin typeface="TH Niramit AS"/>
              <a:cs typeface="TH Niramit AS"/>
            </a:endParaRPr>
          </a:p>
        </p:txBody>
      </p:sp>
      <p:sp>
        <p:nvSpPr>
          <p:cNvPr id="11" name="Rectangle 10"/>
          <p:cNvSpPr/>
          <p:nvPr/>
        </p:nvSpPr>
        <p:spPr>
          <a:xfrm>
            <a:off x="6011936" y="3572581"/>
            <a:ext cx="964557" cy="461665"/>
          </a:xfrm>
          <a:prstGeom prst="rect">
            <a:avLst/>
          </a:prstGeom>
        </p:spPr>
        <p:txBody>
          <a:bodyPr wrap="none">
            <a:spAutoFit/>
          </a:bodyPr>
          <a:lstStyle/>
          <a:p>
            <a:r>
              <a:rPr lang="en-US" sz="2400" dirty="0">
                <a:latin typeface="TH Niramit AS"/>
                <a:cs typeface="TH Niramit AS"/>
              </a:rPr>
              <a:t>Message</a:t>
            </a:r>
          </a:p>
        </p:txBody>
      </p:sp>
      <p:sp>
        <p:nvSpPr>
          <p:cNvPr id="12" name="Rectangle 11"/>
          <p:cNvSpPr/>
          <p:nvPr/>
        </p:nvSpPr>
        <p:spPr>
          <a:xfrm>
            <a:off x="4153956" y="2111037"/>
            <a:ext cx="885452" cy="461665"/>
          </a:xfrm>
          <a:prstGeom prst="rect">
            <a:avLst/>
          </a:prstGeom>
        </p:spPr>
        <p:txBody>
          <a:bodyPr wrap="none">
            <a:spAutoFit/>
          </a:bodyPr>
          <a:lstStyle/>
          <a:p>
            <a:r>
              <a:rPr lang="en-US" sz="2400" dirty="0" smtClean="0">
                <a:latin typeface="TH Niramit AS"/>
                <a:cs typeface="TH Niramit AS"/>
              </a:rPr>
              <a:t>Channel</a:t>
            </a:r>
            <a:endParaRPr lang="en-US" sz="2400" dirty="0">
              <a:latin typeface="TH Niramit AS"/>
              <a:cs typeface="TH Niramit AS"/>
            </a:endParaRPr>
          </a:p>
        </p:txBody>
      </p:sp>
      <p:sp>
        <p:nvSpPr>
          <p:cNvPr id="13" name="Rectangle 12"/>
          <p:cNvSpPr/>
          <p:nvPr/>
        </p:nvSpPr>
        <p:spPr>
          <a:xfrm>
            <a:off x="2292142" y="2111037"/>
            <a:ext cx="805131" cy="461665"/>
          </a:xfrm>
          <a:prstGeom prst="rect">
            <a:avLst/>
          </a:prstGeom>
        </p:spPr>
        <p:txBody>
          <a:bodyPr wrap="none">
            <a:spAutoFit/>
          </a:bodyPr>
          <a:lstStyle/>
          <a:p>
            <a:r>
              <a:rPr lang="en-US" sz="2400" dirty="0" smtClean="0">
                <a:latin typeface="TH Niramit AS"/>
                <a:cs typeface="TH Niramit AS"/>
              </a:rPr>
              <a:t>Encode</a:t>
            </a:r>
            <a:endParaRPr lang="en-US" sz="2400" dirty="0">
              <a:latin typeface="TH Niramit AS"/>
              <a:cs typeface="TH Niramit AS"/>
            </a:endParaRPr>
          </a:p>
        </p:txBody>
      </p:sp>
      <p:sp>
        <p:nvSpPr>
          <p:cNvPr id="14" name="Rectangle 13"/>
          <p:cNvSpPr/>
          <p:nvPr/>
        </p:nvSpPr>
        <p:spPr>
          <a:xfrm>
            <a:off x="6142500" y="2101840"/>
            <a:ext cx="842063" cy="461665"/>
          </a:xfrm>
          <a:prstGeom prst="rect">
            <a:avLst/>
          </a:prstGeom>
        </p:spPr>
        <p:txBody>
          <a:bodyPr wrap="none">
            <a:spAutoFit/>
          </a:bodyPr>
          <a:lstStyle/>
          <a:p>
            <a:r>
              <a:rPr lang="en-US" sz="2400" dirty="0" smtClean="0">
                <a:latin typeface="TH Niramit AS"/>
                <a:cs typeface="TH Niramit AS"/>
              </a:rPr>
              <a:t>Decode</a:t>
            </a:r>
            <a:endParaRPr lang="en-US" sz="2400" dirty="0">
              <a:latin typeface="TH Niramit AS"/>
              <a:cs typeface="TH Niramit AS"/>
            </a:endParaRPr>
          </a:p>
        </p:txBody>
      </p:sp>
      <p:cxnSp>
        <p:nvCxnSpPr>
          <p:cNvPr id="16" name="Straight Arrow Connector 15"/>
          <p:cNvCxnSpPr>
            <a:stCxn id="6" idx="3"/>
          </p:cNvCxnSpPr>
          <p:nvPr/>
        </p:nvCxnSpPr>
        <p:spPr>
          <a:xfrm>
            <a:off x="5494370" y="1871008"/>
            <a:ext cx="648130" cy="240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541273" y="3028031"/>
            <a:ext cx="0" cy="701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292142" y="2999166"/>
            <a:ext cx="0" cy="7016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232600" y="2381417"/>
            <a:ext cx="6823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257473" y="2381417"/>
            <a:ext cx="6823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1"/>
          </p:cNvCxnSpPr>
          <p:nvPr/>
        </p:nvCxnSpPr>
        <p:spPr>
          <a:xfrm flipH="1">
            <a:off x="3097273" y="1871008"/>
            <a:ext cx="653904" cy="230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2819401" y="4034246"/>
            <a:ext cx="931776" cy="396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5039408" y="4034246"/>
            <a:ext cx="1103092" cy="396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238692" y="4426019"/>
            <a:ext cx="2749471" cy="338554"/>
          </a:xfrm>
          <a:prstGeom prst="rect">
            <a:avLst/>
          </a:prstGeom>
        </p:spPr>
        <p:txBody>
          <a:bodyPr wrap="none">
            <a:spAutoFit/>
          </a:bodyPr>
          <a:lstStyle/>
          <a:p>
            <a:r>
              <a:rPr lang="en-US" sz="1600" dirty="0">
                <a:latin typeface="TH Niramit AS"/>
                <a:cs typeface="TH Niramit AS"/>
              </a:rPr>
              <a:t>Figure 1.3 A typical communication problem</a:t>
            </a:r>
          </a:p>
        </p:txBody>
      </p:sp>
    </p:spTree>
    <p:extLst>
      <p:ext uri="{BB962C8B-B14F-4D97-AF65-F5344CB8AC3E}">
        <p14:creationId xmlns:p14="http://schemas.microsoft.com/office/powerpoint/2010/main" val="3587005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1606" y="1676140"/>
            <a:ext cx="7334638" cy="1095685"/>
          </a:xfrm>
          <a:prstGeom prst="rect">
            <a:avLst/>
          </a:prstGeom>
        </p:spPr>
        <p:txBody>
          <a:bodyPr wrap="square">
            <a:spAutoFit/>
          </a:bodyPr>
          <a:lstStyle/>
          <a:p>
            <a:pPr algn="just">
              <a:lnSpc>
                <a:spcPct val="90000"/>
              </a:lnSpc>
            </a:pPr>
            <a:r>
              <a:rPr lang="en-US" sz="2400" b="1" dirty="0" smtClean="0">
                <a:latin typeface="TH Niramit AS"/>
                <a:cs typeface="TH Niramit AS"/>
              </a:rPr>
              <a:t>	</a:t>
            </a:r>
            <a:r>
              <a:rPr lang="en-US" sz="2400" b="1" dirty="0">
                <a:latin typeface="TH Niramit AS"/>
                <a:cs typeface="TH Niramit AS"/>
              </a:rPr>
              <a:t>The problem is that whatever our message, we can be sure that it </a:t>
            </a:r>
            <a:r>
              <a:rPr lang="en-US" sz="2400" b="1" dirty="0" smtClean="0">
                <a:latin typeface="TH Niramit AS"/>
                <a:cs typeface="TH Niramit AS"/>
              </a:rPr>
              <a:t>may often </a:t>
            </a:r>
            <a:r>
              <a:rPr lang="en-US" sz="2400" b="1" dirty="0">
                <a:latin typeface="TH Niramit AS"/>
                <a:cs typeface="TH Niramit AS"/>
              </a:rPr>
              <a:t>become distorted as it travels across cultures. </a:t>
            </a:r>
            <a:r>
              <a:rPr lang="en-US" sz="2400" b="1" dirty="0" smtClean="0">
                <a:latin typeface="TH Niramit AS"/>
                <a:cs typeface="TH Niramit AS"/>
              </a:rPr>
              <a:t>	Accepting </a:t>
            </a:r>
            <a:r>
              <a:rPr lang="en-US" sz="2400" b="1" dirty="0">
                <a:latin typeface="TH Niramit AS"/>
                <a:cs typeface="TH Niramit AS"/>
              </a:rPr>
              <a:t>this, </a:t>
            </a:r>
            <a:r>
              <a:rPr lang="en-US" sz="2400" b="1" dirty="0" smtClean="0">
                <a:latin typeface="TH Niramit AS"/>
                <a:cs typeface="TH Niramit AS"/>
              </a:rPr>
              <a:t>we should</a:t>
            </a:r>
            <a:r>
              <a:rPr lang="en-US" sz="2400" b="1" dirty="0">
                <a:latin typeface="TH Niramit AS"/>
                <a:cs typeface="TH Niramit AS"/>
              </a:rPr>
              <a:t>:</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
        <p:nvSpPr>
          <p:cNvPr id="6" name="Title 1"/>
          <p:cNvSpPr>
            <a:spLocks noGrp="1"/>
          </p:cNvSpPr>
          <p:nvPr>
            <p:ph type="title"/>
          </p:nvPr>
        </p:nvSpPr>
        <p:spPr>
          <a:xfrm>
            <a:off x="1702888" y="1022775"/>
            <a:ext cx="5613756" cy="617400"/>
          </a:xfrm>
        </p:spPr>
        <p:txBody>
          <a:bodyPr/>
          <a:lstStyle/>
          <a:p>
            <a:pPr lvl="0"/>
            <a:r>
              <a:rPr lang="en-US" sz="3600" dirty="0">
                <a:latin typeface="TH Niramit AS"/>
                <a:cs typeface="TH Niramit AS"/>
              </a:rPr>
              <a:t> Barriers to effective communication</a:t>
            </a:r>
          </a:p>
        </p:txBody>
      </p:sp>
      <p:sp>
        <p:nvSpPr>
          <p:cNvPr id="7" name="Rectangle 6"/>
          <p:cNvSpPr/>
          <p:nvPr/>
        </p:nvSpPr>
        <p:spPr>
          <a:xfrm>
            <a:off x="751606" y="2775437"/>
            <a:ext cx="7334638" cy="1760482"/>
          </a:xfrm>
          <a:prstGeom prst="rect">
            <a:avLst/>
          </a:prstGeom>
        </p:spPr>
        <p:txBody>
          <a:bodyPr wrap="square">
            <a:spAutoFit/>
          </a:bodyPr>
          <a:lstStyle/>
          <a:p>
            <a:pPr marL="342900" indent="-342900" algn="just">
              <a:lnSpc>
                <a:spcPct val="90000"/>
              </a:lnSpc>
              <a:buFont typeface="Wingdings" charset="2"/>
              <a:buChar char="§"/>
            </a:pPr>
            <a:r>
              <a:rPr lang="en-US" sz="2400" b="1" dirty="0">
                <a:latin typeface="TH Niramit AS"/>
                <a:cs typeface="TH Niramit AS"/>
              </a:rPr>
              <a:t>be aware of the distinct possibility of distortion or misinterpretation;</a:t>
            </a:r>
          </a:p>
          <a:p>
            <a:pPr marL="342900" indent="-342900" algn="just">
              <a:lnSpc>
                <a:spcPct val="90000"/>
              </a:lnSpc>
              <a:buFont typeface="Wingdings" charset="2"/>
              <a:buChar char="§"/>
            </a:pPr>
            <a:r>
              <a:rPr lang="en-US" sz="2400" b="1" dirty="0">
                <a:latin typeface="TH Niramit AS"/>
                <a:cs typeface="TH Niramit AS"/>
              </a:rPr>
              <a:t>understand how a message may, in fact, be misinterpreted;</a:t>
            </a:r>
          </a:p>
          <a:p>
            <a:pPr marL="342900" indent="-342900" algn="just">
              <a:lnSpc>
                <a:spcPct val="90000"/>
              </a:lnSpc>
              <a:buFont typeface="Wingdings" charset="2"/>
              <a:buChar char="§"/>
            </a:pPr>
            <a:r>
              <a:rPr lang="en-US" sz="2400" b="1" dirty="0">
                <a:latin typeface="TH Niramit AS"/>
                <a:cs typeface="TH Niramit AS"/>
              </a:rPr>
              <a:t>modify our </a:t>
            </a:r>
            <a:r>
              <a:rPr lang="en-US" sz="2400" b="1" dirty="0" err="1">
                <a:latin typeface="TH Niramit AS"/>
                <a:cs typeface="TH Niramit AS"/>
              </a:rPr>
              <a:t>behaviour</a:t>
            </a:r>
            <a:r>
              <a:rPr lang="en-US" sz="2400" b="1" dirty="0">
                <a:latin typeface="TH Niramit AS"/>
                <a:cs typeface="TH Niramit AS"/>
              </a:rPr>
              <a:t> to account for this in order to be prepared </a:t>
            </a:r>
            <a:r>
              <a:rPr lang="en-US" sz="2400" b="1" dirty="0" smtClean="0">
                <a:latin typeface="TH Niramit AS"/>
                <a:cs typeface="TH Niramit AS"/>
              </a:rPr>
              <a:t>to correct </a:t>
            </a:r>
            <a:r>
              <a:rPr lang="en-US" sz="2400" b="1" dirty="0">
                <a:latin typeface="TH Niramit AS"/>
                <a:cs typeface="TH Niramit AS"/>
              </a:rPr>
              <a:t>any misinterpretation and, if necessary, remedy the situation.</a:t>
            </a:r>
          </a:p>
        </p:txBody>
      </p:sp>
    </p:spTree>
    <p:extLst>
      <p:ext uri="{BB962C8B-B14F-4D97-AF65-F5344CB8AC3E}">
        <p14:creationId xmlns:p14="http://schemas.microsoft.com/office/powerpoint/2010/main" val="370957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1606" y="1676140"/>
            <a:ext cx="7334638" cy="1569660"/>
          </a:xfrm>
          <a:prstGeom prst="rect">
            <a:avLst/>
          </a:prstGeom>
        </p:spPr>
        <p:txBody>
          <a:bodyPr wrap="square">
            <a:spAutoFit/>
          </a:bodyPr>
          <a:lstStyle/>
          <a:p>
            <a:pPr algn="just"/>
            <a:r>
              <a:rPr lang="en-US" sz="2400" b="1" dirty="0" smtClean="0">
                <a:latin typeface="TH Niramit AS"/>
                <a:cs typeface="TH Niramit AS"/>
              </a:rPr>
              <a:t>	</a:t>
            </a:r>
            <a:r>
              <a:rPr lang="en-US" sz="2400" b="1" dirty="0">
                <a:latin typeface="TH Niramit AS"/>
                <a:cs typeface="TH Niramit AS"/>
              </a:rPr>
              <a:t>Face- to face communication has the great advantage of providing </a:t>
            </a:r>
            <a:r>
              <a:rPr lang="en-US" sz="2400" b="1" dirty="0" smtClean="0">
                <a:latin typeface="TH Niramit AS"/>
                <a:cs typeface="TH Niramit AS"/>
              </a:rPr>
              <a:t>instant feedback</a:t>
            </a:r>
            <a:r>
              <a:rPr lang="en-US" sz="2400" b="1" dirty="0">
                <a:latin typeface="TH Niramit AS"/>
                <a:cs typeface="TH Niramit AS"/>
              </a:rPr>
              <a:t>. In other forms of communication, particularly electronic communication</a:t>
            </a:r>
            <a:r>
              <a:rPr lang="en-US" sz="2400" b="1" dirty="0" smtClean="0">
                <a:latin typeface="TH Niramit AS"/>
                <a:cs typeface="TH Niramit AS"/>
              </a:rPr>
              <a:t>, such </a:t>
            </a:r>
            <a:r>
              <a:rPr lang="en-US" sz="2400" b="1" dirty="0">
                <a:latin typeface="TH Niramit AS"/>
                <a:cs typeface="TH Niramit AS"/>
              </a:rPr>
              <a:t>as email, coding and decoding, problems occur </a:t>
            </a:r>
            <a:r>
              <a:rPr lang="en-US" sz="2400" b="1" dirty="0" smtClean="0">
                <a:latin typeface="TH Niramit AS"/>
                <a:cs typeface="TH Niramit AS"/>
              </a:rPr>
              <a:t>when feedback </a:t>
            </a:r>
            <a:r>
              <a:rPr lang="en-US" sz="2400" b="1" dirty="0">
                <a:latin typeface="TH Niramit AS"/>
                <a:cs typeface="TH Niramit AS"/>
              </a:rPr>
              <a:t>is delayed.</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
        <p:nvSpPr>
          <p:cNvPr id="6" name="Title 1"/>
          <p:cNvSpPr>
            <a:spLocks noGrp="1"/>
          </p:cNvSpPr>
          <p:nvPr>
            <p:ph type="title"/>
          </p:nvPr>
        </p:nvSpPr>
        <p:spPr>
          <a:xfrm>
            <a:off x="1702888" y="1022775"/>
            <a:ext cx="5613756" cy="617400"/>
          </a:xfrm>
        </p:spPr>
        <p:txBody>
          <a:bodyPr/>
          <a:lstStyle/>
          <a:p>
            <a:pPr lvl="0"/>
            <a:r>
              <a:rPr lang="en-US" sz="3600" dirty="0">
                <a:latin typeface="TH Niramit AS"/>
                <a:cs typeface="TH Niramit AS"/>
              </a:rPr>
              <a:t> Barriers to effective communication</a:t>
            </a:r>
          </a:p>
        </p:txBody>
      </p:sp>
      <p:sp>
        <p:nvSpPr>
          <p:cNvPr id="2" name="Rectangle 1"/>
          <p:cNvSpPr/>
          <p:nvPr/>
        </p:nvSpPr>
        <p:spPr>
          <a:xfrm>
            <a:off x="751606" y="3245800"/>
            <a:ext cx="7228875" cy="1200328"/>
          </a:xfrm>
          <a:prstGeom prst="rect">
            <a:avLst/>
          </a:prstGeom>
        </p:spPr>
        <p:txBody>
          <a:bodyPr wrap="square">
            <a:spAutoFit/>
          </a:bodyPr>
          <a:lstStyle/>
          <a:p>
            <a:pPr algn="just"/>
            <a:r>
              <a:rPr lang="en-US" sz="2400" b="1" dirty="0" smtClean="0">
                <a:latin typeface="TH Niramit AS"/>
                <a:cs typeface="TH Niramit AS"/>
              </a:rPr>
              <a:t>	When </a:t>
            </a:r>
            <a:r>
              <a:rPr lang="en-US" sz="2400" b="1" dirty="0">
                <a:latin typeface="TH Niramit AS"/>
                <a:cs typeface="TH Niramit AS"/>
              </a:rPr>
              <a:t>we wish to communicate internationally, we rarely see the </a:t>
            </a:r>
            <a:r>
              <a:rPr lang="en-US" sz="2400" b="1" dirty="0" smtClean="0">
                <a:latin typeface="TH Niramit AS"/>
                <a:cs typeface="TH Niramit AS"/>
              </a:rPr>
              <a:t>whole context</a:t>
            </a:r>
            <a:r>
              <a:rPr lang="en-US" sz="2400" b="1" dirty="0">
                <a:latin typeface="TH Niramit AS"/>
                <a:cs typeface="TH Niramit AS"/>
              </a:rPr>
              <a:t>. The result is that we often have difficulty in fully </a:t>
            </a:r>
            <a:r>
              <a:rPr lang="en-US" sz="2400" b="1" dirty="0" smtClean="0">
                <a:latin typeface="TH Niramit AS"/>
                <a:cs typeface="TH Niramit AS"/>
              </a:rPr>
              <a:t>understanding the </a:t>
            </a:r>
            <a:r>
              <a:rPr lang="en-US" sz="2400" b="1" dirty="0">
                <a:latin typeface="TH Niramit AS"/>
                <a:cs typeface="TH Niramit AS"/>
              </a:rPr>
              <a:t>situation. The outcomes are as follows:</a:t>
            </a:r>
          </a:p>
        </p:txBody>
      </p:sp>
    </p:spTree>
    <p:extLst>
      <p:ext uri="{BB962C8B-B14F-4D97-AF65-F5344CB8AC3E}">
        <p14:creationId xmlns:p14="http://schemas.microsoft.com/office/powerpoint/2010/main" val="20830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1606" y="1676140"/>
            <a:ext cx="7334638" cy="1938992"/>
          </a:xfrm>
          <a:prstGeom prst="rect">
            <a:avLst/>
          </a:prstGeom>
        </p:spPr>
        <p:txBody>
          <a:bodyPr wrap="square">
            <a:spAutoFit/>
          </a:bodyPr>
          <a:lstStyle/>
          <a:p>
            <a:pPr marL="342900" indent="-342900" algn="just">
              <a:buFont typeface="Wingdings" charset="2"/>
              <a:buChar char="§"/>
            </a:pPr>
            <a:r>
              <a:rPr lang="en-US" sz="2400" b="1" dirty="0" smtClean="0">
                <a:latin typeface="TH Niramit AS"/>
                <a:cs typeface="TH Niramit AS"/>
              </a:rPr>
              <a:t>we </a:t>
            </a:r>
            <a:r>
              <a:rPr lang="en-US" sz="2400" b="1" dirty="0">
                <a:latin typeface="TH Niramit AS"/>
                <a:cs typeface="TH Niramit AS"/>
              </a:rPr>
              <a:t>have to make decisions about how to behave on the information </a:t>
            </a:r>
            <a:r>
              <a:rPr lang="en-US" sz="2400" b="1" dirty="0" smtClean="0">
                <a:latin typeface="TH Niramit AS"/>
                <a:cs typeface="TH Niramit AS"/>
              </a:rPr>
              <a:t>we have</a:t>
            </a:r>
            <a:r>
              <a:rPr lang="en-US" sz="2400" b="1" dirty="0">
                <a:latin typeface="TH Niramit AS"/>
                <a:cs typeface="TH Niramit AS"/>
              </a:rPr>
              <a:t>, which is often incomplete;</a:t>
            </a:r>
          </a:p>
          <a:p>
            <a:pPr marL="342900" indent="-342900" algn="just">
              <a:buFont typeface="Wingdings" charset="2"/>
              <a:buChar char="§"/>
            </a:pPr>
            <a:r>
              <a:rPr lang="en-US" sz="2400" b="1" dirty="0">
                <a:latin typeface="TH Niramit AS"/>
                <a:cs typeface="TH Niramit AS"/>
              </a:rPr>
              <a:t>we choose to fill in or ignore contextual information in our attempts </a:t>
            </a:r>
            <a:r>
              <a:rPr lang="en-US" sz="2400" b="1" dirty="0" smtClean="0">
                <a:latin typeface="TH Niramit AS"/>
                <a:cs typeface="TH Niramit AS"/>
              </a:rPr>
              <a:t>to make </a:t>
            </a:r>
            <a:r>
              <a:rPr lang="en-US" sz="2400" b="1" dirty="0">
                <a:latin typeface="TH Niramit AS"/>
                <a:cs typeface="TH Niramit AS"/>
              </a:rPr>
              <a:t>decisions;</a:t>
            </a:r>
          </a:p>
          <a:p>
            <a:pPr marL="342900" indent="-342900" algn="just">
              <a:buFont typeface="Wingdings" charset="2"/>
              <a:buChar char="§"/>
            </a:pPr>
            <a:r>
              <a:rPr lang="en-US" sz="2400" b="1" dirty="0">
                <a:latin typeface="TH Niramit AS"/>
                <a:cs typeface="TH Niramit AS"/>
              </a:rPr>
              <a:t>we use our own already pre- programmed expectations to do this.</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
        <p:nvSpPr>
          <p:cNvPr id="6" name="Title 1"/>
          <p:cNvSpPr>
            <a:spLocks noGrp="1"/>
          </p:cNvSpPr>
          <p:nvPr>
            <p:ph type="title"/>
          </p:nvPr>
        </p:nvSpPr>
        <p:spPr>
          <a:xfrm>
            <a:off x="1702888" y="1022775"/>
            <a:ext cx="5613756" cy="617400"/>
          </a:xfrm>
        </p:spPr>
        <p:txBody>
          <a:bodyPr/>
          <a:lstStyle/>
          <a:p>
            <a:pPr lvl="0"/>
            <a:r>
              <a:rPr lang="en-US" sz="3600" dirty="0">
                <a:latin typeface="TH Niramit AS"/>
                <a:cs typeface="TH Niramit AS"/>
              </a:rPr>
              <a:t> Barriers to effective communication</a:t>
            </a:r>
          </a:p>
        </p:txBody>
      </p:sp>
      <p:sp>
        <p:nvSpPr>
          <p:cNvPr id="5" name="Rectangle 4"/>
          <p:cNvSpPr/>
          <p:nvPr/>
        </p:nvSpPr>
        <p:spPr>
          <a:xfrm>
            <a:off x="751606" y="3645699"/>
            <a:ext cx="7334638" cy="830997"/>
          </a:xfrm>
          <a:prstGeom prst="rect">
            <a:avLst/>
          </a:prstGeom>
        </p:spPr>
        <p:txBody>
          <a:bodyPr wrap="square">
            <a:spAutoFit/>
          </a:bodyPr>
          <a:lstStyle/>
          <a:p>
            <a:pPr algn="just"/>
            <a:r>
              <a:rPr lang="en-US" sz="2400" b="1" dirty="0" smtClean="0">
                <a:latin typeface="TH Niramit AS"/>
                <a:cs typeface="TH Niramit AS"/>
              </a:rPr>
              <a:t>	As </a:t>
            </a:r>
            <a:r>
              <a:rPr lang="en-US" sz="2400" b="1" dirty="0">
                <a:latin typeface="TH Niramit AS"/>
                <a:cs typeface="TH Niramit AS"/>
              </a:rPr>
              <a:t>a result, we often make mistakes in perception, interpretation </a:t>
            </a:r>
            <a:r>
              <a:rPr lang="en-US" sz="2400" b="1" dirty="0" smtClean="0">
                <a:latin typeface="TH Niramit AS"/>
                <a:cs typeface="TH Niramit AS"/>
              </a:rPr>
              <a:t>and evaluation</a:t>
            </a:r>
            <a:r>
              <a:rPr lang="en-US" sz="2400" b="1" dirty="0">
                <a:latin typeface="TH Niramit AS"/>
                <a:cs typeface="TH Niramit AS"/>
              </a:rPr>
              <a:t>.</a:t>
            </a:r>
          </a:p>
        </p:txBody>
      </p:sp>
    </p:spTree>
    <p:extLst>
      <p:ext uri="{BB962C8B-B14F-4D97-AF65-F5344CB8AC3E}">
        <p14:creationId xmlns:p14="http://schemas.microsoft.com/office/powerpoint/2010/main" val="13504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1606" y="1676140"/>
            <a:ext cx="7334638" cy="1200328"/>
          </a:xfrm>
          <a:prstGeom prst="rect">
            <a:avLst/>
          </a:prstGeom>
        </p:spPr>
        <p:txBody>
          <a:bodyPr wrap="square">
            <a:spAutoFit/>
          </a:bodyPr>
          <a:lstStyle/>
          <a:p>
            <a:pPr algn="just"/>
            <a:r>
              <a:rPr lang="en-US" sz="2400" b="1" dirty="0" smtClean="0">
                <a:latin typeface="TH Niramit AS"/>
                <a:cs typeface="TH Niramit AS"/>
              </a:rPr>
              <a:t>	However</a:t>
            </a:r>
            <a:r>
              <a:rPr lang="en-US" sz="2400" b="1" dirty="0">
                <a:latin typeface="TH Niramit AS"/>
                <a:cs typeface="TH Niramit AS"/>
              </a:rPr>
              <a:t>, in international conversations, misunderstandings </a:t>
            </a:r>
            <a:r>
              <a:rPr lang="en-US" sz="2400" b="1" dirty="0" smtClean="0">
                <a:latin typeface="TH Niramit AS"/>
                <a:cs typeface="TH Niramit AS"/>
              </a:rPr>
              <a:t>are frequently </a:t>
            </a:r>
            <a:r>
              <a:rPr lang="en-US" sz="2400" b="1" dirty="0">
                <a:latin typeface="TH Niramit AS"/>
                <a:cs typeface="TH Niramit AS"/>
              </a:rPr>
              <a:t>liable to occur. We fail to evaluate the message properly, </a:t>
            </a:r>
            <a:r>
              <a:rPr lang="en-US" sz="2400" b="1" dirty="0" smtClean="0">
                <a:latin typeface="TH Niramit AS"/>
                <a:cs typeface="TH Niramit AS"/>
              </a:rPr>
              <a:t>the result </a:t>
            </a:r>
            <a:r>
              <a:rPr lang="en-US" sz="2400" b="1" dirty="0">
                <a:latin typeface="TH Niramit AS"/>
                <a:cs typeface="TH Niramit AS"/>
              </a:rPr>
              <a:t>being that we do not give it appropriate importance.</a:t>
            </a:r>
          </a:p>
        </p:txBody>
      </p:sp>
      <p:sp>
        <p:nvSpPr>
          <p:cNvPr id="4" name="Title 1"/>
          <p:cNvSpPr txBox="1">
            <a:spLocks/>
          </p:cNvSpPr>
          <p:nvPr/>
        </p:nvSpPr>
        <p:spPr>
          <a:xfrm>
            <a:off x="714775" y="349513"/>
            <a:ext cx="7714500" cy="572700"/>
          </a:xfrm>
          <a:prstGeom prst="rect">
            <a:avLst/>
          </a:prstGeom>
          <a:noFill/>
          <a:ln>
            <a:noFill/>
          </a:ln>
        </p:spPr>
        <p:txBody>
          <a:bodyPr spcFirstLastPara="1" wrap="square" lIns="91425" tIns="91425" rIns="91425" bIns="1005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a:buNone/>
              <a:defRPr sz="30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3600" dirty="0">
                <a:latin typeface="TH Niramit AS"/>
                <a:cs typeface="TH Niramit AS"/>
              </a:rPr>
              <a:t>Definitions of culture (cont.)</a:t>
            </a:r>
            <a:endParaRPr lang="en-US" dirty="0">
              <a:latin typeface="TH Niramit AS"/>
              <a:cs typeface="TH Niramit AS"/>
            </a:endParaRPr>
          </a:p>
        </p:txBody>
      </p:sp>
      <p:sp>
        <p:nvSpPr>
          <p:cNvPr id="6" name="Title 1"/>
          <p:cNvSpPr>
            <a:spLocks noGrp="1"/>
          </p:cNvSpPr>
          <p:nvPr>
            <p:ph type="title"/>
          </p:nvPr>
        </p:nvSpPr>
        <p:spPr>
          <a:xfrm>
            <a:off x="1702888" y="1022775"/>
            <a:ext cx="5613756" cy="617400"/>
          </a:xfrm>
        </p:spPr>
        <p:txBody>
          <a:bodyPr/>
          <a:lstStyle/>
          <a:p>
            <a:pPr lvl="0"/>
            <a:r>
              <a:rPr lang="en-US" sz="3600" dirty="0">
                <a:latin typeface="TH Niramit AS"/>
                <a:cs typeface="TH Niramit AS"/>
              </a:rPr>
              <a:t> Barriers to effective communication</a:t>
            </a:r>
          </a:p>
        </p:txBody>
      </p:sp>
      <p:sp>
        <p:nvSpPr>
          <p:cNvPr id="2" name="TextBox 1"/>
          <p:cNvSpPr txBox="1"/>
          <p:nvPr/>
        </p:nvSpPr>
        <p:spPr>
          <a:xfrm>
            <a:off x="1919356" y="3117491"/>
            <a:ext cx="5397288" cy="1200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b="1" dirty="0">
                <a:latin typeface="TH Niramit AS"/>
                <a:cs typeface="TH Niramit AS"/>
              </a:rPr>
              <a:t>Parochialism </a:t>
            </a:r>
            <a:r>
              <a:rPr lang="en-US" sz="2400" b="1" dirty="0" smtClean="0">
                <a:latin typeface="TH Niramit AS"/>
                <a:cs typeface="TH Niramit AS"/>
              </a:rPr>
              <a:t>	Fear </a:t>
            </a:r>
            <a:r>
              <a:rPr lang="en-US" sz="2400" b="1" dirty="0">
                <a:latin typeface="TH Niramit AS"/>
                <a:cs typeface="TH Niramit AS"/>
              </a:rPr>
              <a:t>of embarrassment, conflict</a:t>
            </a:r>
          </a:p>
          <a:p>
            <a:pPr algn="just"/>
            <a:r>
              <a:rPr lang="en-US" sz="2400" b="1" dirty="0">
                <a:latin typeface="TH Niramit AS"/>
                <a:cs typeface="TH Niramit AS"/>
              </a:rPr>
              <a:t>Ethnocentrism </a:t>
            </a:r>
            <a:r>
              <a:rPr lang="en-US" sz="2400" b="1" dirty="0" smtClean="0">
                <a:latin typeface="TH Niramit AS"/>
                <a:cs typeface="TH Niramit AS"/>
              </a:rPr>
              <a:t>	Ignorance </a:t>
            </a:r>
            <a:r>
              <a:rPr lang="en-US" sz="2400" b="1" dirty="0">
                <a:latin typeface="TH Niramit AS"/>
                <a:cs typeface="TH Niramit AS"/>
              </a:rPr>
              <a:t>of culture of others</a:t>
            </a:r>
          </a:p>
          <a:p>
            <a:pPr algn="just"/>
            <a:r>
              <a:rPr lang="en-US" sz="2400" b="1" dirty="0">
                <a:latin typeface="TH Niramit AS"/>
                <a:cs typeface="TH Niramit AS"/>
              </a:rPr>
              <a:t>Laziness </a:t>
            </a:r>
            <a:r>
              <a:rPr lang="en-US" sz="2400" b="1" dirty="0" smtClean="0">
                <a:latin typeface="TH Niramit AS"/>
                <a:cs typeface="TH Niramit AS"/>
              </a:rPr>
              <a:t>		Stereotyping</a:t>
            </a:r>
            <a:endParaRPr lang="en-US" sz="2400" b="1" dirty="0">
              <a:latin typeface="TH Niramit AS"/>
              <a:cs typeface="TH Niramit AS"/>
            </a:endParaRPr>
          </a:p>
        </p:txBody>
      </p:sp>
      <p:sp>
        <p:nvSpPr>
          <p:cNvPr id="7" name="Rectangle 6"/>
          <p:cNvSpPr/>
          <p:nvPr/>
        </p:nvSpPr>
        <p:spPr>
          <a:xfrm>
            <a:off x="5634358" y="4383130"/>
            <a:ext cx="2313454" cy="338554"/>
          </a:xfrm>
          <a:prstGeom prst="rect">
            <a:avLst/>
          </a:prstGeom>
        </p:spPr>
        <p:txBody>
          <a:bodyPr wrap="none">
            <a:spAutoFit/>
          </a:bodyPr>
          <a:lstStyle/>
          <a:p>
            <a:r>
              <a:rPr lang="en-US" sz="1600" dirty="0">
                <a:latin typeface="TH Niramit AS"/>
                <a:cs typeface="TH Niramit AS"/>
              </a:rPr>
              <a:t>Figure 1.4 Barriers to communication</a:t>
            </a:r>
          </a:p>
        </p:txBody>
      </p:sp>
    </p:spTree>
    <p:extLst>
      <p:ext uri="{BB962C8B-B14F-4D97-AF65-F5344CB8AC3E}">
        <p14:creationId xmlns:p14="http://schemas.microsoft.com/office/powerpoint/2010/main" val="28582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(cont.)</a:t>
            </a:r>
            <a:endParaRPr lang="en-US" dirty="0">
              <a:latin typeface="TH Niramit AS"/>
              <a:cs typeface="TH Niramit AS"/>
            </a:endParaRPr>
          </a:p>
        </p:txBody>
      </p:sp>
      <p:sp>
        <p:nvSpPr>
          <p:cNvPr id="3" name="Content Placeholder 2"/>
          <p:cNvSpPr>
            <a:spLocks noGrp="1"/>
          </p:cNvSpPr>
          <p:nvPr>
            <p:ph idx="1"/>
          </p:nvPr>
        </p:nvSpPr>
        <p:spPr>
          <a:xfrm>
            <a:off x="708350" y="1765812"/>
            <a:ext cx="7727400" cy="1741365"/>
          </a:xfrm>
        </p:spPr>
        <p:txBody>
          <a:bodyPr/>
          <a:lstStyle/>
          <a:p>
            <a:pPr marL="139700" indent="0" algn="just">
              <a:buNone/>
            </a:pPr>
            <a:r>
              <a:rPr lang="en-US" sz="2400" b="1" spc="-34"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tend to judge other cultures according to the beliefs, values and </a:t>
            </a:r>
            <a:r>
              <a:rPr lang="en-US" sz="2400" b="1" dirty="0" smtClean="0">
                <a:latin typeface="TH Niramit AS"/>
                <a:cs typeface="TH Niramit AS"/>
              </a:rPr>
              <a:t>traditions of </a:t>
            </a:r>
            <a:r>
              <a:rPr lang="en-US" sz="2400" b="1" dirty="0">
                <a:latin typeface="TH Niramit AS"/>
                <a:cs typeface="TH Niramit AS"/>
              </a:rPr>
              <a:t>our own group or culture. We then categorize groups other </a:t>
            </a:r>
            <a:r>
              <a:rPr lang="en-US" sz="2400" b="1" dirty="0" smtClean="0">
                <a:latin typeface="TH Niramit AS"/>
                <a:cs typeface="TH Niramit AS"/>
              </a:rPr>
              <a:t>than ours </a:t>
            </a:r>
            <a:r>
              <a:rPr lang="en-US" sz="2400" b="1" dirty="0">
                <a:latin typeface="TH Niramit AS"/>
                <a:cs typeface="TH Niramit AS"/>
              </a:rPr>
              <a:t>as bad, weak, immoral, stupid, crazy and so on. Ethnocentrism may </a:t>
            </a:r>
            <a:r>
              <a:rPr lang="en-US" sz="2400" b="1" dirty="0" smtClean="0">
                <a:latin typeface="TH Niramit AS"/>
                <a:cs typeface="TH Niramit AS"/>
              </a:rPr>
              <a:t>be said </a:t>
            </a:r>
            <a:r>
              <a:rPr lang="en-US" sz="2400" b="1" dirty="0">
                <a:latin typeface="TH Niramit AS"/>
                <a:cs typeface="TH Niramit AS"/>
              </a:rPr>
              <a:t>to be almost universal</a:t>
            </a:r>
            <a:r>
              <a:rPr lang="en-US" sz="2400" b="1" dirty="0" smtClean="0">
                <a:latin typeface="TH Niramit AS"/>
                <a:cs typeface="TH Niramit AS"/>
              </a:rPr>
              <a:t>.</a:t>
            </a:r>
          </a:p>
        </p:txBody>
      </p:sp>
      <p:sp>
        <p:nvSpPr>
          <p:cNvPr id="4" name="Title 1"/>
          <p:cNvSpPr txBox="1">
            <a:spLocks/>
          </p:cNvSpPr>
          <p:nvPr/>
        </p:nvSpPr>
        <p:spPr>
          <a:xfrm>
            <a:off x="412094" y="1022775"/>
            <a:ext cx="1694868"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a:latin typeface="TH Niramit AS"/>
                <a:cs typeface="TH Niramit AS"/>
              </a:rPr>
              <a:t> Ethnocentrism</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171687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latin typeface="TH Niramit AS"/>
                <a:cs typeface="TH Niramit AS"/>
              </a:rPr>
              <a:t>Course Schedule</a:t>
            </a:r>
            <a:br>
              <a:rPr lang="en-US" sz="3600" dirty="0">
                <a:solidFill>
                  <a:srgbClr val="000000"/>
                </a:solidFill>
                <a:latin typeface="TH Niramit AS"/>
                <a:cs typeface="TH Niramit AS"/>
              </a:rPr>
            </a:br>
            <a:endParaRPr lang="en-US" sz="3600" dirty="0">
              <a:solidFill>
                <a:srgbClr val="000000"/>
              </a:solidFill>
            </a:endParaRPr>
          </a:p>
        </p:txBody>
      </p:sp>
      <p:sp>
        <p:nvSpPr>
          <p:cNvPr id="4" name="Content Placeholder 2"/>
          <p:cNvSpPr txBox="1">
            <a:spLocks noGrp="1"/>
          </p:cNvSpPr>
          <p:nvPr>
            <p:ph idx="1"/>
          </p:nvPr>
        </p:nvSpPr>
        <p:spPr>
          <a:xfrm>
            <a:off x="708349" y="1202925"/>
            <a:ext cx="8031559" cy="341640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TH Niramit AS"/>
                <a:cs typeface="TH Niramit AS"/>
              </a:rPr>
              <a:t>Week 1: 	</a:t>
            </a:r>
            <a:r>
              <a:rPr lang="en-US" sz="2400" b="1" dirty="0" smtClean="0">
                <a:latin typeface="TH Niramit AS"/>
                <a:cs typeface="TH Niramit AS"/>
              </a:rPr>
              <a:t>An </a:t>
            </a:r>
            <a:r>
              <a:rPr lang="en-US" sz="2400" b="1" dirty="0">
                <a:latin typeface="TH Niramit AS"/>
                <a:cs typeface="TH Niramit AS"/>
              </a:rPr>
              <a:t>Introduction to </a:t>
            </a:r>
            <a:r>
              <a:rPr lang="en-US" sz="2400" b="1" dirty="0" smtClean="0">
                <a:latin typeface="TH Niramit AS"/>
                <a:cs typeface="TH Niramit AS"/>
              </a:rPr>
              <a:t>Cross Cultural Communication</a:t>
            </a:r>
            <a:endParaRPr lang="en-US" sz="2400" b="1" dirty="0">
              <a:latin typeface="TH Niramit AS"/>
              <a:cs typeface="TH Niramit AS"/>
            </a:endParaRPr>
          </a:p>
          <a:p>
            <a:r>
              <a:rPr lang="en-US" sz="2400" b="1" dirty="0" smtClean="0">
                <a:latin typeface="TH Niramit AS"/>
                <a:cs typeface="TH Niramit AS"/>
              </a:rPr>
              <a:t>Week </a:t>
            </a:r>
            <a:r>
              <a:rPr lang="en-US" sz="2400" b="1" dirty="0">
                <a:latin typeface="TH Niramit AS"/>
                <a:cs typeface="TH Niramit AS"/>
              </a:rPr>
              <a:t>2:	</a:t>
            </a:r>
            <a:r>
              <a:rPr lang="en-US" sz="2400" b="1" dirty="0" smtClean="0">
                <a:latin typeface="TH Niramit AS"/>
                <a:cs typeface="TH Niramit AS"/>
              </a:rPr>
              <a:t>Key </a:t>
            </a:r>
            <a:r>
              <a:rPr lang="en-US" sz="2400" b="1" dirty="0">
                <a:latin typeface="TH Niramit AS"/>
                <a:cs typeface="TH Niramit AS"/>
              </a:rPr>
              <a:t>Thinkers in Cross Cultural </a:t>
            </a:r>
            <a:r>
              <a:rPr lang="en-US" sz="2400" b="1" dirty="0" smtClean="0">
                <a:latin typeface="TH Niramit AS"/>
                <a:cs typeface="TH Niramit AS"/>
              </a:rPr>
              <a:t>Communication</a:t>
            </a:r>
          </a:p>
          <a:p>
            <a:r>
              <a:rPr lang="en-US" sz="2400" b="1" dirty="0" smtClean="0">
                <a:latin typeface="TH Niramit AS"/>
                <a:cs typeface="TH Niramit AS"/>
              </a:rPr>
              <a:t>Week </a:t>
            </a:r>
            <a:r>
              <a:rPr lang="en-US" sz="2400" b="1" dirty="0">
                <a:latin typeface="TH Niramit AS"/>
                <a:cs typeface="TH Niramit AS"/>
              </a:rPr>
              <a:t>3:	</a:t>
            </a:r>
            <a:r>
              <a:rPr lang="en-US" sz="2400" b="1" dirty="0" smtClean="0">
                <a:latin typeface="TH Niramit AS"/>
                <a:cs typeface="TH Niramit AS"/>
              </a:rPr>
              <a:t>Key </a:t>
            </a:r>
            <a:r>
              <a:rPr lang="en-US" sz="2400" b="1" dirty="0">
                <a:latin typeface="TH Niramit AS"/>
                <a:cs typeface="TH Niramit AS"/>
              </a:rPr>
              <a:t>Thinkers in Cross Cultural </a:t>
            </a:r>
            <a:r>
              <a:rPr lang="en-US" sz="2400" b="1" dirty="0" smtClean="0">
                <a:latin typeface="TH Niramit AS"/>
                <a:cs typeface="TH Niramit AS"/>
              </a:rPr>
              <a:t>Communication (cont.)</a:t>
            </a:r>
            <a:endParaRPr lang="en-US" sz="2400" dirty="0">
              <a:latin typeface="TH Niramit AS"/>
              <a:cs typeface="TH Niramit AS"/>
            </a:endParaRPr>
          </a:p>
          <a:p>
            <a:r>
              <a:rPr lang="en-US" sz="2400" b="1" dirty="0" smtClean="0">
                <a:latin typeface="TH Niramit AS"/>
                <a:cs typeface="TH Niramit AS"/>
              </a:rPr>
              <a:t>Week 4:	The </a:t>
            </a:r>
            <a:r>
              <a:rPr lang="en-US" sz="2400" b="1" dirty="0">
                <a:latin typeface="TH Niramit AS"/>
                <a:cs typeface="TH Niramit AS"/>
              </a:rPr>
              <a:t>International Use of English</a:t>
            </a:r>
            <a:r>
              <a:rPr lang="en-US" sz="2400" dirty="0">
                <a:latin typeface="TH Niramit AS"/>
                <a:cs typeface="TH Niramit AS"/>
              </a:rPr>
              <a:t> </a:t>
            </a:r>
            <a:endParaRPr lang="en-US" sz="2400" b="1" dirty="0" smtClean="0">
              <a:latin typeface="TH Niramit AS"/>
              <a:cs typeface="TH Niramit AS"/>
            </a:endParaRPr>
          </a:p>
        </p:txBody>
      </p:sp>
    </p:spTree>
    <p:extLst>
      <p:ext uri="{BB962C8B-B14F-4D97-AF65-F5344CB8AC3E}">
        <p14:creationId xmlns:p14="http://schemas.microsoft.com/office/powerpoint/2010/main" val="801934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49"/>
            <a:ext cx="7727400" cy="630038"/>
          </a:xfrm>
        </p:spPr>
        <p:txBody>
          <a:bodyPr/>
          <a:lstStyle/>
          <a:p>
            <a:pPr marL="139700" indent="0" algn="just">
              <a:buNone/>
            </a:pPr>
            <a:r>
              <a:rPr lang="en-US" sz="2400" b="1" spc="-34" dirty="0">
                <a:latin typeface="TH Niramit AS"/>
                <a:cs typeface="TH Niramit AS"/>
              </a:rPr>
              <a:t>	</a:t>
            </a:r>
            <a:r>
              <a:rPr lang="en-US" sz="2400" b="1" spc="-34" dirty="0" smtClean="0">
                <a:latin typeface="TH Niramit AS"/>
                <a:cs typeface="TH Niramit AS"/>
              </a:rPr>
              <a:t>Example of </a:t>
            </a:r>
            <a:r>
              <a:rPr lang="en-US" sz="2400" b="1" dirty="0">
                <a:latin typeface="TH Niramit AS"/>
                <a:cs typeface="TH Niramit AS"/>
              </a:rPr>
              <a:t>t</a:t>
            </a:r>
            <a:r>
              <a:rPr lang="en-US" sz="2400" b="1" dirty="0" smtClean="0">
                <a:latin typeface="TH Niramit AS"/>
                <a:cs typeface="TH Niramit AS"/>
              </a:rPr>
              <a:t>he </a:t>
            </a:r>
            <a:r>
              <a:rPr lang="en-US" sz="2400" b="1" dirty="0">
                <a:latin typeface="TH Niramit AS"/>
                <a:cs typeface="TH Niramit AS"/>
              </a:rPr>
              <a:t>reactions can be summarized as follows:</a:t>
            </a:r>
            <a:endParaRPr lang="en-US" sz="2400" b="1" dirty="0" smtClean="0">
              <a:latin typeface="TH Niramit AS"/>
              <a:cs typeface="TH Niramit AS"/>
            </a:endParaRPr>
          </a:p>
        </p:txBody>
      </p:sp>
      <p:sp>
        <p:nvSpPr>
          <p:cNvPr id="4" name="Title 1"/>
          <p:cNvSpPr txBox="1">
            <a:spLocks/>
          </p:cNvSpPr>
          <p:nvPr/>
        </p:nvSpPr>
        <p:spPr>
          <a:xfrm>
            <a:off x="412094" y="1022775"/>
            <a:ext cx="1694868"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a:latin typeface="TH Niramit AS"/>
                <a:cs typeface="TH Niramit AS"/>
              </a:rPr>
              <a:t> Ethnocentrism</a:t>
            </a:r>
            <a:endParaRPr lang="en-US" sz="2400" dirty="0">
              <a:solidFill>
                <a:srgbClr val="000000"/>
              </a:solidFill>
              <a:latin typeface="TH Niramit AS"/>
              <a:cs typeface="TH Niramit AS"/>
            </a:endParaRPr>
          </a:p>
        </p:txBody>
      </p:sp>
      <p:sp>
        <p:nvSpPr>
          <p:cNvPr id="5" name="Rectangle 4"/>
          <p:cNvSpPr/>
          <p:nvPr/>
        </p:nvSpPr>
        <p:spPr>
          <a:xfrm>
            <a:off x="708351" y="2121624"/>
            <a:ext cx="7878242" cy="2677656"/>
          </a:xfrm>
          <a:prstGeom prst="rect">
            <a:avLst/>
          </a:prstGeom>
        </p:spPr>
        <p:txBody>
          <a:bodyPr wrap="square">
            <a:spAutoFit/>
          </a:bodyPr>
          <a:lstStyle/>
          <a:p>
            <a:pPr marL="342900" indent="-342900" algn="just">
              <a:buFont typeface="Arial"/>
              <a:buChar char="•"/>
            </a:pPr>
            <a:r>
              <a:rPr lang="en-US" sz="2400" b="1" dirty="0">
                <a:latin typeface="TH Niramit AS"/>
                <a:cs typeface="TH Niramit AS"/>
              </a:rPr>
              <a:t>Ignorance: </a:t>
            </a:r>
            <a:endParaRPr lang="en-US" sz="2400" b="1" dirty="0" smtClean="0">
              <a:latin typeface="TH Niramit AS"/>
              <a:cs typeface="TH Niramit AS"/>
            </a:endParaRPr>
          </a:p>
          <a:p>
            <a:pPr lvl="6" algn="just"/>
            <a:r>
              <a:rPr lang="en-US" sz="2400" b="1" dirty="0" smtClean="0">
                <a:latin typeface="TH Niramit AS"/>
                <a:cs typeface="TH Niramit AS"/>
              </a:rPr>
              <a:t>	we </a:t>
            </a:r>
            <a:r>
              <a:rPr lang="en-US" sz="2400" b="1" dirty="0">
                <a:latin typeface="TH Niramit AS"/>
                <a:cs typeface="TH Niramit AS"/>
              </a:rPr>
              <a:t>are often very ignorant of other people’s culture – </a:t>
            </a:r>
            <a:r>
              <a:rPr lang="en-US" sz="2400" b="1" dirty="0" smtClean="0">
                <a:latin typeface="TH Niramit AS"/>
                <a:cs typeface="TH Niramit AS"/>
              </a:rPr>
              <a:t>their history</a:t>
            </a:r>
            <a:r>
              <a:rPr lang="en-US" sz="2400" b="1" dirty="0">
                <a:latin typeface="TH Niramit AS"/>
                <a:cs typeface="TH Niramit AS"/>
              </a:rPr>
              <a:t>, religion, art, customs, values and so </a:t>
            </a:r>
            <a:r>
              <a:rPr lang="en-US" sz="2400" b="1" dirty="0" smtClean="0">
                <a:latin typeface="TH Niramit AS"/>
                <a:cs typeface="TH Niramit AS"/>
              </a:rPr>
              <a:t>on.</a:t>
            </a:r>
          </a:p>
          <a:p>
            <a:pPr marL="342900" indent="-342900" algn="just">
              <a:buFont typeface="Arial"/>
              <a:buChar char="•"/>
            </a:pPr>
            <a:r>
              <a:rPr lang="en-US" sz="2400" b="1" dirty="0" smtClean="0">
                <a:latin typeface="TH Niramit AS"/>
                <a:cs typeface="TH Niramit AS"/>
              </a:rPr>
              <a:t>Fear </a:t>
            </a:r>
            <a:r>
              <a:rPr lang="en-US" sz="2400" b="1" dirty="0">
                <a:latin typeface="TH Niramit AS"/>
                <a:cs typeface="TH Niramit AS"/>
              </a:rPr>
              <a:t>and anxiety: </a:t>
            </a:r>
            <a:endParaRPr lang="en-US" sz="2400" b="1" dirty="0" smtClean="0">
              <a:latin typeface="TH Niramit AS"/>
              <a:cs typeface="TH Niramit AS"/>
            </a:endParaRPr>
          </a:p>
          <a:p>
            <a:pPr lvl="1" algn="just"/>
            <a:r>
              <a:rPr lang="en-US" sz="2400" b="1"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are often afraid of novelty, embarrassment </a:t>
            </a:r>
            <a:r>
              <a:rPr lang="en-US" sz="2400" b="1" dirty="0" smtClean="0">
                <a:latin typeface="TH Niramit AS"/>
                <a:cs typeface="TH Niramit AS"/>
              </a:rPr>
              <a:t>and conflict</a:t>
            </a:r>
            <a:r>
              <a:rPr lang="en-US" sz="2400" b="1" dirty="0">
                <a:latin typeface="TH Niramit AS"/>
                <a:cs typeface="TH Niramit AS"/>
              </a:rPr>
              <a:t>. We suffer anxiety and stress because we do not know what to </a:t>
            </a:r>
            <a:r>
              <a:rPr lang="en-US" sz="2400" b="1" dirty="0" smtClean="0">
                <a:latin typeface="TH Niramit AS"/>
                <a:cs typeface="TH Niramit AS"/>
              </a:rPr>
              <a:t>do in </a:t>
            </a:r>
            <a:r>
              <a:rPr lang="en-US" sz="2400" b="1" dirty="0">
                <a:latin typeface="TH Niramit AS"/>
                <a:cs typeface="TH Niramit AS"/>
              </a:rPr>
              <a:t>certain situations</a:t>
            </a:r>
            <a:r>
              <a:rPr lang="en-US" sz="2400" b="1" dirty="0" smtClean="0">
                <a:latin typeface="TH Niramit AS"/>
                <a:cs typeface="TH Niramit AS"/>
              </a:rPr>
              <a:t>.</a:t>
            </a:r>
            <a:endParaRPr lang="en-US" sz="2400" b="1" dirty="0">
              <a:latin typeface="TH Niramit AS"/>
              <a:cs typeface="TH Niramit AS"/>
            </a:endParaRPr>
          </a:p>
        </p:txBody>
      </p:sp>
    </p:spTree>
    <p:extLst>
      <p:ext uri="{BB962C8B-B14F-4D97-AF65-F5344CB8AC3E}">
        <p14:creationId xmlns:p14="http://schemas.microsoft.com/office/powerpoint/2010/main" val="28046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49"/>
            <a:ext cx="7727400" cy="630038"/>
          </a:xfrm>
        </p:spPr>
        <p:txBody>
          <a:bodyPr/>
          <a:lstStyle/>
          <a:p>
            <a:pPr marL="139700" indent="0" algn="just">
              <a:buNone/>
            </a:pPr>
            <a:r>
              <a:rPr lang="en-US" sz="2400" b="1" spc="-34" dirty="0">
                <a:latin typeface="TH Niramit AS"/>
                <a:cs typeface="TH Niramit AS"/>
              </a:rPr>
              <a:t>	</a:t>
            </a:r>
            <a:r>
              <a:rPr lang="en-US" sz="2400" b="1" spc="-34" dirty="0" smtClean="0">
                <a:latin typeface="TH Niramit AS"/>
                <a:cs typeface="TH Niramit AS"/>
              </a:rPr>
              <a:t>Example of </a:t>
            </a:r>
            <a:r>
              <a:rPr lang="en-US" sz="2400" b="1" dirty="0">
                <a:latin typeface="TH Niramit AS"/>
                <a:cs typeface="TH Niramit AS"/>
              </a:rPr>
              <a:t>t</a:t>
            </a:r>
            <a:r>
              <a:rPr lang="en-US" sz="2400" b="1" dirty="0" smtClean="0">
                <a:latin typeface="TH Niramit AS"/>
                <a:cs typeface="TH Niramit AS"/>
              </a:rPr>
              <a:t>he </a:t>
            </a:r>
            <a:r>
              <a:rPr lang="en-US" sz="2400" b="1" dirty="0">
                <a:latin typeface="TH Niramit AS"/>
                <a:cs typeface="TH Niramit AS"/>
              </a:rPr>
              <a:t>reactions can be summarized as follows</a:t>
            </a:r>
            <a:r>
              <a:rPr lang="en-US" sz="2400" b="1" dirty="0" smtClean="0">
                <a:latin typeface="TH Niramit AS"/>
                <a:cs typeface="TH Niramit AS"/>
              </a:rPr>
              <a:t>: (cont.)</a:t>
            </a:r>
          </a:p>
        </p:txBody>
      </p:sp>
      <p:sp>
        <p:nvSpPr>
          <p:cNvPr id="4" name="Title 1"/>
          <p:cNvSpPr txBox="1">
            <a:spLocks/>
          </p:cNvSpPr>
          <p:nvPr/>
        </p:nvSpPr>
        <p:spPr>
          <a:xfrm>
            <a:off x="412094" y="1022775"/>
            <a:ext cx="1694868"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a:latin typeface="TH Niramit AS"/>
                <a:cs typeface="TH Niramit AS"/>
              </a:rPr>
              <a:t> Ethnocentrism</a:t>
            </a:r>
            <a:endParaRPr lang="en-US" sz="2400" dirty="0">
              <a:solidFill>
                <a:srgbClr val="000000"/>
              </a:solidFill>
              <a:latin typeface="TH Niramit AS"/>
              <a:cs typeface="TH Niramit AS"/>
            </a:endParaRPr>
          </a:p>
        </p:txBody>
      </p:sp>
      <p:sp>
        <p:nvSpPr>
          <p:cNvPr id="5" name="Rectangle 4"/>
          <p:cNvSpPr/>
          <p:nvPr/>
        </p:nvSpPr>
        <p:spPr>
          <a:xfrm>
            <a:off x="708351" y="2222655"/>
            <a:ext cx="7878242" cy="1938992"/>
          </a:xfrm>
          <a:prstGeom prst="rect">
            <a:avLst/>
          </a:prstGeom>
        </p:spPr>
        <p:txBody>
          <a:bodyPr wrap="square">
            <a:spAutoFit/>
          </a:bodyPr>
          <a:lstStyle/>
          <a:p>
            <a:pPr marL="342900" indent="-342900" algn="just">
              <a:buFont typeface="Arial"/>
              <a:buChar char="•"/>
            </a:pPr>
            <a:r>
              <a:rPr lang="en-US" sz="2400" b="1" dirty="0" smtClean="0">
                <a:latin typeface="TH Niramit AS"/>
                <a:cs typeface="TH Niramit AS"/>
              </a:rPr>
              <a:t>Laziness</a:t>
            </a:r>
            <a:r>
              <a:rPr lang="en-US" sz="2400" b="1" dirty="0">
                <a:latin typeface="TH Niramit AS"/>
                <a:cs typeface="TH Niramit AS"/>
              </a:rPr>
              <a:t>: </a:t>
            </a:r>
            <a:endParaRPr lang="en-US" sz="2400" b="1" dirty="0" smtClean="0">
              <a:latin typeface="TH Niramit AS"/>
              <a:cs typeface="TH Niramit AS"/>
            </a:endParaRPr>
          </a:p>
          <a:p>
            <a:pPr algn="just"/>
            <a:r>
              <a:rPr lang="en-US" sz="2400" b="1"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are often lazy, sometimes for good reasons, such as </a:t>
            </a:r>
            <a:r>
              <a:rPr lang="en-US" sz="2400" b="1" dirty="0" smtClean="0">
                <a:latin typeface="TH Niramit AS"/>
                <a:cs typeface="TH Niramit AS"/>
              </a:rPr>
              <a:t>time pressures</a:t>
            </a:r>
            <a:r>
              <a:rPr lang="en-US" sz="2400" b="1" dirty="0">
                <a:latin typeface="TH Niramit AS"/>
                <a:cs typeface="TH Niramit AS"/>
              </a:rPr>
              <a:t>. This makes us reluctant to learn and </a:t>
            </a:r>
            <a:r>
              <a:rPr lang="en-US" sz="2400" b="1" dirty="0" smtClean="0">
                <a:latin typeface="TH Niramit AS"/>
                <a:cs typeface="TH Niramit AS"/>
              </a:rPr>
              <a:t>practice </a:t>
            </a:r>
            <a:r>
              <a:rPr lang="en-US" sz="2400" b="1" dirty="0">
                <a:latin typeface="TH Niramit AS"/>
                <a:cs typeface="TH Niramit AS"/>
              </a:rPr>
              <a:t>tolerance </a:t>
            </a:r>
            <a:r>
              <a:rPr lang="en-US" sz="2400" b="1" dirty="0" smtClean="0">
                <a:latin typeface="TH Niramit AS"/>
                <a:cs typeface="TH Niramit AS"/>
              </a:rPr>
              <a:t>and understanding</a:t>
            </a:r>
            <a:r>
              <a:rPr lang="en-US" sz="2400" b="1" dirty="0">
                <a:latin typeface="TH Niramit AS"/>
                <a:cs typeface="TH Niramit AS"/>
              </a:rPr>
              <a:t>. We also often prefer to take the easy way out by </a:t>
            </a:r>
            <a:r>
              <a:rPr lang="en-US" sz="2400" b="1" dirty="0" smtClean="0">
                <a:latin typeface="TH Niramit AS"/>
                <a:cs typeface="TH Niramit AS"/>
              </a:rPr>
              <a:t>assuming similarity </a:t>
            </a:r>
            <a:r>
              <a:rPr lang="en-US" sz="2400" b="1" dirty="0">
                <a:latin typeface="TH Niramit AS"/>
                <a:cs typeface="TH Niramit AS"/>
              </a:rPr>
              <a:t>rather than attempting to understand actual cultural differences.</a:t>
            </a:r>
          </a:p>
        </p:txBody>
      </p:sp>
    </p:spTree>
    <p:extLst>
      <p:ext uri="{BB962C8B-B14F-4D97-AF65-F5344CB8AC3E}">
        <p14:creationId xmlns:p14="http://schemas.microsoft.com/office/powerpoint/2010/main" val="167008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630038"/>
          </a:xfrm>
        </p:spPr>
        <p:txBody>
          <a:bodyPr/>
          <a:lstStyle/>
          <a:p>
            <a:pPr marL="139700" indent="0" algn="just">
              <a:buNone/>
            </a:pPr>
            <a:r>
              <a:rPr lang="en-US" sz="2400" b="1" dirty="0" smtClean="0">
                <a:latin typeface="TH Niramit AS"/>
                <a:cs typeface="TH Niramit AS"/>
              </a:rPr>
              <a:t>	Our </a:t>
            </a:r>
            <a:r>
              <a:rPr lang="en-US" sz="2400" b="1" dirty="0">
                <a:latin typeface="TH Niramit AS"/>
                <a:cs typeface="TH Niramit AS"/>
              </a:rPr>
              <a:t>reactions to a cultural situation which differs from our own </a:t>
            </a:r>
            <a:r>
              <a:rPr lang="en-US" sz="2400" b="1" dirty="0" smtClean="0">
                <a:latin typeface="TH Niramit AS"/>
                <a:cs typeface="TH Niramit AS"/>
              </a:rPr>
              <a:t>experience often </a:t>
            </a:r>
            <a:r>
              <a:rPr lang="en-US" sz="2400" b="1" dirty="0">
                <a:latin typeface="TH Niramit AS"/>
                <a:cs typeface="TH Niramit AS"/>
              </a:rPr>
              <a:t>follow the sequence given below:</a:t>
            </a:r>
            <a:endParaRPr lang="en-US" sz="2400" b="1" dirty="0" smtClean="0">
              <a:latin typeface="TH Niramit AS"/>
              <a:cs typeface="TH Niramit AS"/>
            </a:endParaRPr>
          </a:p>
        </p:txBody>
      </p:sp>
      <p:sp>
        <p:nvSpPr>
          <p:cNvPr id="4" name="Title 1"/>
          <p:cNvSpPr txBox="1">
            <a:spLocks/>
          </p:cNvSpPr>
          <p:nvPr/>
        </p:nvSpPr>
        <p:spPr>
          <a:xfrm>
            <a:off x="412094" y="1022775"/>
            <a:ext cx="1694868"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a:latin typeface="TH Niramit AS"/>
                <a:cs typeface="TH Niramit AS"/>
              </a:rPr>
              <a:t> Ethnocentrism</a:t>
            </a:r>
            <a:endParaRPr lang="en-US" sz="2400" dirty="0">
              <a:solidFill>
                <a:srgbClr val="000000"/>
              </a:solidFill>
              <a:latin typeface="TH Niramit AS"/>
              <a:cs typeface="TH Niramit AS"/>
            </a:endParaRPr>
          </a:p>
        </p:txBody>
      </p:sp>
      <p:sp>
        <p:nvSpPr>
          <p:cNvPr id="5" name="Rectangle 4"/>
          <p:cNvSpPr/>
          <p:nvPr/>
        </p:nvSpPr>
        <p:spPr>
          <a:xfrm>
            <a:off x="708351" y="2595740"/>
            <a:ext cx="7878242" cy="2172902"/>
          </a:xfrm>
          <a:prstGeom prst="rect">
            <a:avLst/>
          </a:prstGeom>
        </p:spPr>
        <p:txBody>
          <a:bodyPr wrap="square">
            <a:spAutoFit/>
          </a:bodyPr>
          <a:lstStyle/>
          <a:p>
            <a:pPr marL="342900" indent="-342900" algn="just">
              <a:lnSpc>
                <a:spcPct val="80000"/>
              </a:lnSpc>
              <a:buFont typeface="Arial"/>
              <a:buChar char="•"/>
            </a:pPr>
            <a:r>
              <a:rPr lang="en-US" sz="2400" b="1" dirty="0">
                <a:latin typeface="TH Niramit AS"/>
                <a:cs typeface="TH Niramit AS"/>
              </a:rPr>
              <a:t>we observe what is happening;</a:t>
            </a:r>
          </a:p>
          <a:p>
            <a:pPr marL="342900" indent="-342900" algn="just">
              <a:lnSpc>
                <a:spcPct val="80000"/>
              </a:lnSpc>
              <a:buFont typeface="Arial"/>
              <a:buChar char="•"/>
            </a:pPr>
            <a:r>
              <a:rPr lang="en-US" sz="2400" b="1" dirty="0">
                <a:latin typeface="TH Niramit AS"/>
                <a:cs typeface="TH Niramit AS"/>
              </a:rPr>
              <a:t>we try to communicate;</a:t>
            </a:r>
          </a:p>
          <a:p>
            <a:pPr marL="342900" indent="-342900" algn="just">
              <a:lnSpc>
                <a:spcPct val="80000"/>
              </a:lnSpc>
              <a:buFont typeface="Arial"/>
              <a:buChar char="•"/>
            </a:pPr>
            <a:r>
              <a:rPr lang="en-US" sz="2400" b="1" dirty="0">
                <a:latin typeface="TH Niramit AS"/>
                <a:cs typeface="TH Niramit AS"/>
              </a:rPr>
              <a:t>we find it difficult to understand;</a:t>
            </a:r>
          </a:p>
          <a:p>
            <a:pPr marL="342900" indent="-342900" algn="just">
              <a:lnSpc>
                <a:spcPct val="80000"/>
              </a:lnSpc>
              <a:buFont typeface="Arial"/>
              <a:buChar char="•"/>
            </a:pPr>
            <a:r>
              <a:rPr lang="en-US" sz="2400" b="1" dirty="0">
                <a:latin typeface="TH Niramit AS"/>
                <a:cs typeface="TH Niramit AS"/>
              </a:rPr>
              <a:t>we interpret the situation according to our own limited knowledge, </a:t>
            </a:r>
            <a:r>
              <a:rPr lang="en-US" sz="2400" b="1" dirty="0" smtClean="0">
                <a:latin typeface="TH Niramit AS"/>
                <a:cs typeface="TH Niramit AS"/>
              </a:rPr>
              <a:t>our own </a:t>
            </a:r>
            <a:r>
              <a:rPr lang="en-US" sz="2400" b="1" dirty="0">
                <a:latin typeface="TH Niramit AS"/>
                <a:cs typeface="TH Niramit AS"/>
              </a:rPr>
              <a:t>values and possibly limited experience;</a:t>
            </a:r>
          </a:p>
          <a:p>
            <a:pPr marL="342900" indent="-342900" algn="just">
              <a:lnSpc>
                <a:spcPct val="80000"/>
              </a:lnSpc>
              <a:buFont typeface="Arial"/>
              <a:buChar char="•"/>
            </a:pPr>
            <a:r>
              <a:rPr lang="en-US" sz="2400" b="1" dirty="0">
                <a:latin typeface="TH Niramit AS"/>
                <a:cs typeface="TH Niramit AS"/>
              </a:rPr>
              <a:t>we become judgmental and often in exasperation make our </a:t>
            </a:r>
            <a:r>
              <a:rPr lang="en-US" sz="2400" b="1" dirty="0" smtClean="0">
                <a:latin typeface="TH Niramit AS"/>
                <a:cs typeface="TH Niramit AS"/>
              </a:rPr>
              <a:t>prejudices apparent</a:t>
            </a:r>
            <a:r>
              <a:rPr lang="en-US" sz="2400" b="1" dirty="0">
                <a:latin typeface="TH Niramit AS"/>
                <a:cs typeface="TH Niramit AS"/>
              </a:rPr>
              <a:t>.</a:t>
            </a:r>
          </a:p>
        </p:txBody>
      </p:sp>
    </p:spTree>
    <p:extLst>
      <p:ext uri="{BB962C8B-B14F-4D97-AF65-F5344CB8AC3E}">
        <p14:creationId xmlns:p14="http://schemas.microsoft.com/office/powerpoint/2010/main" val="35130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2159916"/>
          </a:xfrm>
        </p:spPr>
        <p:txBody>
          <a:bodyPr/>
          <a:lstStyle/>
          <a:p>
            <a:pPr marL="139700" indent="0" algn="just">
              <a:buNone/>
            </a:pPr>
            <a:r>
              <a:rPr lang="en-US" sz="2400" b="1" dirty="0" smtClean="0">
                <a:latin typeface="TH Niramit AS"/>
                <a:cs typeface="TH Niramit AS"/>
              </a:rPr>
              <a:t>	</a:t>
            </a:r>
            <a:r>
              <a:rPr lang="en-US" sz="2400" b="1" dirty="0">
                <a:latin typeface="TH Niramit AS"/>
                <a:cs typeface="TH Niramit AS"/>
              </a:rPr>
              <a:t>Different cultures have different norms and expectations of </a:t>
            </a:r>
            <a:r>
              <a:rPr lang="en-US" sz="2400" b="1" dirty="0" err="1">
                <a:latin typeface="TH Niramit AS"/>
                <a:cs typeface="TH Niramit AS"/>
              </a:rPr>
              <a:t>behaviour</a:t>
            </a:r>
            <a:r>
              <a:rPr lang="en-US" sz="2400" b="1" dirty="0">
                <a:latin typeface="TH Niramit AS"/>
                <a:cs typeface="TH Niramit AS"/>
              </a:rPr>
              <a:t> in </a:t>
            </a:r>
            <a:r>
              <a:rPr lang="en-US" sz="2400" b="1" dirty="0" smtClean="0">
                <a:latin typeface="TH Niramit AS"/>
                <a:cs typeface="TH Niramit AS"/>
              </a:rPr>
              <a:t>both formal </a:t>
            </a:r>
            <a:r>
              <a:rPr lang="en-US" sz="2400" b="1" dirty="0">
                <a:latin typeface="TH Niramit AS"/>
                <a:cs typeface="TH Niramit AS"/>
              </a:rPr>
              <a:t>and informal situations, for example, social interaction, meetings </a:t>
            </a:r>
            <a:r>
              <a:rPr lang="en-US" sz="2400" b="1" dirty="0" smtClean="0">
                <a:latin typeface="TH Niramit AS"/>
                <a:cs typeface="TH Niramit AS"/>
              </a:rPr>
              <a:t>or negotiations</a:t>
            </a:r>
            <a:r>
              <a:rPr lang="en-US" sz="2400" b="1" dirty="0">
                <a:latin typeface="TH Niramit AS"/>
                <a:cs typeface="TH Niramit AS"/>
              </a:rPr>
              <a:t>. A lack of awareness and understanding of these differences </a:t>
            </a:r>
            <a:r>
              <a:rPr lang="en-US" sz="2400" b="1" dirty="0" smtClean="0">
                <a:latin typeface="TH Niramit AS"/>
                <a:cs typeface="TH Niramit AS"/>
              </a:rPr>
              <a:t>can create </a:t>
            </a:r>
            <a:r>
              <a:rPr lang="en-US" sz="2400" b="1" dirty="0">
                <a:latin typeface="TH Niramit AS"/>
                <a:cs typeface="TH Niramit AS"/>
              </a:rPr>
              <a:t>misunderstandings and, in extreme cases, even offence.</a:t>
            </a:r>
            <a:endParaRPr lang="en-US" sz="2400" b="1" dirty="0" smtClean="0">
              <a:latin typeface="TH Niramit AS"/>
              <a:cs typeface="TH Niramit AS"/>
            </a:endParaRPr>
          </a:p>
        </p:txBody>
      </p:sp>
      <p:sp>
        <p:nvSpPr>
          <p:cNvPr id="4" name="Title 1"/>
          <p:cNvSpPr txBox="1">
            <a:spLocks/>
          </p:cNvSpPr>
          <p:nvPr/>
        </p:nvSpPr>
        <p:spPr>
          <a:xfrm>
            <a:off x="412093" y="1022775"/>
            <a:ext cx="1983493"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a:latin typeface="TH Niramit AS"/>
                <a:cs typeface="TH Niramit AS"/>
              </a:rPr>
              <a:t> Cultural diversity</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15319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961991"/>
          </a:xfrm>
        </p:spPr>
        <p:txBody>
          <a:bodyPr/>
          <a:lstStyle/>
          <a:p>
            <a:pPr marL="139700" indent="0" algn="just">
              <a:buNone/>
            </a:pPr>
            <a:r>
              <a:rPr lang="en-US" sz="2400" b="1" dirty="0" smtClean="0">
                <a:latin typeface="TH Niramit AS"/>
                <a:cs typeface="TH Niramit AS"/>
              </a:rPr>
              <a:t>	</a:t>
            </a:r>
            <a:r>
              <a:rPr lang="en-US" sz="2400" b="1" dirty="0">
                <a:latin typeface="TH Niramit AS"/>
                <a:cs typeface="TH Niramit AS"/>
              </a:rPr>
              <a:t>There is often a tendency to assume similarities between the foreign </a:t>
            </a:r>
            <a:r>
              <a:rPr lang="en-US" sz="2400" b="1" dirty="0" smtClean="0">
                <a:latin typeface="TH Niramit AS"/>
                <a:cs typeface="TH Niramit AS"/>
              </a:rPr>
              <a:t>culture and </a:t>
            </a:r>
            <a:r>
              <a:rPr lang="en-US" sz="2400" b="1" dirty="0">
                <a:latin typeface="TH Niramit AS"/>
                <a:cs typeface="TH Niramit AS"/>
              </a:rPr>
              <a:t>one’s own, rather than understanding the differences. </a:t>
            </a:r>
            <a:endParaRPr lang="en-US" sz="2400" b="1" dirty="0" smtClean="0">
              <a:latin typeface="TH Niramit AS"/>
              <a:cs typeface="TH Niramit AS"/>
            </a:endParaRPr>
          </a:p>
        </p:txBody>
      </p:sp>
      <p:sp>
        <p:nvSpPr>
          <p:cNvPr id="4" name="Title 1"/>
          <p:cNvSpPr txBox="1">
            <a:spLocks/>
          </p:cNvSpPr>
          <p:nvPr/>
        </p:nvSpPr>
        <p:spPr>
          <a:xfrm>
            <a:off x="412091" y="1022775"/>
            <a:ext cx="4600780"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a:latin typeface="TH Niramit AS"/>
                <a:cs typeface="TH Niramit AS"/>
              </a:rPr>
              <a:t> Assuming similarity with one’s own culture</a:t>
            </a:r>
            <a:endParaRPr lang="en-US" sz="2400" dirty="0">
              <a:solidFill>
                <a:srgbClr val="000000"/>
              </a:solidFill>
              <a:latin typeface="TH Niramit AS"/>
              <a:cs typeface="TH Niramit AS"/>
            </a:endParaRPr>
          </a:p>
        </p:txBody>
      </p:sp>
      <p:sp>
        <p:nvSpPr>
          <p:cNvPr id="5" name="Rectangle 4"/>
          <p:cNvSpPr/>
          <p:nvPr/>
        </p:nvSpPr>
        <p:spPr>
          <a:xfrm>
            <a:off x="714775" y="2672502"/>
            <a:ext cx="7714500" cy="1569660"/>
          </a:xfrm>
          <a:prstGeom prst="rect">
            <a:avLst/>
          </a:prstGeom>
        </p:spPr>
        <p:txBody>
          <a:bodyPr wrap="square">
            <a:spAutoFit/>
          </a:bodyPr>
          <a:lstStyle/>
          <a:p>
            <a:pPr marL="139700" indent="0" algn="just">
              <a:buNone/>
            </a:pPr>
            <a:r>
              <a:rPr lang="en-US" sz="2400" b="1" dirty="0" smtClean="0">
                <a:latin typeface="TH Niramit AS"/>
                <a:cs typeface="TH Niramit AS"/>
              </a:rPr>
              <a:t>	An </a:t>
            </a:r>
            <a:r>
              <a:rPr lang="en-US" sz="2400" b="1" dirty="0">
                <a:latin typeface="TH Niramit AS"/>
                <a:cs typeface="TH Niramit AS"/>
              </a:rPr>
              <a:t>example is the British and American perceptions that there are very few </a:t>
            </a:r>
            <a:r>
              <a:rPr lang="en-US" sz="2400" b="1" dirty="0" smtClean="0">
                <a:latin typeface="TH Niramit AS"/>
                <a:cs typeface="TH Niramit AS"/>
              </a:rPr>
              <a:t>differences between </a:t>
            </a:r>
            <a:r>
              <a:rPr lang="en-US" sz="2400" b="1" dirty="0">
                <a:latin typeface="TH Niramit AS"/>
                <a:cs typeface="TH Niramit AS"/>
              </a:rPr>
              <a:t>their cultures, although in reality there are many subtle ways </a:t>
            </a:r>
            <a:r>
              <a:rPr lang="en-US" sz="2400" b="1" dirty="0" smtClean="0">
                <a:latin typeface="TH Niramit AS"/>
                <a:cs typeface="TH Niramit AS"/>
              </a:rPr>
              <a:t>in which </a:t>
            </a:r>
            <a:r>
              <a:rPr lang="en-US" sz="2400" b="1" dirty="0">
                <a:latin typeface="TH Niramit AS"/>
                <a:cs typeface="TH Niramit AS"/>
              </a:rPr>
              <a:t>the two cultures differ, and this is only fully recognized when the </a:t>
            </a:r>
            <a:r>
              <a:rPr lang="en-US" sz="2400" b="1" dirty="0" smtClean="0">
                <a:latin typeface="TH Niramit AS"/>
                <a:cs typeface="TH Niramit AS"/>
              </a:rPr>
              <a:t>two live </a:t>
            </a:r>
            <a:r>
              <a:rPr lang="en-US" sz="2400" b="1" dirty="0">
                <a:latin typeface="TH Niramit AS"/>
                <a:cs typeface="TH Niramit AS"/>
              </a:rPr>
              <a:t>and work in each other’s culture.</a:t>
            </a:r>
          </a:p>
        </p:txBody>
      </p:sp>
    </p:spTree>
    <p:extLst>
      <p:ext uri="{BB962C8B-B14F-4D97-AF65-F5344CB8AC3E}">
        <p14:creationId xmlns:p14="http://schemas.microsoft.com/office/powerpoint/2010/main" val="344597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marL="139700" indent="0" algn="just">
              <a:buNone/>
            </a:pPr>
            <a:r>
              <a:rPr lang="en-US" sz="2400" b="1" dirty="0">
                <a:latin typeface="TH Niramit AS"/>
                <a:cs typeface="TH Niramit AS"/>
              </a:rPr>
              <a:t>	</a:t>
            </a:r>
            <a:r>
              <a:rPr lang="en-US" sz="2400" b="1" dirty="0" smtClean="0">
                <a:latin typeface="TH Niramit AS"/>
                <a:cs typeface="TH Niramit AS"/>
              </a:rPr>
              <a:t>Stereotypes </a:t>
            </a:r>
            <a:r>
              <a:rPr lang="en-US" sz="2400" b="1" dirty="0">
                <a:latin typeface="TH Niramit AS"/>
                <a:cs typeface="TH Niramit AS"/>
              </a:rPr>
              <a:t>can be described as a group of beliefs and attitudes towards </a:t>
            </a:r>
            <a:r>
              <a:rPr lang="en-US" sz="2400" b="1" dirty="0" smtClean="0">
                <a:latin typeface="TH Niramit AS"/>
                <a:cs typeface="TH Niramit AS"/>
              </a:rPr>
              <a:t>people who </a:t>
            </a:r>
            <a:r>
              <a:rPr lang="en-US" sz="2400" b="1" dirty="0">
                <a:latin typeface="TH Niramit AS"/>
                <a:cs typeface="TH Niramit AS"/>
              </a:rPr>
              <a:t>are members of another distinct group. People form pre</a:t>
            </a:r>
            <a:r>
              <a:rPr lang="en-US" sz="2400" b="1" dirty="0" smtClean="0">
                <a:latin typeface="TH Niramit AS"/>
                <a:cs typeface="TH Niramit AS"/>
              </a:rPr>
              <a:t>-established expectations </a:t>
            </a:r>
            <a:r>
              <a:rPr lang="en-US" sz="2400" b="1" dirty="0">
                <a:latin typeface="TH Niramit AS"/>
                <a:cs typeface="TH Niramit AS"/>
              </a:rPr>
              <a:t>about how members of other groups are likely to </a:t>
            </a:r>
            <a:r>
              <a:rPr lang="en-US" sz="2400" b="1" dirty="0" smtClean="0">
                <a:latin typeface="TH Niramit AS"/>
                <a:cs typeface="TH Niramit AS"/>
              </a:rPr>
              <a:t>behave and </a:t>
            </a:r>
            <a:r>
              <a:rPr lang="en-US" sz="2400" b="1" dirty="0">
                <a:latin typeface="TH Niramit AS"/>
                <a:cs typeface="TH Niramit AS"/>
              </a:rPr>
              <a:t>what they believe in. </a:t>
            </a:r>
          </a:p>
          <a:p>
            <a:pPr marL="139700" indent="0" algn="just">
              <a:buNone/>
            </a:pPr>
            <a:r>
              <a:rPr lang="en-US" sz="2400" b="1" dirty="0" smtClean="0">
                <a:latin typeface="TH Niramit AS"/>
                <a:cs typeface="TH Niramit AS"/>
              </a:rPr>
              <a:t>		</a:t>
            </a:r>
          </a:p>
        </p:txBody>
      </p:sp>
      <p:sp>
        <p:nvSpPr>
          <p:cNvPr id="4" name="Title 1"/>
          <p:cNvSpPr txBox="1">
            <a:spLocks/>
          </p:cNvSpPr>
          <p:nvPr/>
        </p:nvSpPr>
        <p:spPr>
          <a:xfrm>
            <a:off x="412092" y="1022775"/>
            <a:ext cx="1512700"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Stereotyping</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23907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marL="139700" indent="0" algn="just">
              <a:buNone/>
            </a:pPr>
            <a:r>
              <a:rPr lang="en-US" sz="2400" b="1" dirty="0">
                <a:latin typeface="TH Niramit AS"/>
                <a:cs typeface="TH Niramit AS"/>
              </a:rPr>
              <a:t>	</a:t>
            </a:r>
            <a:r>
              <a:rPr lang="en-US" sz="2400" b="1" dirty="0" smtClean="0">
                <a:latin typeface="TH Niramit AS"/>
                <a:cs typeface="TH Niramit AS"/>
              </a:rPr>
              <a:t>Stereotyping </a:t>
            </a:r>
            <a:r>
              <a:rPr lang="en-US" sz="2400" b="1" dirty="0">
                <a:latin typeface="TH Niramit AS"/>
                <a:cs typeface="TH Niramit AS"/>
              </a:rPr>
              <a:t>provides a quick, simple way of classifying people</a:t>
            </a:r>
            <a:r>
              <a:rPr lang="en-US" sz="2400" b="1" dirty="0" smtClean="0">
                <a:latin typeface="TH Niramit AS"/>
                <a:cs typeface="TH Niramit AS"/>
              </a:rPr>
              <a:t>, particularly </a:t>
            </a:r>
            <a:r>
              <a:rPr lang="en-US" sz="2400" b="1" dirty="0">
                <a:latin typeface="TH Niramit AS"/>
                <a:cs typeface="TH Niramit AS"/>
              </a:rPr>
              <a:t>those from other cultures, but it does not allow for </a:t>
            </a:r>
            <a:r>
              <a:rPr lang="en-US" sz="2400" b="1" dirty="0" smtClean="0">
                <a:latin typeface="TH Niramit AS"/>
                <a:cs typeface="TH Niramit AS"/>
              </a:rPr>
              <a:t>variation and </a:t>
            </a:r>
            <a:r>
              <a:rPr lang="en-US" sz="2400" b="1" dirty="0">
                <a:latin typeface="TH Niramit AS"/>
                <a:cs typeface="TH Niramit AS"/>
              </a:rPr>
              <a:t>may be positive or negative. Stereotypes are usually harmless if </a:t>
            </a:r>
            <a:r>
              <a:rPr lang="en-US" sz="2400" b="1" dirty="0" smtClean="0">
                <a:latin typeface="TH Niramit AS"/>
                <a:cs typeface="TH Niramit AS"/>
              </a:rPr>
              <a:t>used only </a:t>
            </a:r>
            <a:r>
              <a:rPr lang="en-US" sz="2400" b="1" dirty="0">
                <a:latin typeface="TH Niramit AS"/>
                <a:cs typeface="TH Niramit AS"/>
              </a:rPr>
              <a:t>as a general rule of thumb, but can be hurtful, dangerous and racist </a:t>
            </a:r>
            <a:r>
              <a:rPr lang="en-US" sz="2400" b="1" dirty="0" smtClean="0">
                <a:latin typeface="TH Niramit AS"/>
                <a:cs typeface="TH Niramit AS"/>
              </a:rPr>
              <a:t>if taken </a:t>
            </a:r>
            <a:r>
              <a:rPr lang="en-US" sz="2400" b="1" dirty="0">
                <a:latin typeface="TH Niramit AS"/>
                <a:cs typeface="TH Niramit AS"/>
              </a:rPr>
              <a:t>to be the whole truth about another group of people.</a:t>
            </a:r>
            <a:endParaRPr lang="en-US" sz="2400" b="1" dirty="0" smtClean="0">
              <a:latin typeface="TH Niramit AS"/>
              <a:cs typeface="TH Niramit AS"/>
            </a:endParaRPr>
          </a:p>
          <a:p>
            <a:pPr marL="139700" indent="0" algn="just">
              <a:buNone/>
            </a:pPr>
            <a:r>
              <a:rPr lang="en-US" sz="2400" b="1" dirty="0" smtClean="0">
                <a:latin typeface="TH Niramit AS"/>
                <a:cs typeface="TH Niramit AS"/>
              </a:rPr>
              <a:t>	</a:t>
            </a:r>
          </a:p>
        </p:txBody>
      </p:sp>
      <p:sp>
        <p:nvSpPr>
          <p:cNvPr id="4" name="Title 1"/>
          <p:cNvSpPr txBox="1">
            <a:spLocks/>
          </p:cNvSpPr>
          <p:nvPr/>
        </p:nvSpPr>
        <p:spPr>
          <a:xfrm>
            <a:off x="412091" y="1022775"/>
            <a:ext cx="1542465"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Stereotyping</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410471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marL="139700" indent="0" algn="just">
              <a:lnSpc>
                <a:spcPct val="90000"/>
              </a:lnSpc>
              <a:buNone/>
            </a:pPr>
            <a:r>
              <a:rPr lang="en-US" sz="2400" b="1" dirty="0" smtClean="0">
                <a:latin typeface="TH Niramit AS"/>
                <a:cs typeface="TH Niramit AS"/>
              </a:rPr>
              <a:t>	Common </a:t>
            </a:r>
            <a:r>
              <a:rPr lang="en-US" sz="2400" b="1" dirty="0">
                <a:latin typeface="TH Niramit AS"/>
                <a:cs typeface="TH Niramit AS"/>
              </a:rPr>
              <a:t>stereotypical categories may be </a:t>
            </a:r>
            <a:r>
              <a:rPr lang="en-US" sz="2400" b="1" dirty="0" err="1">
                <a:latin typeface="TH Niramit AS"/>
                <a:cs typeface="TH Niramit AS"/>
              </a:rPr>
              <a:t>labelled</a:t>
            </a:r>
            <a:r>
              <a:rPr lang="en-US" sz="2400" b="1" dirty="0">
                <a:latin typeface="TH Niramit AS"/>
                <a:cs typeface="TH Niramit AS"/>
              </a:rPr>
              <a:t> in terms of, for example</a:t>
            </a:r>
            <a:r>
              <a:rPr lang="en-US" sz="2400" b="1" dirty="0" smtClean="0">
                <a:latin typeface="TH Niramit AS"/>
                <a:cs typeface="TH Niramit AS"/>
              </a:rPr>
              <a:t>, race</a:t>
            </a:r>
            <a:r>
              <a:rPr lang="en-US" sz="2400" b="1" dirty="0">
                <a:latin typeface="TH Niramit AS"/>
                <a:cs typeface="TH Niramit AS"/>
              </a:rPr>
              <a:t>, age, gender, social class and dress. The danger lies in the speed </a:t>
            </a:r>
            <a:r>
              <a:rPr lang="en-US" sz="2400" b="1" dirty="0" smtClean="0">
                <a:latin typeface="TH Niramit AS"/>
                <a:cs typeface="TH Niramit AS"/>
              </a:rPr>
              <a:t>and intensity </a:t>
            </a:r>
            <a:r>
              <a:rPr lang="en-US" sz="2400" b="1" dirty="0">
                <a:latin typeface="TH Niramit AS"/>
                <a:cs typeface="TH Niramit AS"/>
              </a:rPr>
              <a:t>of these generalizations and assumptions about other people</a:t>
            </a:r>
            <a:r>
              <a:rPr lang="en-US" sz="2400" b="1" dirty="0" smtClean="0">
                <a:latin typeface="TH Niramit AS"/>
                <a:cs typeface="TH Niramit AS"/>
              </a:rPr>
              <a:t>, which </a:t>
            </a:r>
            <a:r>
              <a:rPr lang="en-US" sz="2400" b="1" dirty="0">
                <a:latin typeface="TH Niramit AS"/>
                <a:cs typeface="TH Niramit AS"/>
              </a:rPr>
              <a:t>are usually based on very thin evidence and knowledge. </a:t>
            </a:r>
            <a:r>
              <a:rPr lang="en-US" sz="2400" b="1" dirty="0" smtClean="0">
                <a:latin typeface="TH Niramit AS"/>
                <a:cs typeface="TH Niramit AS"/>
              </a:rPr>
              <a:t>Stereotyping can </a:t>
            </a:r>
            <a:r>
              <a:rPr lang="en-US" sz="2400" b="1" dirty="0">
                <a:latin typeface="TH Niramit AS"/>
                <a:cs typeface="TH Niramit AS"/>
              </a:rPr>
              <a:t>take two different forms:</a:t>
            </a:r>
          </a:p>
          <a:p>
            <a:pPr algn="just">
              <a:lnSpc>
                <a:spcPct val="90000"/>
              </a:lnSpc>
            </a:pPr>
            <a:r>
              <a:rPr lang="en-US" sz="2400" b="1" dirty="0">
                <a:latin typeface="TH Niramit AS"/>
                <a:cs typeface="TH Niramit AS"/>
              </a:rPr>
              <a:t>traits that we admire – ambition, modesty, cleverness, bravery;</a:t>
            </a:r>
          </a:p>
          <a:p>
            <a:pPr algn="just">
              <a:lnSpc>
                <a:spcPct val="90000"/>
              </a:lnSpc>
            </a:pPr>
            <a:r>
              <a:rPr lang="en-US" sz="2400" b="1" dirty="0">
                <a:latin typeface="TH Niramit AS"/>
                <a:cs typeface="TH Niramit AS"/>
              </a:rPr>
              <a:t>traits that we deplore or dislike – laziness, stupidity, lack of ambition.</a:t>
            </a:r>
            <a:r>
              <a:rPr lang="en-US" sz="2400" b="1" dirty="0" smtClean="0">
                <a:latin typeface="TH Niramit AS"/>
                <a:cs typeface="TH Niramit AS"/>
              </a:rPr>
              <a:t>	</a:t>
            </a: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Stereotyping</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23672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marL="139700" indent="0" algn="just">
              <a:buNone/>
            </a:pPr>
            <a:r>
              <a:rPr lang="en-US" sz="2400" b="1" dirty="0">
                <a:latin typeface="TH Niramit AS"/>
                <a:cs typeface="TH Niramit AS"/>
              </a:rPr>
              <a:t>	</a:t>
            </a:r>
            <a:r>
              <a:rPr lang="en-US" sz="2400" b="1" dirty="0" smtClean="0">
                <a:latin typeface="TH Niramit AS"/>
                <a:cs typeface="TH Niramit AS"/>
              </a:rPr>
              <a:t>Perception </a:t>
            </a:r>
            <a:r>
              <a:rPr lang="en-US" sz="2400" b="1" dirty="0">
                <a:latin typeface="TH Niramit AS"/>
                <a:cs typeface="TH Niramit AS"/>
              </a:rPr>
              <a:t>lies at the very heart of cross- cultural communication. We </a:t>
            </a:r>
            <a:r>
              <a:rPr lang="en-US" sz="2400" b="1" dirty="0" smtClean="0">
                <a:latin typeface="TH Niramit AS"/>
                <a:cs typeface="TH Niramit AS"/>
              </a:rPr>
              <a:t>all tend </a:t>
            </a:r>
            <a:r>
              <a:rPr lang="en-US" sz="2400" b="1" dirty="0">
                <a:latin typeface="TH Niramit AS"/>
                <a:cs typeface="TH Niramit AS"/>
              </a:rPr>
              <a:t>to categorize our experiences in order to make sense of the world </a:t>
            </a:r>
            <a:r>
              <a:rPr lang="en-US" sz="2400" b="1" dirty="0" smtClean="0">
                <a:latin typeface="TH Niramit AS"/>
                <a:cs typeface="TH Niramit AS"/>
              </a:rPr>
              <a:t>we live </a:t>
            </a:r>
            <a:r>
              <a:rPr lang="en-US" sz="2400" b="1" dirty="0">
                <a:latin typeface="TH Niramit AS"/>
                <a:cs typeface="TH Niramit AS"/>
              </a:rPr>
              <a:t>in</a:t>
            </a:r>
            <a:r>
              <a:rPr lang="en-US" sz="2400" b="1" dirty="0" smtClean="0">
                <a:latin typeface="TH Niramit AS"/>
                <a:cs typeface="TH Niramit AS"/>
              </a:rPr>
              <a:t>.</a:t>
            </a:r>
          </a:p>
          <a:p>
            <a:pPr marL="139700" indent="0" algn="just">
              <a:buNone/>
            </a:pPr>
            <a:r>
              <a:rPr lang="en-US" sz="2400" b="1" dirty="0">
                <a:latin typeface="TH Niramit AS"/>
                <a:cs typeface="TH Niramit AS"/>
              </a:rPr>
              <a:t>	</a:t>
            </a:r>
            <a:r>
              <a:rPr lang="en-US" sz="2400" b="1" dirty="0" smtClean="0">
                <a:latin typeface="TH Niramit AS"/>
                <a:cs typeface="TH Niramit AS"/>
              </a:rPr>
              <a:t>The </a:t>
            </a:r>
            <a:r>
              <a:rPr lang="en-US" sz="2400" b="1" dirty="0">
                <a:latin typeface="TH Niramit AS"/>
                <a:cs typeface="TH Niramit AS"/>
              </a:rPr>
              <a:t>problem is that when we encounter a new world we are </a:t>
            </a:r>
            <a:r>
              <a:rPr lang="en-US" sz="2400" b="1" dirty="0" smtClean="0">
                <a:latin typeface="TH Niramit AS"/>
                <a:cs typeface="TH Niramit AS"/>
              </a:rPr>
              <a:t>not familiar </a:t>
            </a:r>
            <a:r>
              <a:rPr lang="en-US" sz="2400" b="1" dirty="0">
                <a:latin typeface="TH Niramit AS"/>
                <a:cs typeface="TH Niramit AS"/>
              </a:rPr>
              <a:t>with, we are faced with ambiguity, which in turn causes </a:t>
            </a:r>
            <a:r>
              <a:rPr lang="en-US" sz="2400" b="1" dirty="0" smtClean="0">
                <a:latin typeface="TH Niramit AS"/>
                <a:cs typeface="TH Niramit AS"/>
              </a:rPr>
              <a:t>insecurity. Faced </a:t>
            </a:r>
            <a:r>
              <a:rPr lang="en-US" sz="2400" b="1" dirty="0">
                <a:latin typeface="TH Niramit AS"/>
                <a:cs typeface="TH Niramit AS"/>
              </a:rPr>
              <a:t>with insecurity, our natural tendency is to fall back on our </a:t>
            </a:r>
            <a:r>
              <a:rPr lang="en-US" sz="2400" b="1" dirty="0" smtClean="0">
                <a:latin typeface="TH Niramit AS"/>
                <a:cs typeface="TH Niramit AS"/>
              </a:rPr>
              <a:t>own norms </a:t>
            </a:r>
            <a:r>
              <a:rPr lang="en-US" sz="2400" b="1" dirty="0">
                <a:latin typeface="TH Niramit AS"/>
                <a:cs typeface="TH Niramit AS"/>
              </a:rPr>
              <a:t>and values and perceive the person we are dealing with as alien </a:t>
            </a:r>
            <a:r>
              <a:rPr lang="en-US" sz="2400" b="1" dirty="0" smtClean="0">
                <a:latin typeface="TH Niramit AS"/>
                <a:cs typeface="TH Niramit AS"/>
              </a:rPr>
              <a:t>and even </a:t>
            </a:r>
            <a:r>
              <a:rPr lang="en-US" sz="2400" b="1" dirty="0">
                <a:latin typeface="TH Niramit AS"/>
                <a:cs typeface="TH Niramit AS"/>
              </a:rPr>
              <a:t>hostile.</a:t>
            </a:r>
            <a:r>
              <a:rPr lang="en-US" sz="2400" b="1" dirty="0" smtClean="0">
                <a:latin typeface="TH Niramit AS"/>
                <a:cs typeface="TH Niramit AS"/>
              </a:rPr>
              <a:t>	</a:t>
            </a: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36732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marL="139700" indent="0" algn="just">
              <a:buNone/>
            </a:pPr>
            <a:r>
              <a:rPr lang="en-US" sz="2400" b="1" dirty="0" smtClean="0">
                <a:latin typeface="TH Niramit AS"/>
                <a:cs typeface="TH Niramit AS"/>
              </a:rPr>
              <a:t>	A </a:t>
            </a:r>
            <a:r>
              <a:rPr lang="en-US" sz="2400" b="1" dirty="0">
                <a:latin typeface="TH Niramit AS"/>
                <a:cs typeface="TH Niramit AS"/>
              </a:rPr>
              <a:t>good example is direct and indirect </a:t>
            </a:r>
            <a:r>
              <a:rPr lang="en-US" sz="2400" b="1" dirty="0" smtClean="0">
                <a:latin typeface="TH Niramit AS"/>
                <a:cs typeface="TH Niramit AS"/>
              </a:rPr>
              <a:t>criticism. In </a:t>
            </a:r>
            <a:r>
              <a:rPr lang="en-US" sz="2400" b="1" dirty="0">
                <a:latin typeface="TH Niramit AS"/>
                <a:cs typeface="TH Niramit AS"/>
              </a:rPr>
              <a:t>China, Japan and, to a lesser extent, South Korea, it is important not </a:t>
            </a:r>
            <a:r>
              <a:rPr lang="en-US" sz="2400" b="1" dirty="0" smtClean="0">
                <a:latin typeface="TH Niramit AS"/>
                <a:cs typeface="TH Niramit AS"/>
              </a:rPr>
              <a:t>to criticize </a:t>
            </a:r>
            <a:r>
              <a:rPr lang="en-US" sz="2400" b="1" dirty="0">
                <a:latin typeface="TH Niramit AS"/>
                <a:cs typeface="TH Niramit AS"/>
              </a:rPr>
              <a:t>anyone directly in order to save the ‘face’ of the person being </a:t>
            </a:r>
            <a:r>
              <a:rPr lang="en-US" sz="2400" b="1" dirty="0" smtClean="0">
                <a:latin typeface="TH Niramit AS"/>
                <a:cs typeface="TH Niramit AS"/>
              </a:rPr>
              <a:t>criticized.</a:t>
            </a:r>
          </a:p>
          <a:p>
            <a:pPr marL="139700" indent="0" algn="just">
              <a:buNone/>
            </a:pPr>
            <a:r>
              <a:rPr lang="en-US" sz="2400" b="1" dirty="0">
                <a:latin typeface="TH Niramit AS"/>
                <a:cs typeface="TH Niramit AS"/>
              </a:rPr>
              <a:t>	</a:t>
            </a:r>
            <a:r>
              <a:rPr lang="en-US" sz="2400" b="1" dirty="0" smtClean="0">
                <a:latin typeface="TH Niramit AS"/>
                <a:cs typeface="TH Niramit AS"/>
              </a:rPr>
              <a:t>The </a:t>
            </a:r>
            <a:r>
              <a:rPr lang="en-US" sz="2400" b="1" dirty="0">
                <a:latin typeface="TH Niramit AS"/>
                <a:cs typeface="TH Niramit AS"/>
              </a:rPr>
              <a:t>potential for communication failure is therefore greatly </a:t>
            </a:r>
            <a:r>
              <a:rPr lang="en-US" sz="2400" b="1" dirty="0" smtClean="0">
                <a:latin typeface="TH Niramit AS"/>
                <a:cs typeface="TH Niramit AS"/>
              </a:rPr>
              <a:t>increased when </a:t>
            </a:r>
            <a:r>
              <a:rPr lang="en-US" sz="2400" b="1" dirty="0">
                <a:latin typeface="TH Niramit AS"/>
                <a:cs typeface="TH Niramit AS"/>
              </a:rPr>
              <a:t>the sender and receiver do not share the same cultural perceptions.</a:t>
            </a:r>
            <a:endParaRPr lang="en-US" sz="2400" b="1" dirty="0" smtClean="0">
              <a:latin typeface="TH Niramit AS"/>
              <a:cs typeface="TH Niramit AS"/>
            </a:endParaRP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25184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latin typeface="TH Niramit AS"/>
                <a:cs typeface="TH Niramit AS"/>
              </a:rPr>
              <a:t>Course Schedule</a:t>
            </a:r>
            <a:br>
              <a:rPr lang="en-US" sz="3600" dirty="0">
                <a:solidFill>
                  <a:srgbClr val="000000"/>
                </a:solidFill>
                <a:latin typeface="TH Niramit AS"/>
                <a:cs typeface="TH Niramit AS"/>
              </a:rPr>
            </a:br>
            <a:endParaRPr lang="en-US" sz="3600" dirty="0">
              <a:solidFill>
                <a:srgbClr val="000000"/>
              </a:solidFill>
            </a:endParaRPr>
          </a:p>
        </p:txBody>
      </p:sp>
      <p:sp>
        <p:nvSpPr>
          <p:cNvPr id="4" name="Content Placeholder 2"/>
          <p:cNvSpPr txBox="1">
            <a:spLocks noGrp="1"/>
          </p:cNvSpPr>
          <p:nvPr>
            <p:ph idx="1"/>
          </p:nvPr>
        </p:nvSpPr>
        <p:spPr>
          <a:xfrm>
            <a:off x="708349" y="1052840"/>
            <a:ext cx="8170106" cy="341640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TH Niramit AS"/>
                <a:cs typeface="TH Niramit AS"/>
              </a:rPr>
              <a:t>Week </a:t>
            </a:r>
            <a:r>
              <a:rPr lang="en-US" sz="2400" b="1" dirty="0" smtClean="0">
                <a:latin typeface="TH Niramit AS"/>
                <a:cs typeface="TH Niramit AS"/>
              </a:rPr>
              <a:t>5: </a:t>
            </a:r>
            <a:r>
              <a:rPr lang="en-US" sz="2400" b="1" dirty="0">
                <a:latin typeface="TH Niramit AS"/>
                <a:cs typeface="TH Niramit AS"/>
              </a:rPr>
              <a:t>	</a:t>
            </a:r>
            <a:r>
              <a:rPr lang="en-US" sz="2400" b="1" dirty="0" smtClean="0">
                <a:latin typeface="TH Niramit AS"/>
                <a:cs typeface="TH Niramit AS"/>
              </a:rPr>
              <a:t>Developing </a:t>
            </a:r>
            <a:r>
              <a:rPr lang="en-US" sz="2400" b="1" dirty="0">
                <a:latin typeface="TH Niramit AS"/>
                <a:cs typeface="TH Niramit AS"/>
              </a:rPr>
              <a:t>Cross-Cultural Communications Skills</a:t>
            </a:r>
            <a:endParaRPr lang="en-US" sz="2400" dirty="0">
              <a:latin typeface="TH Niramit AS"/>
              <a:cs typeface="TH Niramit AS"/>
            </a:endParaRPr>
          </a:p>
          <a:p>
            <a:r>
              <a:rPr lang="en-US" sz="2400" b="1" dirty="0" smtClean="0">
                <a:latin typeface="TH Niramit AS"/>
                <a:cs typeface="TH Niramit AS"/>
              </a:rPr>
              <a:t>Week </a:t>
            </a:r>
            <a:r>
              <a:rPr lang="en-US" sz="2400" b="1" dirty="0">
                <a:latin typeface="TH Niramit AS"/>
                <a:cs typeface="TH Niramit AS"/>
              </a:rPr>
              <a:t>6</a:t>
            </a:r>
            <a:r>
              <a:rPr lang="en-US" sz="2400" b="1" dirty="0" smtClean="0">
                <a:latin typeface="TH Niramit AS"/>
                <a:cs typeface="TH Niramit AS"/>
              </a:rPr>
              <a:t>:</a:t>
            </a:r>
            <a:r>
              <a:rPr lang="en-US" sz="2400" b="1" dirty="0">
                <a:latin typeface="TH Niramit AS"/>
                <a:cs typeface="TH Niramit AS"/>
              </a:rPr>
              <a:t>	</a:t>
            </a:r>
            <a:r>
              <a:rPr lang="en-US" sz="2400" b="1" dirty="0" smtClean="0">
                <a:latin typeface="TH Niramit AS"/>
                <a:cs typeface="TH Niramit AS"/>
              </a:rPr>
              <a:t>Selection </a:t>
            </a:r>
            <a:r>
              <a:rPr lang="en-US" sz="2400" b="1" dirty="0">
                <a:latin typeface="TH Niramit AS"/>
                <a:cs typeface="TH Niramit AS"/>
              </a:rPr>
              <a:t>and Preparation for Foreign Assignments</a:t>
            </a:r>
            <a:endParaRPr lang="en-US" sz="2400" dirty="0">
              <a:latin typeface="TH Niramit AS"/>
              <a:cs typeface="TH Niramit AS"/>
            </a:endParaRPr>
          </a:p>
          <a:p>
            <a:r>
              <a:rPr lang="en-US" sz="2400" b="1" dirty="0" smtClean="0">
                <a:latin typeface="TH Niramit AS"/>
                <a:cs typeface="TH Niramit AS"/>
              </a:rPr>
              <a:t>Week 7:</a:t>
            </a:r>
            <a:r>
              <a:rPr lang="en-US" sz="2400" b="1" dirty="0">
                <a:latin typeface="TH Niramit AS"/>
                <a:cs typeface="TH Niramit AS"/>
              </a:rPr>
              <a:t>	</a:t>
            </a:r>
            <a:r>
              <a:rPr lang="en-US" sz="2400" b="1" dirty="0" smtClean="0">
                <a:latin typeface="TH Niramit AS"/>
                <a:cs typeface="TH Niramit AS"/>
              </a:rPr>
              <a:t>Leadership </a:t>
            </a:r>
            <a:r>
              <a:rPr lang="en-US" sz="2400" b="1" dirty="0">
                <a:latin typeface="TH Niramit AS"/>
                <a:cs typeface="TH Niramit AS"/>
              </a:rPr>
              <a:t>Across Cultures</a:t>
            </a:r>
            <a:endParaRPr lang="en-US" sz="2400" dirty="0">
              <a:latin typeface="TH Niramit AS"/>
              <a:cs typeface="TH Niramit AS"/>
            </a:endParaRPr>
          </a:p>
          <a:p>
            <a:r>
              <a:rPr lang="en-US" sz="2400" b="1" dirty="0" smtClean="0">
                <a:latin typeface="TH Niramit AS"/>
                <a:cs typeface="TH Niramit AS"/>
              </a:rPr>
              <a:t>Week 8:	Midterm Examination</a:t>
            </a:r>
          </a:p>
        </p:txBody>
      </p:sp>
    </p:spTree>
    <p:extLst>
      <p:ext uri="{BB962C8B-B14F-4D97-AF65-F5344CB8AC3E}">
        <p14:creationId xmlns:p14="http://schemas.microsoft.com/office/powerpoint/2010/main" val="2455854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marL="139700" indent="0" algn="just">
              <a:lnSpc>
                <a:spcPct val="90000"/>
              </a:lnSpc>
              <a:buNone/>
            </a:pPr>
            <a:r>
              <a:rPr lang="en-US" sz="2400" b="1"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therefore need to understand why this is so and at least </a:t>
            </a:r>
            <a:r>
              <a:rPr lang="en-US" sz="2400" b="1" dirty="0" smtClean="0">
                <a:latin typeface="TH Niramit AS"/>
                <a:cs typeface="TH Niramit AS"/>
              </a:rPr>
              <a:t>to recognize </a:t>
            </a:r>
            <a:r>
              <a:rPr lang="en-US" sz="2400" b="1" dirty="0">
                <a:latin typeface="TH Niramit AS"/>
                <a:cs typeface="TH Niramit AS"/>
              </a:rPr>
              <a:t>our differences of perception. Some examples of attitudes </a:t>
            </a:r>
            <a:r>
              <a:rPr lang="en-US" sz="2400" b="1" dirty="0" smtClean="0">
                <a:latin typeface="TH Niramit AS"/>
                <a:cs typeface="TH Niramit AS"/>
              </a:rPr>
              <a:t>regarding perception </a:t>
            </a:r>
            <a:r>
              <a:rPr lang="en-US" sz="2400" b="1" dirty="0">
                <a:latin typeface="TH Niramit AS"/>
                <a:cs typeface="TH Niramit AS"/>
              </a:rPr>
              <a:t>are as follows:</a:t>
            </a:r>
          </a:p>
          <a:p>
            <a:pPr algn="just">
              <a:lnSpc>
                <a:spcPct val="90000"/>
              </a:lnSpc>
            </a:pPr>
            <a:r>
              <a:rPr lang="en-US" sz="2400" b="1" dirty="0">
                <a:latin typeface="TH Niramit AS"/>
                <a:cs typeface="TH Niramit AS"/>
              </a:rPr>
              <a:t>‘Abroad is unutterably bloody and foreigners are fiends’ (Nancy Mitford</a:t>
            </a:r>
            <a:r>
              <a:rPr lang="en-US" sz="2400" b="1" dirty="0" smtClean="0">
                <a:latin typeface="TH Niramit AS"/>
                <a:cs typeface="TH Niramit AS"/>
              </a:rPr>
              <a:t>, 1945</a:t>
            </a:r>
            <a:r>
              <a:rPr lang="en-US" sz="2400" b="1" dirty="0">
                <a:latin typeface="TH Niramit AS"/>
                <a:cs typeface="TH Niramit AS"/>
              </a:rPr>
              <a:t>).</a:t>
            </a:r>
          </a:p>
          <a:p>
            <a:pPr algn="just">
              <a:lnSpc>
                <a:spcPct val="90000"/>
              </a:lnSpc>
            </a:pPr>
            <a:r>
              <a:rPr lang="en-US" sz="2400" b="1" dirty="0">
                <a:latin typeface="TH Niramit AS"/>
                <a:cs typeface="TH Niramit AS"/>
              </a:rPr>
              <a:t>‘Everybody has the right to pronounce foreign names as he chooses</a:t>
            </a:r>
            <a:r>
              <a:rPr lang="en-US" sz="2400" b="1" dirty="0" smtClean="0">
                <a:latin typeface="TH Niramit AS"/>
                <a:cs typeface="TH Niramit AS"/>
              </a:rPr>
              <a:t>’ (</a:t>
            </a:r>
            <a:r>
              <a:rPr lang="en-US" sz="2400" b="1" dirty="0">
                <a:latin typeface="TH Niramit AS"/>
                <a:cs typeface="TH Niramit AS"/>
              </a:rPr>
              <a:t>Winston Churchill).</a:t>
            </a:r>
          </a:p>
          <a:p>
            <a:pPr algn="just">
              <a:lnSpc>
                <a:spcPct val="90000"/>
              </a:lnSpc>
            </a:pPr>
            <a:r>
              <a:rPr lang="en-US" sz="2400" b="1" dirty="0">
                <a:latin typeface="TH Niramit AS"/>
                <a:cs typeface="TH Niramit AS"/>
              </a:rPr>
              <a:t>‘What is true on one side of the Pyrenees is not on the other’ (</a:t>
            </a:r>
            <a:r>
              <a:rPr lang="en-US" sz="2400" b="1" dirty="0" err="1" smtClean="0">
                <a:latin typeface="TH Niramit AS"/>
                <a:cs typeface="TH Niramit AS"/>
              </a:rPr>
              <a:t>Blaise</a:t>
            </a:r>
            <a:r>
              <a:rPr lang="en-US" sz="2400" b="1" dirty="0">
                <a:latin typeface="TH Niramit AS"/>
                <a:cs typeface="TH Niramit AS"/>
              </a:rPr>
              <a:t> </a:t>
            </a:r>
            <a:r>
              <a:rPr lang="en-US" sz="2400" b="1" dirty="0" smtClean="0">
                <a:latin typeface="TH Niramit AS"/>
                <a:cs typeface="TH Niramit AS"/>
              </a:rPr>
              <a:t>Pascal</a:t>
            </a:r>
            <a:r>
              <a:rPr lang="en-US" sz="2400" b="1" dirty="0">
                <a:latin typeface="TH Niramit AS"/>
                <a:cs typeface="TH Niramit AS"/>
              </a:rPr>
              <a:t>, </a:t>
            </a:r>
            <a:r>
              <a:rPr lang="en-US" sz="2400" b="1" dirty="0" err="1">
                <a:latin typeface="TH Niramit AS"/>
                <a:cs typeface="TH Niramit AS"/>
              </a:rPr>
              <a:t>seventeeth</a:t>
            </a:r>
            <a:r>
              <a:rPr lang="en-US" sz="2400" b="1" dirty="0">
                <a:latin typeface="TH Niramit AS"/>
                <a:cs typeface="TH Niramit AS"/>
              </a:rPr>
              <a:t>- century French philosopher)</a:t>
            </a:r>
            <a:endParaRPr lang="en-US" sz="2400" b="1" dirty="0" smtClean="0">
              <a:latin typeface="TH Niramit AS"/>
              <a:cs typeface="TH Niramit AS"/>
            </a:endParaRP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3064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2014085" y="1026419"/>
            <a:ext cx="6580410" cy="3112379"/>
          </a:xfrm>
        </p:spPr>
        <p:txBody>
          <a:bodyPr/>
          <a:lstStyle/>
          <a:p>
            <a:pPr marL="139700" indent="0">
              <a:lnSpc>
                <a:spcPct val="80000"/>
              </a:lnSpc>
              <a:buNone/>
            </a:pPr>
            <a:r>
              <a:rPr lang="en-US" sz="2400" b="1" dirty="0" smtClean="0">
                <a:solidFill>
                  <a:schemeClr val="accent2"/>
                </a:solidFill>
                <a:latin typeface="TH Niramit AS"/>
                <a:cs typeface="TH Niramit AS"/>
              </a:rPr>
              <a:t>Heaven</a:t>
            </a:r>
            <a:r>
              <a:rPr lang="en-US" sz="2400" b="1" dirty="0" smtClean="0">
                <a:latin typeface="TH Niramit AS"/>
                <a:cs typeface="TH Niramit AS"/>
              </a:rPr>
              <a:t> </a:t>
            </a:r>
            <a:r>
              <a:rPr lang="en-US" sz="2400" b="1" dirty="0">
                <a:latin typeface="TH Niramit AS"/>
                <a:cs typeface="TH Niramit AS"/>
              </a:rPr>
              <a:t>is </a:t>
            </a:r>
            <a:r>
              <a:rPr lang="en-US" sz="2400" b="1" dirty="0" smtClean="0">
                <a:latin typeface="TH Niramit AS"/>
                <a:cs typeface="TH Niramit AS"/>
              </a:rPr>
              <a:t>where:	The </a:t>
            </a:r>
            <a:r>
              <a:rPr lang="en-US" sz="2400" b="1" dirty="0">
                <a:latin typeface="TH Niramit AS"/>
                <a:cs typeface="TH Niramit AS"/>
              </a:rPr>
              <a:t>police are British</a:t>
            </a:r>
          </a:p>
          <a:p>
            <a:pPr marL="139700" indent="0">
              <a:lnSpc>
                <a:spcPct val="80000"/>
              </a:lnSpc>
              <a:buNone/>
            </a:pPr>
            <a:r>
              <a:rPr lang="en-US" sz="2400" b="1" dirty="0" smtClean="0">
                <a:latin typeface="TH Niramit AS"/>
                <a:cs typeface="TH Niramit AS"/>
              </a:rPr>
              <a:t>			The </a:t>
            </a:r>
            <a:r>
              <a:rPr lang="en-US" sz="2400" b="1" dirty="0">
                <a:latin typeface="TH Niramit AS"/>
                <a:cs typeface="TH Niramit AS"/>
              </a:rPr>
              <a:t>cooks are </a:t>
            </a:r>
            <a:r>
              <a:rPr lang="en-US" sz="2400" b="1" dirty="0" smtClean="0">
                <a:latin typeface="TH Niramit AS"/>
                <a:cs typeface="TH Niramit AS"/>
              </a:rPr>
              <a:t>French</a:t>
            </a:r>
          </a:p>
          <a:p>
            <a:pPr marL="139700" indent="0">
              <a:lnSpc>
                <a:spcPct val="80000"/>
              </a:lnSpc>
              <a:buNone/>
            </a:pPr>
            <a:r>
              <a:rPr lang="en-US" sz="2400" b="1" dirty="0" smtClean="0">
                <a:latin typeface="TH Niramit AS"/>
                <a:cs typeface="TH Niramit AS"/>
              </a:rPr>
              <a:t>			The </a:t>
            </a:r>
            <a:r>
              <a:rPr lang="en-US" sz="2400" b="1" dirty="0">
                <a:latin typeface="TH Niramit AS"/>
                <a:cs typeface="TH Niramit AS"/>
              </a:rPr>
              <a:t>mechanics are </a:t>
            </a:r>
            <a:r>
              <a:rPr lang="en-US" sz="2400" b="1" dirty="0" smtClean="0">
                <a:latin typeface="TH Niramit AS"/>
                <a:cs typeface="TH Niramit AS"/>
              </a:rPr>
              <a:t>German</a:t>
            </a:r>
          </a:p>
          <a:p>
            <a:pPr marL="139700" indent="0">
              <a:lnSpc>
                <a:spcPct val="80000"/>
              </a:lnSpc>
              <a:buNone/>
            </a:pPr>
            <a:r>
              <a:rPr lang="en-US" sz="2400" b="1" dirty="0">
                <a:latin typeface="TH Niramit AS"/>
                <a:cs typeface="TH Niramit AS"/>
              </a:rPr>
              <a:t>	</a:t>
            </a:r>
            <a:r>
              <a:rPr lang="en-US" sz="2400" b="1" dirty="0" smtClean="0">
                <a:latin typeface="TH Niramit AS"/>
                <a:cs typeface="TH Niramit AS"/>
              </a:rPr>
              <a:t>		The </a:t>
            </a:r>
            <a:r>
              <a:rPr lang="en-US" sz="2400" b="1" dirty="0">
                <a:latin typeface="TH Niramit AS"/>
                <a:cs typeface="TH Niramit AS"/>
              </a:rPr>
              <a:t>lovers are </a:t>
            </a:r>
            <a:r>
              <a:rPr lang="en-US" sz="2400" b="1" dirty="0" smtClean="0">
                <a:latin typeface="TH Niramit AS"/>
                <a:cs typeface="TH Niramit AS"/>
              </a:rPr>
              <a:t>Italian</a:t>
            </a:r>
          </a:p>
          <a:p>
            <a:pPr marL="139700" indent="0">
              <a:lnSpc>
                <a:spcPct val="80000"/>
              </a:lnSpc>
              <a:buNone/>
            </a:pPr>
            <a:r>
              <a:rPr lang="en-US" sz="2400" b="1" dirty="0">
                <a:latin typeface="TH Niramit AS"/>
                <a:cs typeface="TH Niramit AS"/>
              </a:rPr>
              <a:t>	</a:t>
            </a:r>
            <a:r>
              <a:rPr lang="en-US" sz="2400" b="1" dirty="0" smtClean="0">
                <a:latin typeface="TH Niramit AS"/>
                <a:cs typeface="TH Niramit AS"/>
              </a:rPr>
              <a:t>		It </a:t>
            </a:r>
            <a:r>
              <a:rPr lang="en-US" sz="2400" b="1" dirty="0">
                <a:latin typeface="TH Niramit AS"/>
                <a:cs typeface="TH Niramit AS"/>
              </a:rPr>
              <a:t>is all organized by the Swiss</a:t>
            </a:r>
          </a:p>
          <a:p>
            <a:pPr marL="139700" indent="0">
              <a:lnSpc>
                <a:spcPct val="80000"/>
              </a:lnSpc>
              <a:buNone/>
            </a:pPr>
            <a:r>
              <a:rPr lang="en-US" sz="2400" b="1" dirty="0">
                <a:solidFill>
                  <a:srgbClr val="D1B528"/>
                </a:solidFill>
                <a:latin typeface="TH Niramit AS"/>
                <a:cs typeface="TH Niramit AS"/>
              </a:rPr>
              <a:t>Hell</a:t>
            </a:r>
            <a:r>
              <a:rPr lang="en-US" sz="2400" b="1" dirty="0">
                <a:latin typeface="TH Niramit AS"/>
                <a:cs typeface="TH Niramit AS"/>
              </a:rPr>
              <a:t> is where: </a:t>
            </a:r>
            <a:r>
              <a:rPr lang="en-US" sz="2400" b="1" dirty="0" smtClean="0">
                <a:latin typeface="TH Niramit AS"/>
                <a:cs typeface="TH Niramit AS"/>
              </a:rPr>
              <a:t>		The </a:t>
            </a:r>
            <a:r>
              <a:rPr lang="en-US" sz="2400" b="1" dirty="0">
                <a:latin typeface="TH Niramit AS"/>
                <a:cs typeface="TH Niramit AS"/>
              </a:rPr>
              <a:t>police are German</a:t>
            </a:r>
          </a:p>
          <a:p>
            <a:pPr marL="139700" indent="0">
              <a:lnSpc>
                <a:spcPct val="80000"/>
              </a:lnSpc>
              <a:buNone/>
            </a:pPr>
            <a:r>
              <a:rPr lang="en-US" sz="2400" b="1" dirty="0" smtClean="0">
                <a:latin typeface="TH Niramit AS"/>
                <a:cs typeface="TH Niramit AS"/>
              </a:rPr>
              <a:t>			The </a:t>
            </a:r>
            <a:r>
              <a:rPr lang="en-US" sz="2400" b="1" dirty="0">
                <a:latin typeface="TH Niramit AS"/>
                <a:cs typeface="TH Niramit AS"/>
              </a:rPr>
              <a:t>cooks are British</a:t>
            </a:r>
          </a:p>
          <a:p>
            <a:pPr marL="139700" indent="0">
              <a:lnSpc>
                <a:spcPct val="80000"/>
              </a:lnSpc>
              <a:buNone/>
            </a:pPr>
            <a:r>
              <a:rPr lang="en-US" sz="2400" b="1" dirty="0" smtClean="0">
                <a:latin typeface="TH Niramit AS"/>
                <a:cs typeface="TH Niramit AS"/>
              </a:rPr>
              <a:t>			The </a:t>
            </a:r>
            <a:r>
              <a:rPr lang="en-US" sz="2400" b="1" dirty="0">
                <a:latin typeface="TH Niramit AS"/>
                <a:cs typeface="TH Niramit AS"/>
              </a:rPr>
              <a:t>mechanics are French</a:t>
            </a:r>
          </a:p>
          <a:p>
            <a:pPr marL="139700" indent="0">
              <a:lnSpc>
                <a:spcPct val="80000"/>
              </a:lnSpc>
              <a:buNone/>
            </a:pPr>
            <a:r>
              <a:rPr lang="en-US" sz="2400" b="1" dirty="0" smtClean="0">
                <a:latin typeface="TH Niramit AS"/>
                <a:cs typeface="TH Niramit AS"/>
              </a:rPr>
              <a:t>			The </a:t>
            </a:r>
            <a:r>
              <a:rPr lang="en-US" sz="2400" b="1" dirty="0">
                <a:latin typeface="TH Niramit AS"/>
                <a:cs typeface="TH Niramit AS"/>
              </a:rPr>
              <a:t>lovers are </a:t>
            </a:r>
            <a:r>
              <a:rPr lang="en-US" sz="2400" b="1" dirty="0" smtClean="0">
                <a:latin typeface="TH Niramit AS"/>
                <a:cs typeface="TH Niramit AS"/>
              </a:rPr>
              <a:t>Swiss</a:t>
            </a:r>
          </a:p>
          <a:p>
            <a:pPr marL="139700" indent="0">
              <a:lnSpc>
                <a:spcPct val="80000"/>
              </a:lnSpc>
              <a:buNone/>
            </a:pPr>
            <a:r>
              <a:rPr lang="en-US" sz="2400" b="1" dirty="0">
                <a:latin typeface="TH Niramit AS"/>
                <a:cs typeface="TH Niramit AS"/>
              </a:rPr>
              <a:t>	</a:t>
            </a:r>
            <a:r>
              <a:rPr lang="en-US" sz="2400" b="1" dirty="0" smtClean="0">
                <a:latin typeface="TH Niramit AS"/>
                <a:cs typeface="TH Niramit AS"/>
              </a:rPr>
              <a:t>		It is all organized by the Italians</a:t>
            </a: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
        <p:nvSpPr>
          <p:cNvPr id="5" name="Rectangle 4"/>
          <p:cNvSpPr/>
          <p:nvPr/>
        </p:nvSpPr>
        <p:spPr>
          <a:xfrm>
            <a:off x="412091" y="4217899"/>
            <a:ext cx="2901725" cy="584776"/>
          </a:xfrm>
          <a:prstGeom prst="rect">
            <a:avLst/>
          </a:prstGeom>
        </p:spPr>
        <p:txBody>
          <a:bodyPr wrap="square">
            <a:spAutoFit/>
          </a:bodyPr>
          <a:lstStyle/>
          <a:p>
            <a:pPr algn="just"/>
            <a:r>
              <a:rPr lang="en-US" sz="1600" dirty="0">
                <a:latin typeface="TH Niramit AS"/>
                <a:cs typeface="TH Niramit AS"/>
              </a:rPr>
              <a:t>Figure 1.5 Definitions of heaven and hell (mostly apocryphal!)</a:t>
            </a:r>
          </a:p>
        </p:txBody>
      </p:sp>
    </p:spTree>
    <p:extLst>
      <p:ext uri="{BB962C8B-B14F-4D97-AF65-F5344CB8AC3E}">
        <p14:creationId xmlns:p14="http://schemas.microsoft.com/office/powerpoint/2010/main" val="7971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marL="139700" indent="0" algn="just">
              <a:buNone/>
            </a:pPr>
            <a:r>
              <a:rPr lang="en-US" sz="2400" b="1" dirty="0" smtClean="0">
                <a:latin typeface="TH Niramit AS"/>
                <a:cs typeface="TH Niramit AS"/>
              </a:rPr>
              <a:t>	To </a:t>
            </a:r>
            <a:r>
              <a:rPr lang="en-US" sz="2400" b="1" dirty="0">
                <a:latin typeface="TH Niramit AS"/>
                <a:cs typeface="TH Niramit AS"/>
              </a:rPr>
              <a:t>overcome our perceptions of others, we need to recognize that </a:t>
            </a:r>
            <a:r>
              <a:rPr lang="en-US" sz="2400" b="1" dirty="0" smtClean="0">
                <a:latin typeface="TH Niramit AS"/>
                <a:cs typeface="TH Niramit AS"/>
              </a:rPr>
              <a:t>other people </a:t>
            </a:r>
            <a:r>
              <a:rPr lang="en-US" sz="2400" b="1" dirty="0">
                <a:latin typeface="TH Niramit AS"/>
                <a:cs typeface="TH Niramit AS"/>
              </a:rPr>
              <a:t>are not better or worse, just different. </a:t>
            </a:r>
            <a:endParaRPr lang="en-US" sz="2400" b="1" dirty="0" smtClean="0">
              <a:latin typeface="TH Niramit AS"/>
              <a:cs typeface="TH Niramit AS"/>
            </a:endParaRPr>
          </a:p>
          <a:p>
            <a:pPr marL="139700" indent="0" algn="just">
              <a:buNone/>
            </a:pPr>
            <a:r>
              <a:rPr lang="en-US" sz="2400" b="1" dirty="0">
                <a:latin typeface="TH Niramit AS"/>
                <a:cs typeface="TH Niramit AS"/>
              </a:rPr>
              <a:t>	</a:t>
            </a:r>
            <a:r>
              <a:rPr lang="en-US" sz="2400" b="1" dirty="0" smtClean="0">
                <a:latin typeface="TH Niramit AS"/>
                <a:cs typeface="TH Niramit AS"/>
              </a:rPr>
              <a:t>To </a:t>
            </a:r>
            <a:r>
              <a:rPr lang="en-US" sz="2400" b="1" dirty="0">
                <a:latin typeface="TH Niramit AS"/>
                <a:cs typeface="TH Niramit AS"/>
              </a:rPr>
              <a:t>deal with others </a:t>
            </a:r>
            <a:r>
              <a:rPr lang="en-US" sz="2400" b="1" dirty="0" smtClean="0">
                <a:latin typeface="TH Niramit AS"/>
                <a:cs typeface="TH Niramit AS"/>
              </a:rPr>
              <a:t>successfully and </a:t>
            </a:r>
            <a:r>
              <a:rPr lang="en-US" sz="2400" b="1" dirty="0">
                <a:latin typeface="TH Niramit AS"/>
                <a:cs typeface="TH Niramit AS"/>
              </a:rPr>
              <a:t>to control our own feelings when faced with ambiguity or insecurity, </a:t>
            </a:r>
            <a:r>
              <a:rPr lang="en-US" sz="2400" b="1" dirty="0" smtClean="0">
                <a:latin typeface="TH Niramit AS"/>
                <a:cs typeface="TH Niramit AS"/>
              </a:rPr>
              <a:t>we need </a:t>
            </a:r>
            <a:r>
              <a:rPr lang="en-US" sz="2400" b="1" dirty="0">
                <a:latin typeface="TH Niramit AS"/>
                <a:cs typeface="TH Niramit AS"/>
              </a:rPr>
              <a:t>to do three things</a:t>
            </a:r>
            <a:r>
              <a:rPr lang="en-US" sz="2400" b="1" dirty="0" smtClean="0">
                <a:latin typeface="TH Niramit AS"/>
                <a:cs typeface="TH Niramit AS"/>
              </a:rPr>
              <a:t>:</a:t>
            </a:r>
            <a:endParaRPr lang="en-US" sz="2400" b="1" dirty="0">
              <a:latin typeface="TH Niramit AS"/>
              <a:cs typeface="TH Niramit AS"/>
            </a:endParaRP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7055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708350" y="1650351"/>
            <a:ext cx="7727400" cy="3112379"/>
          </a:xfrm>
        </p:spPr>
        <p:txBody>
          <a:bodyPr/>
          <a:lstStyle/>
          <a:p>
            <a:pPr algn="just">
              <a:lnSpc>
                <a:spcPct val="80000"/>
              </a:lnSpc>
            </a:pPr>
            <a:r>
              <a:rPr lang="en-US" sz="2400" b="1" dirty="0" smtClean="0">
                <a:latin typeface="TH Niramit AS"/>
                <a:cs typeface="TH Niramit AS"/>
              </a:rPr>
              <a:t>Accept </a:t>
            </a:r>
            <a:r>
              <a:rPr lang="en-US" sz="2400" b="1" dirty="0">
                <a:latin typeface="TH Niramit AS"/>
                <a:cs typeface="TH Niramit AS"/>
              </a:rPr>
              <a:t>difference: </a:t>
            </a:r>
            <a:endParaRPr lang="en-US" sz="2400" b="1" dirty="0" smtClean="0">
              <a:latin typeface="TH Niramit AS"/>
              <a:cs typeface="TH Niramit AS"/>
            </a:endParaRPr>
          </a:p>
          <a:p>
            <a:pPr marL="139700" indent="0" algn="just">
              <a:lnSpc>
                <a:spcPct val="80000"/>
              </a:lnSpc>
              <a:buNone/>
            </a:pPr>
            <a:r>
              <a:rPr lang="en-US" sz="2400" b="1"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should accept that others are different from us.</a:t>
            </a:r>
          </a:p>
          <a:p>
            <a:pPr algn="just">
              <a:lnSpc>
                <a:spcPct val="80000"/>
              </a:lnSpc>
            </a:pPr>
            <a:r>
              <a:rPr lang="en-US" sz="2400" b="1" dirty="0">
                <a:latin typeface="TH Niramit AS"/>
                <a:cs typeface="TH Niramit AS"/>
              </a:rPr>
              <a:t>Recognize </a:t>
            </a:r>
            <a:r>
              <a:rPr lang="en-US" sz="2400" b="1" dirty="0" smtClean="0">
                <a:latin typeface="TH Niramit AS"/>
                <a:cs typeface="TH Niramit AS"/>
              </a:rPr>
              <a:t>ignorance:</a:t>
            </a:r>
          </a:p>
          <a:p>
            <a:pPr marL="139700" indent="0" algn="just">
              <a:lnSpc>
                <a:spcPct val="80000"/>
              </a:lnSpc>
              <a:buNone/>
            </a:pPr>
            <a:r>
              <a:rPr lang="en-US" sz="2400" b="1"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should recognize that we do not know </a:t>
            </a:r>
            <a:r>
              <a:rPr lang="en-US" sz="2400" b="1" dirty="0" smtClean="0">
                <a:latin typeface="TH Niramit AS"/>
                <a:cs typeface="TH Niramit AS"/>
              </a:rPr>
              <a:t>precisely how others 	differ </a:t>
            </a:r>
            <a:r>
              <a:rPr lang="en-US" sz="2400" b="1" dirty="0">
                <a:latin typeface="TH Niramit AS"/>
                <a:cs typeface="TH Niramit AS"/>
              </a:rPr>
              <a:t>from us. We choose to fill in or ignore </a:t>
            </a:r>
            <a:r>
              <a:rPr lang="en-US" sz="2400" b="1" dirty="0" smtClean="0">
                <a:latin typeface="TH Niramit AS"/>
                <a:cs typeface="TH Niramit AS"/>
              </a:rPr>
              <a:t>contextual information 	in </a:t>
            </a:r>
            <a:r>
              <a:rPr lang="en-US" sz="2400" b="1" dirty="0">
                <a:latin typeface="TH Niramit AS"/>
                <a:cs typeface="TH Niramit AS"/>
              </a:rPr>
              <a:t>attempting to make decisions and use our own </a:t>
            </a:r>
            <a:r>
              <a:rPr lang="en-US" sz="2400" b="1" dirty="0" smtClean="0">
                <a:latin typeface="TH Niramit AS"/>
                <a:cs typeface="TH Niramit AS"/>
              </a:rPr>
              <a:t>preprogrammed 	cultural </a:t>
            </a:r>
            <a:r>
              <a:rPr lang="en-US" sz="2400" b="1" dirty="0">
                <a:latin typeface="TH Niramit AS"/>
                <a:cs typeface="TH Niramit AS"/>
              </a:rPr>
              <a:t>bias.</a:t>
            </a:r>
          </a:p>
          <a:p>
            <a:pPr algn="just">
              <a:lnSpc>
                <a:spcPct val="80000"/>
              </a:lnSpc>
            </a:pPr>
            <a:r>
              <a:rPr lang="en-US" sz="2400" b="1" dirty="0">
                <a:latin typeface="TH Niramit AS"/>
                <a:cs typeface="TH Niramit AS"/>
              </a:rPr>
              <a:t>Take </a:t>
            </a:r>
            <a:r>
              <a:rPr lang="en-US" sz="2400" b="1" dirty="0" smtClean="0">
                <a:latin typeface="TH Niramit AS"/>
                <a:cs typeface="TH Niramit AS"/>
              </a:rPr>
              <a:t>responsibility:</a:t>
            </a:r>
          </a:p>
          <a:p>
            <a:pPr marL="139700" indent="0" algn="just">
              <a:lnSpc>
                <a:spcPct val="80000"/>
              </a:lnSpc>
              <a:buNone/>
            </a:pPr>
            <a:r>
              <a:rPr lang="en-US" sz="2400" b="1" dirty="0">
                <a:latin typeface="TH Niramit AS"/>
                <a:cs typeface="TH Niramit AS"/>
              </a:rPr>
              <a:t>	</a:t>
            </a:r>
            <a:r>
              <a:rPr lang="en-US" sz="2400" b="1" dirty="0" smtClean="0">
                <a:latin typeface="TH Niramit AS"/>
                <a:cs typeface="TH Niramit AS"/>
              </a:rPr>
              <a:t>we </a:t>
            </a:r>
            <a:r>
              <a:rPr lang="en-US" sz="2400" b="1" dirty="0">
                <a:latin typeface="TH Niramit AS"/>
                <a:cs typeface="TH Niramit AS"/>
              </a:rPr>
              <a:t>should accept responsibility for our feelings </a:t>
            </a:r>
            <a:r>
              <a:rPr lang="en-US" sz="2400" b="1" dirty="0" smtClean="0">
                <a:latin typeface="TH Niramit AS"/>
                <a:cs typeface="TH Niramit AS"/>
              </a:rPr>
              <a:t>and reactions </a:t>
            </a:r>
            <a:r>
              <a:rPr lang="en-US" sz="2400" b="1" dirty="0">
                <a:latin typeface="TH Niramit AS"/>
                <a:cs typeface="TH Niramit AS"/>
              </a:rPr>
              <a:t>when </a:t>
            </a:r>
            <a:r>
              <a:rPr lang="en-US" sz="2400" b="1" dirty="0" smtClean="0">
                <a:latin typeface="TH Niramit AS"/>
                <a:cs typeface="TH Niramit AS"/>
              </a:rPr>
              <a:t>	dealing </a:t>
            </a:r>
            <a:r>
              <a:rPr lang="en-US" sz="2400" b="1" dirty="0">
                <a:latin typeface="TH Niramit AS"/>
                <a:cs typeface="TH Niramit AS"/>
              </a:rPr>
              <a:t>with others.</a:t>
            </a:r>
            <a:endParaRPr lang="en-US" sz="2400" b="1" dirty="0" smtClean="0">
              <a:latin typeface="TH Niramit AS"/>
              <a:cs typeface="TH Niramit AS"/>
            </a:endParaRP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30810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412091" y="1650351"/>
            <a:ext cx="8328844" cy="3112379"/>
          </a:xfrm>
        </p:spPr>
        <p:txBody>
          <a:bodyPr/>
          <a:lstStyle/>
          <a:p>
            <a:r>
              <a:rPr lang="en-US" sz="2400" b="1" dirty="0">
                <a:latin typeface="TH Niramit AS"/>
                <a:cs typeface="TH Niramit AS"/>
              </a:rPr>
              <a:t>One useful procedure for helping us to do this is to take the following 5</a:t>
            </a:r>
            <a:r>
              <a:rPr lang="en-US" sz="2400" b="1" dirty="0" smtClean="0">
                <a:latin typeface="TH Niramit AS"/>
                <a:cs typeface="TH Niramit AS"/>
              </a:rPr>
              <a:t> steps</a:t>
            </a:r>
            <a:r>
              <a:rPr lang="en-US" sz="2400" b="1" dirty="0">
                <a:latin typeface="TH Niramit AS"/>
                <a:cs typeface="TH Niramit AS"/>
              </a:rPr>
              <a:t>:</a:t>
            </a:r>
            <a:endParaRPr lang="en-US" sz="2400" b="1" dirty="0" smtClean="0">
              <a:latin typeface="TH Niramit AS"/>
              <a:cs typeface="TH Niramit AS"/>
            </a:endParaRP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
        <p:nvSpPr>
          <p:cNvPr id="5" name="5-Point Star 4"/>
          <p:cNvSpPr/>
          <p:nvPr/>
        </p:nvSpPr>
        <p:spPr>
          <a:xfrm>
            <a:off x="3849016" y="2718725"/>
            <a:ext cx="1717006" cy="1627266"/>
          </a:xfrm>
          <a:prstGeom prst="star5">
            <a:avLst/>
          </a:prstGeom>
          <a:solidFill>
            <a:schemeClr val="tx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4291844" y="2202764"/>
            <a:ext cx="610929"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smtClean="0">
                <a:latin typeface="TH Niramit AS"/>
                <a:cs typeface="TH Niramit AS"/>
              </a:rPr>
              <a:t>STOP</a:t>
            </a:r>
            <a:endParaRPr lang="en-US" sz="2000" b="1" dirty="0">
              <a:latin typeface="TH Niramit AS"/>
              <a:cs typeface="TH Niramit AS"/>
            </a:endParaRPr>
          </a:p>
        </p:txBody>
      </p:sp>
      <p:sp>
        <p:nvSpPr>
          <p:cNvPr id="7" name="TextBox 6"/>
          <p:cNvSpPr txBox="1"/>
          <p:nvPr/>
        </p:nvSpPr>
        <p:spPr>
          <a:xfrm>
            <a:off x="5743974" y="3218409"/>
            <a:ext cx="633507"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smtClean="0">
                <a:latin typeface="TH Niramit AS"/>
                <a:cs typeface="TH Niramit AS"/>
              </a:rPr>
              <a:t>LOOK</a:t>
            </a:r>
            <a:endParaRPr lang="en-US" sz="2000" b="1" dirty="0">
              <a:latin typeface="TH Niramit AS"/>
              <a:cs typeface="TH Niramit AS"/>
            </a:endParaRPr>
          </a:p>
        </p:txBody>
      </p:sp>
      <p:sp>
        <p:nvSpPr>
          <p:cNvPr id="8" name="TextBox 7"/>
          <p:cNvSpPr txBox="1"/>
          <p:nvPr/>
        </p:nvSpPr>
        <p:spPr>
          <a:xfrm>
            <a:off x="5350686" y="4243976"/>
            <a:ext cx="118749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smtClean="0">
                <a:latin typeface="TH Niramit AS"/>
                <a:cs typeface="TH Niramit AS"/>
              </a:rPr>
              <a:t>LISTEN FEEL</a:t>
            </a:r>
            <a:endParaRPr lang="en-US" sz="2000" b="1" dirty="0">
              <a:latin typeface="TH Niramit AS"/>
              <a:cs typeface="TH Niramit AS"/>
            </a:endParaRPr>
          </a:p>
        </p:txBody>
      </p:sp>
      <p:sp>
        <p:nvSpPr>
          <p:cNvPr id="9" name="TextBox 8"/>
          <p:cNvSpPr txBox="1"/>
          <p:nvPr/>
        </p:nvSpPr>
        <p:spPr>
          <a:xfrm>
            <a:off x="2367859" y="4243976"/>
            <a:ext cx="1481157"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smtClean="0">
                <a:latin typeface="TH Niramit AS"/>
                <a:cs typeface="TH Niramit AS"/>
              </a:rPr>
              <a:t>DON’T ASSUME</a:t>
            </a:r>
            <a:endParaRPr lang="en-US" sz="2000" b="1" dirty="0">
              <a:latin typeface="TH Niramit AS"/>
              <a:cs typeface="TH Niramit AS"/>
            </a:endParaRPr>
          </a:p>
        </p:txBody>
      </p:sp>
      <p:sp>
        <p:nvSpPr>
          <p:cNvPr id="10" name="TextBox 9"/>
          <p:cNvSpPr txBox="1"/>
          <p:nvPr/>
        </p:nvSpPr>
        <p:spPr>
          <a:xfrm>
            <a:off x="3139633" y="3218409"/>
            <a:ext cx="51809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smtClean="0">
                <a:latin typeface="TH Niramit AS"/>
                <a:cs typeface="TH Niramit AS"/>
              </a:rPr>
              <a:t>ASK</a:t>
            </a:r>
            <a:endParaRPr lang="en-US" sz="2000" b="1" dirty="0">
              <a:latin typeface="TH Niramit AS"/>
              <a:cs typeface="TH Niramit AS"/>
            </a:endParaRPr>
          </a:p>
        </p:txBody>
      </p:sp>
      <p:sp>
        <p:nvSpPr>
          <p:cNvPr id="11" name="Rectangle 10"/>
          <p:cNvSpPr/>
          <p:nvPr/>
        </p:nvSpPr>
        <p:spPr>
          <a:xfrm>
            <a:off x="6773677" y="4355730"/>
            <a:ext cx="1967258" cy="338554"/>
          </a:xfrm>
          <a:prstGeom prst="rect">
            <a:avLst/>
          </a:prstGeom>
        </p:spPr>
        <p:txBody>
          <a:bodyPr wrap="none">
            <a:spAutoFit/>
          </a:bodyPr>
          <a:lstStyle/>
          <a:p>
            <a:r>
              <a:rPr lang="en-US" sz="1600" dirty="0">
                <a:latin typeface="TH Niramit AS"/>
                <a:cs typeface="TH Niramit AS"/>
              </a:rPr>
              <a:t>Figure 1.6 The STAR approach</a:t>
            </a:r>
          </a:p>
        </p:txBody>
      </p:sp>
    </p:spTree>
    <p:extLst>
      <p:ext uri="{BB962C8B-B14F-4D97-AF65-F5344CB8AC3E}">
        <p14:creationId xmlns:p14="http://schemas.microsoft.com/office/powerpoint/2010/main" val="18050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H Niramit AS"/>
                <a:cs typeface="TH Niramit AS"/>
              </a:rPr>
              <a:t> Barriers to effective </a:t>
            </a:r>
            <a:r>
              <a:rPr lang="en-US" sz="3600" dirty="0" smtClean="0">
                <a:latin typeface="TH Niramit AS"/>
                <a:cs typeface="TH Niramit AS"/>
              </a:rPr>
              <a:t>communication </a:t>
            </a:r>
            <a:r>
              <a:rPr lang="en-US" sz="3200" dirty="0">
                <a:latin typeface="TH Niramit AS"/>
                <a:cs typeface="TH Niramit AS"/>
              </a:rPr>
              <a:t>(cont.)</a:t>
            </a:r>
            <a:endParaRPr lang="en-US" dirty="0">
              <a:latin typeface="TH Niramit AS"/>
              <a:cs typeface="TH Niramit AS"/>
            </a:endParaRPr>
          </a:p>
        </p:txBody>
      </p:sp>
      <p:sp>
        <p:nvSpPr>
          <p:cNvPr id="3" name="Content Placeholder 2"/>
          <p:cNvSpPr>
            <a:spLocks noGrp="1"/>
          </p:cNvSpPr>
          <p:nvPr>
            <p:ph idx="1"/>
          </p:nvPr>
        </p:nvSpPr>
        <p:spPr>
          <a:xfrm>
            <a:off x="412091" y="1650351"/>
            <a:ext cx="8318922" cy="3112379"/>
          </a:xfrm>
        </p:spPr>
        <p:txBody>
          <a:bodyPr/>
          <a:lstStyle/>
          <a:p>
            <a:pPr algn="just">
              <a:lnSpc>
                <a:spcPct val="70000"/>
              </a:lnSpc>
            </a:pPr>
            <a:r>
              <a:rPr lang="en-US" sz="2000" b="1" dirty="0">
                <a:latin typeface="TH Niramit AS"/>
                <a:cs typeface="TH Niramit AS"/>
              </a:rPr>
              <a:t>STOP: </a:t>
            </a:r>
            <a:endParaRPr lang="en-US" sz="2000" b="1" dirty="0" smtClean="0">
              <a:latin typeface="TH Niramit AS"/>
              <a:cs typeface="TH Niramit AS"/>
            </a:endParaRPr>
          </a:p>
          <a:p>
            <a:pPr marL="139700" indent="0" algn="just">
              <a:lnSpc>
                <a:spcPct val="70000"/>
              </a:lnSpc>
              <a:buNone/>
            </a:pPr>
            <a:r>
              <a:rPr lang="en-US" sz="2000" dirty="0">
                <a:latin typeface="TH Niramit AS"/>
                <a:cs typeface="TH Niramit AS"/>
              </a:rPr>
              <a:t>	</a:t>
            </a:r>
            <a:r>
              <a:rPr lang="en-US" sz="2000" dirty="0" smtClean="0">
                <a:latin typeface="TH Niramit AS"/>
                <a:cs typeface="TH Niramit AS"/>
              </a:rPr>
              <a:t>in </a:t>
            </a:r>
            <a:r>
              <a:rPr lang="en-US" sz="2000" dirty="0">
                <a:latin typeface="TH Niramit AS"/>
                <a:cs typeface="TH Niramit AS"/>
              </a:rPr>
              <a:t>situations of ambiguity, our natural tendency is to speed up </a:t>
            </a:r>
            <a:r>
              <a:rPr lang="en-US" sz="2000" dirty="0" smtClean="0">
                <a:latin typeface="TH Niramit AS"/>
                <a:cs typeface="TH Niramit AS"/>
              </a:rPr>
              <a:t>and extricate </a:t>
            </a:r>
            <a:r>
              <a:rPr lang="en-US" sz="2000" dirty="0">
                <a:latin typeface="TH Niramit AS"/>
                <a:cs typeface="TH Niramit AS"/>
              </a:rPr>
              <a:t>ourselves from </a:t>
            </a:r>
            <a:r>
              <a:rPr lang="en-US" sz="2000" dirty="0" smtClean="0">
                <a:latin typeface="TH Niramit AS"/>
                <a:cs typeface="TH Niramit AS"/>
              </a:rPr>
              <a:t>the 	uncomfortable </a:t>
            </a:r>
            <a:r>
              <a:rPr lang="en-US" sz="2000" dirty="0">
                <a:latin typeface="TH Niramit AS"/>
                <a:cs typeface="TH Niramit AS"/>
              </a:rPr>
              <a:t>situation. In fact, we need </a:t>
            </a:r>
            <a:r>
              <a:rPr lang="en-US" sz="2000" dirty="0" smtClean="0">
                <a:latin typeface="TH Niramit AS"/>
                <a:cs typeface="TH Niramit AS"/>
              </a:rPr>
              <a:t>to do </a:t>
            </a:r>
            <a:r>
              <a:rPr lang="en-US" sz="2000" dirty="0">
                <a:latin typeface="TH Niramit AS"/>
                <a:cs typeface="TH Niramit AS"/>
              </a:rPr>
              <a:t>the opposite, that is, slow down and reflect.</a:t>
            </a:r>
          </a:p>
          <a:p>
            <a:pPr algn="just">
              <a:lnSpc>
                <a:spcPct val="70000"/>
              </a:lnSpc>
            </a:pPr>
            <a:r>
              <a:rPr lang="en-US" sz="2000" b="1" dirty="0">
                <a:latin typeface="TH Niramit AS"/>
                <a:cs typeface="TH Niramit AS"/>
              </a:rPr>
              <a:t>LOOK AND LISTEN: </a:t>
            </a:r>
          </a:p>
          <a:p>
            <a:pPr marL="139700" indent="0" algn="just">
              <a:lnSpc>
                <a:spcPct val="70000"/>
              </a:lnSpc>
              <a:buNone/>
            </a:pPr>
            <a:r>
              <a:rPr lang="en-US" sz="2000" dirty="0" smtClean="0">
                <a:latin typeface="TH Niramit AS"/>
                <a:cs typeface="TH Niramit AS"/>
              </a:rPr>
              <a:t>	look </a:t>
            </a:r>
            <a:r>
              <a:rPr lang="en-US" sz="2000" dirty="0">
                <a:latin typeface="TH Niramit AS"/>
                <a:cs typeface="TH Niramit AS"/>
              </a:rPr>
              <a:t>at the people and listen to how they </a:t>
            </a:r>
            <a:r>
              <a:rPr lang="en-US" sz="2000" dirty="0" smtClean="0">
                <a:latin typeface="TH Niramit AS"/>
                <a:cs typeface="TH Niramit AS"/>
              </a:rPr>
              <a:t>speak. What </a:t>
            </a:r>
            <a:r>
              <a:rPr lang="en-US" sz="2000" dirty="0">
                <a:latin typeface="TH Niramit AS"/>
                <a:cs typeface="TH Niramit AS"/>
              </a:rPr>
              <a:t>does this tell you about their style and </a:t>
            </a:r>
            <a:r>
              <a:rPr lang="en-US" sz="2000" dirty="0" smtClean="0">
                <a:latin typeface="TH Niramit AS"/>
                <a:cs typeface="TH Niramit AS"/>
              </a:rPr>
              <a:t>	manner</a:t>
            </a:r>
            <a:r>
              <a:rPr lang="en-US" sz="2000" dirty="0">
                <a:latin typeface="TH Niramit AS"/>
                <a:cs typeface="TH Niramit AS"/>
              </a:rPr>
              <a:t>?</a:t>
            </a:r>
          </a:p>
          <a:p>
            <a:pPr algn="just">
              <a:lnSpc>
                <a:spcPct val="70000"/>
              </a:lnSpc>
            </a:pPr>
            <a:r>
              <a:rPr lang="en-US" sz="2000" b="1" dirty="0">
                <a:latin typeface="TH Niramit AS"/>
                <a:cs typeface="TH Niramit AS"/>
              </a:rPr>
              <a:t>FEEL: </a:t>
            </a:r>
            <a:endParaRPr lang="en-US" sz="2000" b="1" dirty="0" smtClean="0">
              <a:latin typeface="TH Niramit AS"/>
              <a:cs typeface="TH Niramit AS"/>
            </a:endParaRPr>
          </a:p>
          <a:p>
            <a:pPr marL="139700" indent="0" algn="just">
              <a:lnSpc>
                <a:spcPct val="70000"/>
              </a:lnSpc>
              <a:buNone/>
            </a:pPr>
            <a:r>
              <a:rPr lang="en-US" sz="2000" dirty="0">
                <a:latin typeface="TH Niramit AS"/>
                <a:cs typeface="TH Niramit AS"/>
              </a:rPr>
              <a:t>	</a:t>
            </a:r>
            <a:r>
              <a:rPr lang="en-US" sz="2000" dirty="0" smtClean="0">
                <a:latin typeface="TH Niramit AS"/>
                <a:cs typeface="TH Niramit AS"/>
              </a:rPr>
              <a:t>feel </a:t>
            </a:r>
            <a:r>
              <a:rPr lang="en-US" sz="2000" dirty="0">
                <a:latin typeface="TH Niramit AS"/>
                <a:cs typeface="TH Niramit AS"/>
              </a:rPr>
              <a:t>the atmosphere. Is it friendly, hostile or neutral?</a:t>
            </a:r>
          </a:p>
          <a:p>
            <a:pPr algn="just">
              <a:lnSpc>
                <a:spcPct val="70000"/>
              </a:lnSpc>
            </a:pPr>
            <a:r>
              <a:rPr lang="en-US" sz="2000" b="1" dirty="0">
                <a:latin typeface="TH Niramit AS"/>
                <a:cs typeface="TH Niramit AS"/>
              </a:rPr>
              <a:t>DON’T ASSUME: </a:t>
            </a:r>
            <a:endParaRPr lang="en-US" sz="2000" b="1" dirty="0" smtClean="0">
              <a:latin typeface="TH Niramit AS"/>
              <a:cs typeface="TH Niramit AS"/>
            </a:endParaRPr>
          </a:p>
          <a:p>
            <a:pPr marL="139700" indent="0" algn="just">
              <a:lnSpc>
                <a:spcPct val="70000"/>
              </a:lnSpc>
              <a:buNone/>
            </a:pPr>
            <a:r>
              <a:rPr lang="en-US" sz="2000" dirty="0">
                <a:latin typeface="TH Niramit AS"/>
                <a:cs typeface="TH Niramit AS"/>
              </a:rPr>
              <a:t>	</a:t>
            </a:r>
            <a:r>
              <a:rPr lang="en-US" sz="2000" dirty="0" smtClean="0">
                <a:latin typeface="TH Niramit AS"/>
                <a:cs typeface="TH Niramit AS"/>
              </a:rPr>
              <a:t>making </a:t>
            </a:r>
            <a:r>
              <a:rPr lang="en-US" sz="2000" dirty="0">
                <a:latin typeface="TH Niramit AS"/>
                <a:cs typeface="TH Niramit AS"/>
              </a:rPr>
              <a:t>assumptions is the most natural thing in </a:t>
            </a:r>
            <a:r>
              <a:rPr lang="en-US" sz="2000" dirty="0" smtClean="0">
                <a:latin typeface="TH Niramit AS"/>
                <a:cs typeface="TH Niramit AS"/>
              </a:rPr>
              <a:t>the world</a:t>
            </a:r>
            <a:r>
              <a:rPr lang="en-US" sz="2000" dirty="0">
                <a:latin typeface="TH Niramit AS"/>
                <a:cs typeface="TH Niramit AS"/>
              </a:rPr>
              <a:t>, but can be the most dangerous.</a:t>
            </a:r>
          </a:p>
          <a:p>
            <a:pPr algn="just">
              <a:lnSpc>
                <a:spcPct val="70000"/>
              </a:lnSpc>
            </a:pPr>
            <a:r>
              <a:rPr lang="en-US" sz="2000" b="1" dirty="0">
                <a:latin typeface="TH Niramit AS"/>
                <a:cs typeface="TH Niramit AS"/>
              </a:rPr>
              <a:t>ASK: </a:t>
            </a:r>
            <a:endParaRPr lang="en-US" sz="2000" b="1" dirty="0" smtClean="0">
              <a:latin typeface="TH Niramit AS"/>
              <a:cs typeface="TH Niramit AS"/>
            </a:endParaRPr>
          </a:p>
          <a:p>
            <a:pPr marL="139700" indent="0" algn="just">
              <a:lnSpc>
                <a:spcPct val="70000"/>
              </a:lnSpc>
              <a:buNone/>
            </a:pPr>
            <a:r>
              <a:rPr lang="en-US" sz="2000" dirty="0">
                <a:latin typeface="TH Niramit AS"/>
                <a:cs typeface="TH Niramit AS"/>
              </a:rPr>
              <a:t>	</a:t>
            </a:r>
            <a:r>
              <a:rPr lang="en-US" sz="2000" dirty="0" smtClean="0">
                <a:latin typeface="TH Niramit AS"/>
                <a:cs typeface="TH Niramit AS"/>
              </a:rPr>
              <a:t>if </a:t>
            </a:r>
            <a:r>
              <a:rPr lang="en-US" sz="2000" dirty="0">
                <a:latin typeface="TH Niramit AS"/>
                <a:cs typeface="TH Niramit AS"/>
              </a:rPr>
              <a:t>you think something may be wrong, ask politely if there is </a:t>
            </a:r>
            <a:r>
              <a:rPr lang="en-US" sz="2000" dirty="0" smtClean="0">
                <a:latin typeface="TH Niramit AS"/>
                <a:cs typeface="TH Niramit AS"/>
              </a:rPr>
              <a:t>anything you </a:t>
            </a:r>
            <a:r>
              <a:rPr lang="en-US" sz="2000" dirty="0">
                <a:latin typeface="TH Niramit AS"/>
                <a:cs typeface="TH Niramit AS"/>
              </a:rPr>
              <a:t>can do. This will not </a:t>
            </a:r>
            <a:r>
              <a:rPr lang="en-US" sz="2000" dirty="0" smtClean="0">
                <a:latin typeface="TH Niramit AS"/>
                <a:cs typeface="TH Niramit AS"/>
              </a:rPr>
              <a:t>	cause </a:t>
            </a:r>
            <a:r>
              <a:rPr lang="en-US" sz="2000" dirty="0">
                <a:latin typeface="TH Niramit AS"/>
                <a:cs typeface="TH Niramit AS"/>
              </a:rPr>
              <a:t>offence; in fact, people will </a:t>
            </a:r>
            <a:r>
              <a:rPr lang="en-US" sz="2000" dirty="0" smtClean="0">
                <a:latin typeface="TH Niramit AS"/>
                <a:cs typeface="TH Niramit AS"/>
              </a:rPr>
              <a:t>be pleased </a:t>
            </a:r>
            <a:r>
              <a:rPr lang="en-US" sz="2000" dirty="0">
                <a:latin typeface="TH Niramit AS"/>
                <a:cs typeface="TH Niramit AS"/>
              </a:rPr>
              <a:t>that you are showing an interest (</a:t>
            </a:r>
            <a:r>
              <a:rPr lang="en-US" sz="2000" dirty="0" err="1">
                <a:latin typeface="TH Niramit AS"/>
                <a:cs typeface="TH Niramit AS"/>
              </a:rPr>
              <a:t>Tomalin</a:t>
            </a:r>
            <a:r>
              <a:rPr lang="en-US" sz="2000" dirty="0">
                <a:latin typeface="TH Niramit AS"/>
                <a:cs typeface="TH Niramit AS"/>
              </a:rPr>
              <a:t> and Nicks, </a:t>
            </a:r>
            <a:r>
              <a:rPr lang="en-US" sz="2000" dirty="0" smtClean="0">
                <a:latin typeface="TH Niramit AS"/>
                <a:cs typeface="TH Niramit AS"/>
              </a:rPr>
              <a:t>	2010</a:t>
            </a:r>
            <a:r>
              <a:rPr lang="en-US" sz="2000" dirty="0">
                <a:latin typeface="TH Niramit AS"/>
                <a:cs typeface="TH Niramit AS"/>
              </a:rPr>
              <a:t>).</a:t>
            </a:r>
            <a:endParaRPr lang="en-US" sz="2000" b="1" dirty="0" smtClean="0">
              <a:latin typeface="TH Niramit AS"/>
              <a:cs typeface="TH Niramit AS"/>
            </a:endParaRPr>
          </a:p>
        </p:txBody>
      </p:sp>
      <p:sp>
        <p:nvSpPr>
          <p:cNvPr id="4" name="Title 1"/>
          <p:cNvSpPr txBox="1">
            <a:spLocks/>
          </p:cNvSpPr>
          <p:nvPr/>
        </p:nvSpPr>
        <p:spPr>
          <a:xfrm>
            <a:off x="412091" y="1022775"/>
            <a:ext cx="1443249" cy="608135"/>
          </a:xfrm>
          <a:prstGeom prst="rect">
            <a:avLst/>
          </a:prstGeom>
          <a:solidFill>
            <a:schemeClr val="bg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a:buNone/>
              <a:defRPr sz="3500" b="1" i="0" u="none" strike="noStrike" cap="none">
                <a:solidFill>
                  <a:schemeClr val="dk1"/>
                </a:solidFill>
                <a:latin typeface="Maven Pro"/>
                <a:ea typeface="Maven Pro"/>
                <a:cs typeface="Maven Pro"/>
                <a:sym typeface="Maven Pro"/>
              </a:defRPr>
            </a:lvl1pPr>
            <a:lvl2pPr marR="0" lvl="1"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2pPr>
            <a:lvl3pPr marR="0" lvl="2"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3pPr>
            <a:lvl4pPr marR="0" lvl="3"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4pPr>
            <a:lvl5pPr marR="0" lvl="4"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5pPr>
            <a:lvl6pPr marR="0" lvl="5"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6pPr>
            <a:lvl7pPr marR="0" lvl="6"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7pPr>
            <a:lvl8pPr marR="0" lvl="7"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8pPr>
            <a:lvl9pPr marR="0" lvl="8" algn="l" rtl="0">
              <a:lnSpc>
                <a:spcPct val="100000"/>
              </a:lnSpc>
              <a:spcBef>
                <a:spcPts val="0"/>
              </a:spcBef>
              <a:spcAft>
                <a:spcPts val="0"/>
              </a:spcAft>
              <a:buClr>
                <a:schemeClr val="dk1"/>
              </a:buClr>
              <a:buSzPts val="2800"/>
              <a:buFont typeface="Maven Pro"/>
              <a:buNone/>
              <a:defRPr sz="2800" b="1" i="0" u="none" strike="noStrike" cap="none">
                <a:solidFill>
                  <a:schemeClr val="dk1"/>
                </a:solidFill>
                <a:latin typeface="Maven Pro"/>
                <a:ea typeface="Maven Pro"/>
                <a:cs typeface="Maven Pro"/>
                <a:sym typeface="Maven Pro"/>
              </a:defRPr>
            </a:lvl9pPr>
          </a:lstStyle>
          <a:p>
            <a:r>
              <a:rPr lang="en-US" sz="2400" dirty="0" smtClean="0">
                <a:latin typeface="TH Niramit AS"/>
                <a:cs typeface="TH Niramit AS"/>
              </a:rPr>
              <a:t>Perception</a:t>
            </a:r>
            <a:endParaRPr lang="en-US" sz="2400" dirty="0">
              <a:solidFill>
                <a:srgbClr val="000000"/>
              </a:solidFill>
              <a:latin typeface="TH Niramit AS"/>
              <a:cs typeface="TH Niramit AS"/>
            </a:endParaRPr>
          </a:p>
        </p:txBody>
      </p:sp>
    </p:spTree>
    <p:extLst>
      <p:ext uri="{BB962C8B-B14F-4D97-AF65-F5344CB8AC3E}">
        <p14:creationId xmlns:p14="http://schemas.microsoft.com/office/powerpoint/2010/main" val="4353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H Niramit AS"/>
                <a:cs typeface="TH Niramit AS"/>
              </a:rPr>
              <a:t>Summary</a:t>
            </a:r>
            <a:endParaRPr lang="en-US" sz="3600" dirty="0">
              <a:latin typeface="TH Niramit AS"/>
              <a:cs typeface="TH Niramit AS"/>
            </a:endParaRPr>
          </a:p>
        </p:txBody>
      </p:sp>
      <p:sp>
        <p:nvSpPr>
          <p:cNvPr id="3" name="Rectangle 2"/>
          <p:cNvSpPr/>
          <p:nvPr/>
        </p:nvSpPr>
        <p:spPr>
          <a:xfrm>
            <a:off x="436551" y="1768824"/>
            <a:ext cx="7877755" cy="2677656"/>
          </a:xfrm>
          <a:prstGeom prst="rect">
            <a:avLst/>
          </a:prstGeom>
        </p:spPr>
        <p:txBody>
          <a:bodyPr wrap="square">
            <a:spAutoFit/>
          </a:bodyPr>
          <a:lstStyle/>
          <a:p>
            <a:pPr marL="285750" indent="-285750" algn="just">
              <a:buFont typeface="Wingdings" charset="2"/>
              <a:buChar char="§"/>
            </a:pPr>
            <a:r>
              <a:rPr lang="en-US" sz="2400" b="1" dirty="0">
                <a:latin typeface="TH Niramit AS"/>
                <a:cs typeface="TH Niramit AS"/>
              </a:rPr>
              <a:t>The study of cross- cultural communication is influenced by anthropology</a:t>
            </a:r>
            <a:r>
              <a:rPr lang="en-US" sz="2400" b="1" dirty="0" smtClean="0">
                <a:latin typeface="TH Niramit AS"/>
                <a:cs typeface="TH Niramit AS"/>
              </a:rPr>
              <a:t>, linguistics</a:t>
            </a:r>
            <a:r>
              <a:rPr lang="en-US" sz="2400" b="1" dirty="0">
                <a:latin typeface="TH Niramit AS"/>
                <a:cs typeface="TH Niramit AS"/>
              </a:rPr>
              <a:t>, philosophy and psychology.</a:t>
            </a:r>
          </a:p>
          <a:p>
            <a:pPr marL="285750" indent="-285750" algn="just">
              <a:buFont typeface="Wingdings" charset="2"/>
              <a:buChar char="§"/>
            </a:pPr>
            <a:r>
              <a:rPr lang="en-US" sz="2400" b="1" dirty="0">
                <a:latin typeface="TH Niramit AS"/>
                <a:cs typeface="TH Niramit AS"/>
              </a:rPr>
              <a:t>The key influences are the study of semiotics, the study of signs and </a:t>
            </a:r>
            <a:r>
              <a:rPr lang="en-US" sz="2400" b="1" dirty="0" smtClean="0">
                <a:latin typeface="TH Niramit AS"/>
                <a:cs typeface="TH Niramit AS"/>
              </a:rPr>
              <a:t>the relationship </a:t>
            </a:r>
            <a:r>
              <a:rPr lang="en-US" sz="2400" b="1" dirty="0">
                <a:latin typeface="TH Niramit AS"/>
                <a:cs typeface="TH Niramit AS"/>
              </a:rPr>
              <a:t>between language and thought.</a:t>
            </a:r>
          </a:p>
          <a:p>
            <a:pPr marL="285750" indent="-285750" algn="just">
              <a:buFont typeface="Wingdings" charset="2"/>
              <a:buChar char="§"/>
            </a:pPr>
            <a:r>
              <a:rPr lang="en-US" sz="2400" b="1" dirty="0">
                <a:latin typeface="TH Niramit AS"/>
                <a:cs typeface="TH Niramit AS"/>
              </a:rPr>
              <a:t>Culture can be divided into implicit and explicit culture.</a:t>
            </a:r>
          </a:p>
          <a:p>
            <a:pPr marL="285750" indent="-285750" algn="just">
              <a:buFont typeface="Wingdings" charset="2"/>
              <a:buChar char="§"/>
            </a:pPr>
            <a:r>
              <a:rPr lang="en-US" sz="2400" b="1" dirty="0">
                <a:latin typeface="TH Niramit AS"/>
                <a:cs typeface="TH Niramit AS"/>
              </a:rPr>
              <a:t>The basic obstacles to cross- cultural communication are ethnocentrism</a:t>
            </a:r>
            <a:r>
              <a:rPr lang="en-US" sz="2400" b="1" dirty="0" smtClean="0">
                <a:latin typeface="TH Niramit AS"/>
                <a:cs typeface="TH Niramit AS"/>
              </a:rPr>
              <a:t>, ignorance</a:t>
            </a:r>
            <a:r>
              <a:rPr lang="en-US" sz="2400" b="1" dirty="0">
                <a:latin typeface="TH Niramit AS"/>
                <a:cs typeface="TH Niramit AS"/>
              </a:rPr>
              <a:t>, fear and laziness</a:t>
            </a:r>
            <a:r>
              <a:rPr lang="en-US" sz="2400" b="1" dirty="0" smtClean="0">
                <a:latin typeface="TH Niramit AS"/>
                <a:cs typeface="TH Niramit AS"/>
              </a:rPr>
              <a:t>.</a:t>
            </a:r>
            <a:endParaRPr lang="en-US" sz="2400" b="1" dirty="0">
              <a:latin typeface="TH Niramit AS"/>
              <a:cs typeface="TH Niramit AS"/>
            </a:endParaRPr>
          </a:p>
        </p:txBody>
      </p:sp>
    </p:spTree>
    <p:extLst>
      <p:ext uri="{BB962C8B-B14F-4D97-AF65-F5344CB8AC3E}">
        <p14:creationId xmlns:p14="http://schemas.microsoft.com/office/powerpoint/2010/main" val="33746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4775" y="349513"/>
            <a:ext cx="77145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smtClean="0">
                <a:latin typeface="TH Niramit AS"/>
                <a:cs typeface="TH Niramit AS"/>
              </a:rPr>
              <a:t> Summary </a:t>
            </a:r>
            <a:r>
              <a:rPr lang="en-US" sz="3600" b="1" dirty="0">
                <a:latin typeface="TH Niramit AS"/>
                <a:cs typeface="TH Niramit AS"/>
              </a:rPr>
              <a:t>(cont.)</a:t>
            </a:r>
          </a:p>
        </p:txBody>
      </p:sp>
      <p:sp>
        <p:nvSpPr>
          <p:cNvPr id="4" name="Rectangle 3"/>
          <p:cNvSpPr/>
          <p:nvPr/>
        </p:nvSpPr>
        <p:spPr>
          <a:xfrm>
            <a:off x="436551" y="1004802"/>
            <a:ext cx="8284541" cy="3416320"/>
          </a:xfrm>
          <a:prstGeom prst="rect">
            <a:avLst/>
          </a:prstGeom>
        </p:spPr>
        <p:txBody>
          <a:bodyPr wrap="square">
            <a:spAutoFit/>
          </a:bodyPr>
          <a:lstStyle/>
          <a:p>
            <a:pPr marL="285750" indent="-285750" algn="just">
              <a:buFont typeface="Wingdings" charset="2"/>
              <a:buChar char="§"/>
            </a:pPr>
            <a:r>
              <a:rPr lang="en-US" sz="2400" b="1" dirty="0" smtClean="0">
                <a:latin typeface="TH Niramit AS"/>
                <a:cs typeface="TH Niramit AS"/>
              </a:rPr>
              <a:t>Perception </a:t>
            </a:r>
            <a:r>
              <a:rPr lang="en-US" sz="2400" b="1" dirty="0">
                <a:latin typeface="TH Niramit AS"/>
                <a:cs typeface="TH Niramit AS"/>
              </a:rPr>
              <a:t>is reality – it is selective and culture- driven. We should </a:t>
            </a:r>
            <a:r>
              <a:rPr lang="en-US" sz="2400" b="1" dirty="0" smtClean="0">
                <a:latin typeface="TH Niramit AS"/>
                <a:cs typeface="TH Niramit AS"/>
              </a:rPr>
              <a:t>check our </a:t>
            </a:r>
            <a:r>
              <a:rPr lang="en-US" sz="2400" b="1" dirty="0">
                <a:latin typeface="TH Niramit AS"/>
                <a:cs typeface="TH Niramit AS"/>
              </a:rPr>
              <a:t>perceptions about what others say and do and realize our </a:t>
            </a:r>
            <a:r>
              <a:rPr lang="en-US" sz="2400" b="1" dirty="0" smtClean="0">
                <a:latin typeface="TH Niramit AS"/>
                <a:cs typeface="TH Niramit AS"/>
              </a:rPr>
              <a:t>own perceptions </a:t>
            </a:r>
            <a:r>
              <a:rPr lang="en-US" sz="2400" b="1" dirty="0">
                <a:latin typeface="TH Niramit AS"/>
                <a:cs typeface="TH Niramit AS"/>
              </a:rPr>
              <a:t>tend to be rooted in our value systems.</a:t>
            </a:r>
          </a:p>
          <a:p>
            <a:pPr marL="285750" indent="-285750" algn="just">
              <a:buFont typeface="Wingdings" charset="2"/>
              <a:buChar char="§"/>
            </a:pPr>
            <a:r>
              <a:rPr lang="en-US" sz="2400" b="1" dirty="0">
                <a:latin typeface="TH Niramit AS"/>
                <a:cs typeface="TH Niramit AS"/>
              </a:rPr>
              <a:t>Our cross- cultural effectiveness is influenced by our own </a:t>
            </a:r>
            <a:r>
              <a:rPr lang="en-US" sz="2400" b="1" dirty="0" smtClean="0">
                <a:latin typeface="TH Niramit AS"/>
                <a:cs typeface="TH Niramit AS"/>
              </a:rPr>
              <a:t>individual personality</a:t>
            </a:r>
            <a:r>
              <a:rPr lang="en-US" sz="2400" b="1" dirty="0">
                <a:latin typeface="TH Niramit AS"/>
                <a:cs typeface="TH Niramit AS"/>
              </a:rPr>
              <a:t>, our national characteristics, our corporate culture and </a:t>
            </a:r>
            <a:r>
              <a:rPr lang="en-US" sz="2400" b="1" dirty="0" smtClean="0">
                <a:latin typeface="TH Niramit AS"/>
                <a:cs typeface="TH Niramit AS"/>
              </a:rPr>
              <a:t>our professional </a:t>
            </a:r>
            <a:r>
              <a:rPr lang="en-US" sz="2400" b="1" dirty="0">
                <a:latin typeface="TH Niramit AS"/>
                <a:cs typeface="TH Niramit AS"/>
              </a:rPr>
              <a:t>training.</a:t>
            </a:r>
          </a:p>
          <a:p>
            <a:pPr marL="285750" indent="-285750" algn="just">
              <a:buFont typeface="Wingdings" charset="2"/>
              <a:buChar char="§"/>
            </a:pPr>
            <a:r>
              <a:rPr lang="en-US" sz="2400" b="1" dirty="0">
                <a:latin typeface="TH Niramit AS"/>
                <a:cs typeface="TH Niramit AS"/>
              </a:rPr>
              <a:t>We can reduce the barriers to effective cross- cultural communication </a:t>
            </a:r>
            <a:r>
              <a:rPr lang="en-US" sz="2400" b="1" dirty="0" smtClean="0">
                <a:latin typeface="TH Niramit AS"/>
                <a:cs typeface="TH Niramit AS"/>
              </a:rPr>
              <a:t>by developing </a:t>
            </a:r>
            <a:r>
              <a:rPr lang="en-US" sz="2400" b="1" dirty="0">
                <a:latin typeface="TH Niramit AS"/>
                <a:cs typeface="TH Niramit AS"/>
              </a:rPr>
              <a:t>our listening skills to help us avoid jumping to </a:t>
            </a:r>
            <a:r>
              <a:rPr lang="en-US" sz="2400" b="1" dirty="0" smtClean="0">
                <a:latin typeface="TH Niramit AS"/>
                <a:cs typeface="TH Niramit AS"/>
              </a:rPr>
              <a:t>conclusions when </a:t>
            </a:r>
            <a:r>
              <a:rPr lang="en-US" sz="2400" b="1" dirty="0">
                <a:latin typeface="TH Niramit AS"/>
                <a:cs typeface="TH Niramit AS"/>
              </a:rPr>
              <a:t>we only ‘hear’ words rather than their intrinsic meaning.</a:t>
            </a:r>
          </a:p>
        </p:txBody>
      </p:sp>
    </p:spTree>
    <p:extLst>
      <p:ext uri="{BB962C8B-B14F-4D97-AF65-F5344CB8AC3E}">
        <p14:creationId xmlns:p14="http://schemas.microsoft.com/office/powerpoint/2010/main" val="49958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4775" y="349513"/>
            <a:ext cx="77145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latin typeface="TH Niramit AS"/>
                <a:cs typeface="TH Niramit AS"/>
              </a:rPr>
              <a:t> Summary (cont.)</a:t>
            </a:r>
          </a:p>
        </p:txBody>
      </p:sp>
      <p:sp>
        <p:nvSpPr>
          <p:cNvPr id="4" name="Rectangle 3"/>
          <p:cNvSpPr/>
          <p:nvPr/>
        </p:nvSpPr>
        <p:spPr>
          <a:xfrm>
            <a:off x="436551" y="1004802"/>
            <a:ext cx="8284541" cy="830997"/>
          </a:xfrm>
          <a:prstGeom prst="rect">
            <a:avLst/>
          </a:prstGeom>
        </p:spPr>
        <p:txBody>
          <a:bodyPr wrap="square">
            <a:spAutoFit/>
          </a:bodyPr>
          <a:lstStyle/>
          <a:p>
            <a:pPr algn="just"/>
            <a:r>
              <a:rPr lang="en-US" sz="2400" b="1" dirty="0" smtClean="0">
                <a:latin typeface="TH Niramit AS"/>
                <a:cs typeface="TH Niramit AS"/>
              </a:rPr>
              <a:t>	We </a:t>
            </a:r>
            <a:r>
              <a:rPr lang="en-US" sz="2400" b="1" dirty="0">
                <a:latin typeface="TH Niramit AS"/>
                <a:cs typeface="TH Niramit AS"/>
              </a:rPr>
              <a:t>can perhaps best summarize by formulating three basic rules to help </a:t>
            </a:r>
            <a:r>
              <a:rPr lang="en-US" sz="2400" b="1" dirty="0" smtClean="0">
                <a:latin typeface="TH Niramit AS"/>
                <a:cs typeface="TH Niramit AS"/>
              </a:rPr>
              <a:t>us understand </a:t>
            </a:r>
            <a:r>
              <a:rPr lang="en-US" sz="2400" b="1" dirty="0">
                <a:latin typeface="TH Niramit AS"/>
                <a:cs typeface="TH Niramit AS"/>
              </a:rPr>
              <a:t>the importance of cross- cultural communication</a:t>
            </a:r>
            <a:r>
              <a:rPr lang="en-US" sz="2400" b="1" dirty="0" smtClean="0">
                <a:latin typeface="TH Niramit AS"/>
                <a:cs typeface="TH Niramit AS"/>
              </a:rPr>
              <a:t>:</a:t>
            </a:r>
            <a:endParaRPr lang="en-US" sz="2400" b="1" dirty="0">
              <a:latin typeface="TH Niramit AS"/>
              <a:cs typeface="TH Niramit AS"/>
            </a:endParaRPr>
          </a:p>
        </p:txBody>
      </p:sp>
      <p:sp>
        <p:nvSpPr>
          <p:cNvPr id="2" name="Rectangle 1"/>
          <p:cNvSpPr/>
          <p:nvPr/>
        </p:nvSpPr>
        <p:spPr>
          <a:xfrm>
            <a:off x="579483" y="1998321"/>
            <a:ext cx="8141609" cy="1569660"/>
          </a:xfrm>
          <a:prstGeom prst="rect">
            <a:avLst/>
          </a:prstGeom>
        </p:spPr>
        <p:txBody>
          <a:bodyPr wrap="square">
            <a:spAutoFit/>
          </a:bodyPr>
          <a:lstStyle/>
          <a:p>
            <a:pPr marL="342900" indent="-342900" algn="just">
              <a:buFont typeface="Wingdings" charset="2"/>
              <a:buChar char="§"/>
            </a:pPr>
            <a:r>
              <a:rPr lang="en-US" sz="2400" b="1" dirty="0">
                <a:latin typeface="TH Niramit AS"/>
                <a:cs typeface="TH Niramit AS"/>
              </a:rPr>
              <a:t>We should accept that others are different from us.</a:t>
            </a:r>
          </a:p>
          <a:p>
            <a:pPr marL="342900" indent="-342900" algn="just">
              <a:buFont typeface="Wingdings" charset="2"/>
              <a:buChar char="§"/>
            </a:pPr>
            <a:r>
              <a:rPr lang="en-US" sz="2400" b="1" dirty="0">
                <a:latin typeface="TH Niramit AS"/>
                <a:cs typeface="TH Niramit AS"/>
              </a:rPr>
              <a:t>We should accept that we do not know precisely how others differ from us.</a:t>
            </a:r>
          </a:p>
          <a:p>
            <a:pPr marL="342900" indent="-342900" algn="just">
              <a:buFont typeface="Wingdings" charset="2"/>
              <a:buChar char="§"/>
            </a:pPr>
            <a:r>
              <a:rPr lang="en-US" sz="2400" b="1" dirty="0">
                <a:latin typeface="TH Niramit AS"/>
                <a:cs typeface="TH Niramit AS"/>
              </a:rPr>
              <a:t>We should accept responsibility for our feelings and reactions when </a:t>
            </a:r>
            <a:r>
              <a:rPr lang="en-US" sz="2400" b="1" dirty="0" smtClean="0">
                <a:latin typeface="TH Niramit AS"/>
                <a:cs typeface="TH Niramit AS"/>
              </a:rPr>
              <a:t>dealing with </a:t>
            </a:r>
            <a:r>
              <a:rPr lang="en-US" sz="2400" b="1" dirty="0">
                <a:latin typeface="TH Niramit AS"/>
                <a:cs typeface="TH Niramit AS"/>
              </a:rPr>
              <a:t>people from other cultures.</a:t>
            </a:r>
          </a:p>
        </p:txBody>
      </p:sp>
    </p:spTree>
    <p:extLst>
      <p:ext uri="{BB962C8B-B14F-4D97-AF65-F5344CB8AC3E}">
        <p14:creationId xmlns:p14="http://schemas.microsoft.com/office/powerpoint/2010/main" val="12671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latin typeface="TH Niramit AS"/>
                <a:cs typeface="TH Niramit AS"/>
              </a:rPr>
              <a:t>Course Schedule</a:t>
            </a:r>
            <a:br>
              <a:rPr lang="en-US" sz="3600" dirty="0">
                <a:solidFill>
                  <a:srgbClr val="000000"/>
                </a:solidFill>
                <a:latin typeface="TH Niramit AS"/>
                <a:cs typeface="TH Niramit AS"/>
              </a:rPr>
            </a:br>
            <a:endParaRPr lang="en-US" sz="3600" dirty="0">
              <a:solidFill>
                <a:srgbClr val="000000"/>
              </a:solidFill>
            </a:endParaRPr>
          </a:p>
        </p:txBody>
      </p:sp>
      <p:sp>
        <p:nvSpPr>
          <p:cNvPr id="4" name="Content Placeholder 2"/>
          <p:cNvSpPr txBox="1">
            <a:spLocks noGrp="1"/>
          </p:cNvSpPr>
          <p:nvPr>
            <p:ph idx="1"/>
          </p:nvPr>
        </p:nvSpPr>
        <p:spPr>
          <a:xfrm>
            <a:off x="673714" y="1191380"/>
            <a:ext cx="8216287" cy="341640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TH Niramit AS"/>
                <a:cs typeface="TH Niramit AS"/>
              </a:rPr>
              <a:t>Week 9</a:t>
            </a:r>
            <a:r>
              <a:rPr lang="en-US" sz="2400" b="1" dirty="0" smtClean="0">
                <a:latin typeface="TH Niramit AS"/>
                <a:cs typeface="TH Niramit AS"/>
              </a:rPr>
              <a:t>: </a:t>
            </a:r>
            <a:r>
              <a:rPr lang="en-US" sz="2400" b="1" dirty="0">
                <a:latin typeface="TH Niramit AS"/>
                <a:cs typeface="TH Niramit AS"/>
              </a:rPr>
              <a:t>	</a:t>
            </a:r>
            <a:r>
              <a:rPr lang="en-US" sz="2400" b="1" dirty="0" smtClean="0">
                <a:latin typeface="TH Niramit AS"/>
                <a:cs typeface="TH Niramit AS"/>
              </a:rPr>
              <a:t>International </a:t>
            </a:r>
            <a:r>
              <a:rPr lang="en-US" sz="2400" b="1" dirty="0">
                <a:latin typeface="TH Niramit AS"/>
                <a:cs typeface="TH Niramit AS"/>
              </a:rPr>
              <a:t>Team Building and </a:t>
            </a:r>
            <a:r>
              <a:rPr lang="en-US" sz="2400" b="1" dirty="0" smtClean="0">
                <a:latin typeface="TH Niramit AS"/>
                <a:cs typeface="TH Niramit AS"/>
              </a:rPr>
              <a:t>Team working</a:t>
            </a:r>
            <a:endParaRPr lang="en-US" sz="2400" dirty="0">
              <a:latin typeface="TH Niramit AS"/>
              <a:cs typeface="TH Niramit AS"/>
            </a:endParaRPr>
          </a:p>
          <a:p>
            <a:r>
              <a:rPr lang="en-US" sz="2400" b="1" dirty="0" smtClean="0">
                <a:latin typeface="TH Niramit AS"/>
                <a:cs typeface="TH Niramit AS"/>
              </a:rPr>
              <a:t>Week 10:</a:t>
            </a:r>
            <a:r>
              <a:rPr lang="en-US" sz="2400" b="1" dirty="0">
                <a:latin typeface="TH Niramit AS"/>
                <a:cs typeface="TH Niramit AS"/>
              </a:rPr>
              <a:t>	</a:t>
            </a:r>
            <a:r>
              <a:rPr lang="en-US" sz="2400" b="1" dirty="0" smtClean="0">
                <a:latin typeface="TH Niramit AS"/>
                <a:cs typeface="TH Niramit AS"/>
              </a:rPr>
              <a:t>The </a:t>
            </a:r>
            <a:r>
              <a:rPr lang="en-US" sz="2400" b="1" dirty="0">
                <a:latin typeface="TH Niramit AS"/>
                <a:cs typeface="TH Niramit AS"/>
              </a:rPr>
              <a:t>Effect of Culture on International Negotiations</a:t>
            </a:r>
            <a:r>
              <a:rPr lang="en-US" sz="2400" dirty="0">
                <a:latin typeface="TH Niramit AS"/>
                <a:cs typeface="TH Niramit AS"/>
              </a:rPr>
              <a:t> </a:t>
            </a:r>
            <a:endParaRPr lang="en-US" sz="2400" b="1" dirty="0" smtClean="0">
              <a:latin typeface="TH Niramit AS"/>
              <a:cs typeface="TH Niramit AS"/>
            </a:endParaRPr>
          </a:p>
          <a:p>
            <a:r>
              <a:rPr lang="en-US" sz="2400" b="1" dirty="0" smtClean="0">
                <a:latin typeface="TH Niramit AS"/>
                <a:cs typeface="TH Niramit AS"/>
              </a:rPr>
              <a:t>Week 11:	Multiculturalism </a:t>
            </a:r>
            <a:r>
              <a:rPr lang="en-US" sz="2400" b="1" dirty="0">
                <a:latin typeface="TH Niramit AS"/>
                <a:cs typeface="TH Niramit AS"/>
              </a:rPr>
              <a:t>and </a:t>
            </a:r>
            <a:r>
              <a:rPr lang="en-US" sz="2400" b="1" dirty="0" smtClean="0">
                <a:latin typeface="TH Niramit AS"/>
                <a:cs typeface="TH Niramit AS"/>
              </a:rPr>
              <a:t>Diversity</a:t>
            </a:r>
          </a:p>
          <a:p>
            <a:r>
              <a:rPr lang="en-US" sz="2400" b="1" dirty="0" smtClean="0">
                <a:latin typeface="TH Niramit AS"/>
                <a:cs typeface="TH Niramit AS"/>
              </a:rPr>
              <a:t>Week 12:</a:t>
            </a:r>
            <a:r>
              <a:rPr lang="en-US" sz="2400" b="1" dirty="0">
                <a:latin typeface="TH Niramit AS"/>
                <a:cs typeface="TH Niramit AS"/>
              </a:rPr>
              <a:t>	</a:t>
            </a:r>
            <a:r>
              <a:rPr lang="en-US" sz="2400" b="1" dirty="0" smtClean="0">
                <a:latin typeface="TH Niramit AS"/>
                <a:cs typeface="TH Niramit AS"/>
              </a:rPr>
              <a:t>Globalization </a:t>
            </a:r>
            <a:r>
              <a:rPr lang="en-US" sz="2400" b="1" dirty="0">
                <a:latin typeface="TH Niramit AS"/>
                <a:cs typeface="TH Niramit AS"/>
              </a:rPr>
              <a:t>and its Effect on Culture</a:t>
            </a:r>
            <a:endParaRPr lang="en-US" sz="2400" dirty="0">
              <a:latin typeface="TH Niramit AS"/>
              <a:cs typeface="TH Niramit AS"/>
            </a:endParaRPr>
          </a:p>
          <a:p>
            <a:pPr marL="0" indent="0">
              <a:buNone/>
            </a:pPr>
            <a:endParaRPr lang="en-US" sz="2400" b="1" dirty="0" smtClean="0">
              <a:latin typeface="TH Niramit AS"/>
              <a:cs typeface="TH Niramit AS"/>
            </a:endParaRPr>
          </a:p>
        </p:txBody>
      </p:sp>
    </p:spTree>
    <p:extLst>
      <p:ext uri="{BB962C8B-B14F-4D97-AF65-F5344CB8AC3E}">
        <p14:creationId xmlns:p14="http://schemas.microsoft.com/office/powerpoint/2010/main" val="53645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latin typeface="TH Niramit AS"/>
                <a:cs typeface="TH Niramit AS"/>
              </a:rPr>
              <a:t>Course Schedule</a:t>
            </a:r>
            <a:br>
              <a:rPr lang="en-US" sz="3600" dirty="0">
                <a:solidFill>
                  <a:srgbClr val="000000"/>
                </a:solidFill>
                <a:latin typeface="TH Niramit AS"/>
                <a:cs typeface="TH Niramit AS"/>
              </a:rPr>
            </a:br>
            <a:endParaRPr lang="en-US" sz="3600" dirty="0">
              <a:solidFill>
                <a:srgbClr val="000000"/>
              </a:solidFill>
            </a:endParaRPr>
          </a:p>
        </p:txBody>
      </p:sp>
      <p:sp>
        <p:nvSpPr>
          <p:cNvPr id="4" name="Content Placeholder 2"/>
          <p:cNvSpPr txBox="1">
            <a:spLocks noGrp="1"/>
          </p:cNvSpPr>
          <p:nvPr>
            <p:ph idx="1"/>
          </p:nvPr>
        </p:nvSpPr>
        <p:spPr>
          <a:xfrm>
            <a:off x="404091" y="902754"/>
            <a:ext cx="8335817" cy="3957881"/>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pPr>
            <a:r>
              <a:rPr lang="en-US" sz="2400" b="1" dirty="0">
                <a:latin typeface="TH Niramit AS"/>
                <a:cs typeface="TH Niramit AS"/>
              </a:rPr>
              <a:t>Week </a:t>
            </a:r>
            <a:r>
              <a:rPr lang="en-US" sz="2400" b="1" dirty="0" smtClean="0">
                <a:latin typeface="TH Niramit AS"/>
                <a:cs typeface="TH Niramit AS"/>
              </a:rPr>
              <a:t>13: </a:t>
            </a:r>
            <a:r>
              <a:rPr lang="en-US" sz="2400" b="1" dirty="0">
                <a:latin typeface="TH Niramit AS"/>
                <a:cs typeface="TH Niramit AS"/>
              </a:rPr>
              <a:t>	</a:t>
            </a:r>
            <a:r>
              <a:rPr lang="en-US" sz="2400" b="1" dirty="0" smtClean="0">
                <a:latin typeface="TH Niramit AS"/>
                <a:cs typeface="TH Niramit AS"/>
              </a:rPr>
              <a:t>Cultural </a:t>
            </a:r>
            <a:r>
              <a:rPr lang="en-US" sz="2400" b="1" dirty="0">
                <a:latin typeface="TH Niramit AS"/>
                <a:cs typeface="TH Niramit AS"/>
              </a:rPr>
              <a:t>Diplomacy and Nation Branding</a:t>
            </a:r>
            <a:endParaRPr lang="en-US" sz="2400" dirty="0">
              <a:latin typeface="TH Niramit AS"/>
              <a:cs typeface="TH Niramit AS"/>
            </a:endParaRPr>
          </a:p>
          <a:p>
            <a:pPr algn="just">
              <a:lnSpc>
                <a:spcPct val="70000"/>
              </a:lnSpc>
            </a:pPr>
            <a:r>
              <a:rPr lang="en-US" sz="2400" b="1" dirty="0" smtClean="0">
                <a:latin typeface="TH Niramit AS"/>
                <a:cs typeface="TH Niramit AS"/>
              </a:rPr>
              <a:t>Week 14:</a:t>
            </a:r>
            <a:r>
              <a:rPr lang="en-US" sz="2400" b="1" dirty="0">
                <a:latin typeface="TH Niramit AS"/>
                <a:cs typeface="TH Niramit AS"/>
              </a:rPr>
              <a:t>	</a:t>
            </a:r>
            <a:r>
              <a:rPr lang="en-US" sz="2400" b="1" dirty="0" smtClean="0">
                <a:latin typeface="TH Niramit AS"/>
                <a:cs typeface="TH Niramit AS"/>
              </a:rPr>
              <a:t>Transfer </a:t>
            </a:r>
            <a:r>
              <a:rPr lang="en-US" sz="2400" b="1" dirty="0">
                <a:latin typeface="TH Niramit AS"/>
                <a:cs typeface="TH Niramit AS"/>
              </a:rPr>
              <a:t>of Skills, Technology and Knowledge</a:t>
            </a:r>
            <a:endParaRPr lang="en-US" sz="2400" dirty="0">
              <a:latin typeface="TH Niramit AS"/>
              <a:cs typeface="TH Niramit AS"/>
            </a:endParaRPr>
          </a:p>
          <a:p>
            <a:pPr algn="just">
              <a:lnSpc>
                <a:spcPct val="70000"/>
              </a:lnSpc>
            </a:pPr>
            <a:r>
              <a:rPr lang="en-US" sz="2400" b="1" dirty="0" smtClean="0">
                <a:latin typeface="TH Niramit AS"/>
                <a:cs typeface="TH Niramit AS"/>
              </a:rPr>
              <a:t>Week 15:</a:t>
            </a:r>
            <a:r>
              <a:rPr lang="en-US" sz="2400" b="1" dirty="0">
                <a:latin typeface="TH Niramit AS"/>
                <a:cs typeface="TH Niramit AS"/>
              </a:rPr>
              <a:t>	</a:t>
            </a:r>
            <a:r>
              <a:rPr lang="en-US" sz="2400" b="1" dirty="0" smtClean="0">
                <a:latin typeface="TH Niramit AS"/>
                <a:cs typeface="TH Niramit AS"/>
              </a:rPr>
              <a:t>Cultural </a:t>
            </a:r>
            <a:r>
              <a:rPr lang="en-US" sz="2400" b="1" dirty="0">
                <a:latin typeface="TH Niramit AS"/>
                <a:cs typeface="TH Niramit AS"/>
              </a:rPr>
              <a:t>Profiling and Classification</a:t>
            </a:r>
            <a:endParaRPr lang="en-US" sz="2400" dirty="0">
              <a:latin typeface="TH Niramit AS"/>
              <a:cs typeface="TH Niramit AS"/>
            </a:endParaRPr>
          </a:p>
          <a:p>
            <a:pPr algn="just">
              <a:lnSpc>
                <a:spcPct val="70000"/>
              </a:lnSpc>
            </a:pPr>
            <a:r>
              <a:rPr lang="en-US" sz="2400" b="1" dirty="0" smtClean="0">
                <a:latin typeface="TH Niramit AS"/>
                <a:cs typeface="TH Niramit AS"/>
              </a:rPr>
              <a:t>Week 16	Final Project Presentation</a:t>
            </a:r>
          </a:p>
          <a:p>
            <a:pPr algn="just">
              <a:lnSpc>
                <a:spcPct val="70000"/>
              </a:lnSpc>
            </a:pPr>
            <a:r>
              <a:rPr lang="en-US" sz="2400" b="1" dirty="0" smtClean="0">
                <a:latin typeface="TH Niramit AS"/>
                <a:cs typeface="TH Niramit AS"/>
              </a:rPr>
              <a:t>Week 17	Final Examination</a:t>
            </a:r>
          </a:p>
          <a:p>
            <a:pPr lvl="4" algn="just">
              <a:lnSpc>
                <a:spcPct val="70000"/>
              </a:lnSpc>
            </a:pPr>
            <a:endParaRPr lang="en-US" sz="2400" b="1" dirty="0" smtClean="0">
              <a:latin typeface="TH Niramit AS"/>
              <a:cs typeface="TH Niramit AS"/>
            </a:endParaRPr>
          </a:p>
        </p:txBody>
      </p:sp>
    </p:spTree>
    <p:extLst>
      <p:ext uri="{BB962C8B-B14F-4D97-AF65-F5344CB8AC3E}">
        <p14:creationId xmlns:p14="http://schemas.microsoft.com/office/powerpoint/2010/main" val="587497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Assessment</a:t>
            </a:r>
            <a:endParaRPr lang="en-US" sz="3200" dirty="0">
              <a:solidFill>
                <a:srgbClr val="000000"/>
              </a:solidFill>
              <a:latin typeface="TH Niramit AS" pitchFamily="2" charset="-34"/>
              <a:cs typeface="TH Niramit AS" pitchFamily="2" charset="-34"/>
            </a:endParaRPr>
          </a:p>
        </p:txBody>
      </p:sp>
      <p:sp>
        <p:nvSpPr>
          <p:cNvPr id="4" name="Content Placeholder 2"/>
          <p:cNvSpPr txBox="1">
            <a:spLocks/>
          </p:cNvSpPr>
          <p:nvPr/>
        </p:nvSpPr>
        <p:spPr>
          <a:xfrm>
            <a:off x="459486" y="1640175"/>
            <a:ext cx="8025229" cy="2499813"/>
          </a:xfrm>
          <a:prstGeom prst="rect">
            <a:avLst/>
          </a:prstGeom>
        </p:spPr>
        <p:txBody>
          <a:bodyPr lIns="68580" tIns="34290" rIns="68580" bIns="3429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b="1" dirty="0">
                <a:latin typeface="TH Niramit AS"/>
                <a:cs typeface="TH Niramit AS"/>
              </a:rPr>
              <a:t>Attendance 					</a:t>
            </a:r>
            <a:r>
              <a:rPr lang="en-US" b="1" dirty="0" smtClean="0">
                <a:latin typeface="TH Niramit AS"/>
                <a:cs typeface="TH Niramit AS"/>
              </a:rPr>
              <a:t>10 %</a:t>
            </a:r>
            <a:endParaRPr lang="en-US" b="1" dirty="0">
              <a:latin typeface="TH Niramit AS"/>
              <a:cs typeface="TH Niramit AS"/>
            </a:endParaRPr>
          </a:p>
          <a:p>
            <a:pPr>
              <a:lnSpc>
                <a:spcPct val="80000"/>
              </a:lnSpc>
            </a:pPr>
            <a:r>
              <a:rPr lang="en-US" b="1" dirty="0">
                <a:latin typeface="TH Niramit AS"/>
                <a:cs typeface="TH Niramit AS"/>
              </a:rPr>
              <a:t>Assignments / Quizzes			</a:t>
            </a:r>
            <a:r>
              <a:rPr lang="en-US" b="1" dirty="0" smtClean="0">
                <a:latin typeface="TH Niramit AS"/>
                <a:cs typeface="TH Niramit AS"/>
              </a:rPr>
              <a:t>20 %</a:t>
            </a:r>
            <a:endParaRPr lang="en-US" b="1" dirty="0">
              <a:latin typeface="TH Niramit AS"/>
              <a:cs typeface="TH Niramit AS"/>
            </a:endParaRPr>
          </a:p>
          <a:p>
            <a:pPr>
              <a:lnSpc>
                <a:spcPct val="80000"/>
              </a:lnSpc>
            </a:pPr>
            <a:r>
              <a:rPr lang="en-US" b="1" dirty="0">
                <a:latin typeface="TH Niramit AS"/>
                <a:cs typeface="TH Niramit AS"/>
              </a:rPr>
              <a:t>Final Project					</a:t>
            </a:r>
            <a:r>
              <a:rPr lang="en-US" b="1" dirty="0" smtClean="0">
                <a:latin typeface="TH Niramit AS"/>
                <a:cs typeface="TH Niramit AS"/>
              </a:rPr>
              <a:t>20 %</a:t>
            </a:r>
            <a:endParaRPr lang="en-US" b="1" dirty="0">
              <a:latin typeface="TH Niramit AS"/>
              <a:cs typeface="TH Niramit AS"/>
            </a:endParaRPr>
          </a:p>
          <a:p>
            <a:pPr>
              <a:lnSpc>
                <a:spcPct val="80000"/>
              </a:lnSpc>
            </a:pPr>
            <a:r>
              <a:rPr lang="en-US" b="1" dirty="0">
                <a:latin typeface="TH Niramit AS"/>
                <a:cs typeface="TH Niramit AS"/>
              </a:rPr>
              <a:t>Midterm Examination  			</a:t>
            </a:r>
            <a:r>
              <a:rPr lang="en-US" b="1" dirty="0" smtClean="0">
                <a:latin typeface="TH Niramit AS"/>
                <a:cs typeface="TH Niramit AS"/>
              </a:rPr>
              <a:t>20 %</a:t>
            </a:r>
            <a:endParaRPr lang="en-US" b="1" dirty="0">
              <a:latin typeface="TH Niramit AS"/>
              <a:cs typeface="TH Niramit AS"/>
            </a:endParaRPr>
          </a:p>
          <a:p>
            <a:pPr>
              <a:lnSpc>
                <a:spcPct val="80000"/>
              </a:lnSpc>
            </a:pPr>
            <a:r>
              <a:rPr lang="en-US" b="1" dirty="0">
                <a:latin typeface="TH Niramit AS"/>
                <a:cs typeface="TH Niramit AS"/>
              </a:rPr>
              <a:t>Final Examination  				</a:t>
            </a:r>
            <a:r>
              <a:rPr lang="en-US" b="1" dirty="0" smtClean="0">
                <a:latin typeface="TH Niramit AS"/>
                <a:cs typeface="TH Niramit AS"/>
              </a:rPr>
              <a:t>30 %</a:t>
            </a:r>
            <a:endParaRPr lang="en-US" b="1" dirty="0">
              <a:latin typeface="TH Niramit AS"/>
              <a:cs typeface="TH Niramit AS"/>
            </a:endParaRPr>
          </a:p>
          <a:p>
            <a:pPr marL="0" indent="0">
              <a:lnSpc>
                <a:spcPct val="80000"/>
              </a:lnSpc>
              <a:buNone/>
            </a:pPr>
            <a:r>
              <a:rPr lang="en-US" b="1" dirty="0">
                <a:latin typeface="TH Niramit AS"/>
                <a:cs typeface="TH Niramit AS"/>
              </a:rPr>
              <a:t>	Total			      	    	</a:t>
            </a:r>
            <a:r>
              <a:rPr lang="en-US" b="1" u="sng" dirty="0" smtClean="0">
                <a:latin typeface="TH Niramit AS"/>
                <a:cs typeface="TH Niramit AS"/>
              </a:rPr>
              <a:t>100</a:t>
            </a:r>
            <a:endParaRPr lang="en-US" sz="2700" b="1" dirty="0">
              <a:latin typeface="TH Niramit AS"/>
              <a:cs typeface="TH Niramit AS"/>
            </a:endParaRPr>
          </a:p>
        </p:txBody>
      </p:sp>
    </p:spTree>
    <p:extLst>
      <p:ext uri="{BB962C8B-B14F-4D97-AF65-F5344CB8AC3E}">
        <p14:creationId xmlns:p14="http://schemas.microsoft.com/office/powerpoint/2010/main" val="1210015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ตาราง 1"/>
          <p:cNvGraphicFramePr>
            <a:graphicFrameLocks noGrp="1"/>
          </p:cNvGraphicFramePr>
          <p:nvPr>
            <p:extLst>
              <p:ext uri="{D42A27DB-BD31-4B8C-83A1-F6EECF244321}">
                <p14:modId xmlns:p14="http://schemas.microsoft.com/office/powerpoint/2010/main" val="4093133629"/>
              </p:ext>
            </p:extLst>
          </p:nvPr>
        </p:nvGraphicFramePr>
        <p:xfrm>
          <a:off x="427183" y="184726"/>
          <a:ext cx="5611090" cy="4754880"/>
        </p:xfrm>
        <a:graphic>
          <a:graphicData uri="http://schemas.openxmlformats.org/drawingml/2006/table">
            <a:tbl>
              <a:tblPr firstRow="1" bandRow="1">
                <a:tableStyleId>{5C22544A-7EE6-4342-B048-85BDC9FD1C3A}</a:tableStyleId>
              </a:tblPr>
              <a:tblGrid>
                <a:gridCol w="1928090">
                  <a:extLst>
                    <a:ext uri="{9D8B030D-6E8A-4147-A177-3AD203B41FA5}">
                      <a16:colId xmlns:a16="http://schemas.microsoft.com/office/drawing/2014/main" xmlns="" val="20000"/>
                    </a:ext>
                  </a:extLst>
                </a:gridCol>
                <a:gridCol w="1651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65458">
                <a:tc>
                  <a:txBody>
                    <a:bodyPr/>
                    <a:lstStyle/>
                    <a:p>
                      <a:pPr algn="ctr"/>
                      <a:r>
                        <a:rPr lang="en-US" sz="1800" dirty="0">
                          <a:solidFill>
                            <a:srgbClr val="000000"/>
                          </a:solidFill>
                          <a:latin typeface="TH Niramit AS"/>
                          <a:cs typeface="TH Niramit AS"/>
                        </a:rPr>
                        <a:t>Student’s score (%)</a:t>
                      </a:r>
                    </a:p>
                  </a:txBody>
                  <a:tcPr marL="68580" marR="68580"/>
                </a:tc>
                <a:tc>
                  <a:txBody>
                    <a:bodyPr/>
                    <a:lstStyle/>
                    <a:p>
                      <a:pPr algn="ctr"/>
                      <a:r>
                        <a:rPr lang="en-US" sz="1800" dirty="0">
                          <a:solidFill>
                            <a:srgbClr val="000000"/>
                          </a:solidFill>
                          <a:latin typeface="TH Niramit AS"/>
                          <a:cs typeface="TH Niramit AS"/>
                        </a:rPr>
                        <a:t>Grade</a:t>
                      </a:r>
                    </a:p>
                  </a:txBody>
                  <a:tcPr marL="68580" marR="68580"/>
                </a:tc>
                <a:tc>
                  <a:txBody>
                    <a:bodyPr/>
                    <a:lstStyle/>
                    <a:p>
                      <a:pPr algn="ctr"/>
                      <a:r>
                        <a:rPr lang="en-US" sz="1800" dirty="0">
                          <a:solidFill>
                            <a:srgbClr val="000000"/>
                          </a:solidFill>
                          <a:latin typeface="TH Niramit AS"/>
                          <a:cs typeface="TH Niramit AS"/>
                        </a:rPr>
                        <a:t>Result</a:t>
                      </a:r>
                    </a:p>
                  </a:txBody>
                  <a:tcPr marL="68580" marR="68580"/>
                </a:tc>
                <a:extLst>
                  <a:ext uri="{0D108BD9-81ED-4DB2-BD59-A6C34878D82A}">
                    <a16:rowId xmlns:a16="http://schemas.microsoft.com/office/drawing/2014/main" xmlns="" val="10000"/>
                  </a:ext>
                </a:extLst>
              </a:tr>
              <a:tr h="365458">
                <a:tc>
                  <a:txBody>
                    <a:bodyPr/>
                    <a:lstStyle/>
                    <a:p>
                      <a:pPr algn="ctr"/>
                      <a:r>
                        <a:rPr lang="en-US" sz="1800" b="1" dirty="0">
                          <a:solidFill>
                            <a:srgbClr val="000000"/>
                          </a:solidFill>
                          <a:latin typeface="TH Niramit AS"/>
                          <a:cs typeface="TH Niramit AS"/>
                        </a:rPr>
                        <a:t>86-100</a:t>
                      </a:r>
                    </a:p>
                  </a:txBody>
                  <a:tcPr marL="68580" marR="68580"/>
                </a:tc>
                <a:tc>
                  <a:txBody>
                    <a:bodyPr/>
                    <a:lstStyle/>
                    <a:p>
                      <a:pPr algn="ctr"/>
                      <a:r>
                        <a:rPr lang="en-US" sz="1800" b="1" dirty="0">
                          <a:solidFill>
                            <a:srgbClr val="000000"/>
                          </a:solidFill>
                          <a:latin typeface="TH Niramit AS"/>
                          <a:cs typeface="TH Niramit AS"/>
                        </a:rPr>
                        <a:t>A</a:t>
                      </a:r>
                    </a:p>
                  </a:txBody>
                  <a:tcPr marL="68580" marR="68580"/>
                </a:tc>
                <a:tc>
                  <a:txBody>
                    <a:bodyPr/>
                    <a:lstStyle/>
                    <a:p>
                      <a:pPr algn="ctr"/>
                      <a:r>
                        <a:rPr lang="en-US" sz="1800" b="1" dirty="0">
                          <a:solidFill>
                            <a:srgbClr val="000000"/>
                          </a:solidFill>
                          <a:latin typeface="TH Niramit AS"/>
                          <a:cs typeface="TH Niramit AS"/>
                        </a:rPr>
                        <a:t>4.00</a:t>
                      </a:r>
                    </a:p>
                  </a:txBody>
                  <a:tcPr marL="68580" marR="68580"/>
                </a:tc>
                <a:extLst>
                  <a:ext uri="{0D108BD9-81ED-4DB2-BD59-A6C34878D82A}">
                    <a16:rowId xmlns:a16="http://schemas.microsoft.com/office/drawing/2014/main" xmlns="" val="10001"/>
                  </a:ext>
                </a:extLst>
              </a:tr>
              <a:tr h="365458">
                <a:tc>
                  <a:txBody>
                    <a:bodyPr/>
                    <a:lstStyle/>
                    <a:p>
                      <a:pPr algn="ctr"/>
                      <a:r>
                        <a:rPr lang="en-US" sz="1800" b="1" dirty="0">
                          <a:solidFill>
                            <a:srgbClr val="000000"/>
                          </a:solidFill>
                          <a:latin typeface="TH Niramit AS"/>
                          <a:cs typeface="TH Niramit AS"/>
                        </a:rPr>
                        <a:t>82-85</a:t>
                      </a:r>
                    </a:p>
                  </a:txBody>
                  <a:tcPr marL="68580" marR="68580"/>
                </a:tc>
                <a:tc>
                  <a:txBody>
                    <a:bodyPr/>
                    <a:lstStyle/>
                    <a:p>
                      <a:pPr algn="ctr"/>
                      <a:r>
                        <a:rPr lang="en-US" sz="1800" b="1" dirty="0">
                          <a:solidFill>
                            <a:srgbClr val="000000"/>
                          </a:solidFill>
                          <a:latin typeface="TH Niramit AS"/>
                          <a:cs typeface="TH Niramit AS"/>
                        </a:rPr>
                        <a:t>A-</a:t>
                      </a:r>
                    </a:p>
                  </a:txBody>
                  <a:tcPr marL="68580" marR="68580"/>
                </a:tc>
                <a:tc>
                  <a:txBody>
                    <a:bodyPr/>
                    <a:lstStyle/>
                    <a:p>
                      <a:pPr algn="ctr"/>
                      <a:r>
                        <a:rPr lang="en-US" sz="1800" b="1" dirty="0">
                          <a:solidFill>
                            <a:srgbClr val="000000"/>
                          </a:solidFill>
                          <a:latin typeface="TH Niramit AS"/>
                          <a:cs typeface="TH Niramit AS"/>
                        </a:rPr>
                        <a:t>3.75</a:t>
                      </a:r>
                    </a:p>
                  </a:txBody>
                  <a:tcPr marL="68580" marR="68580"/>
                </a:tc>
                <a:extLst>
                  <a:ext uri="{0D108BD9-81ED-4DB2-BD59-A6C34878D82A}">
                    <a16:rowId xmlns:a16="http://schemas.microsoft.com/office/drawing/2014/main" xmlns="" val="10002"/>
                  </a:ext>
                </a:extLst>
              </a:tr>
              <a:tr h="365458">
                <a:tc>
                  <a:txBody>
                    <a:bodyPr/>
                    <a:lstStyle/>
                    <a:p>
                      <a:pPr algn="ctr"/>
                      <a:r>
                        <a:rPr lang="en-US" sz="1800" b="1" dirty="0">
                          <a:solidFill>
                            <a:srgbClr val="000000"/>
                          </a:solidFill>
                          <a:latin typeface="TH Niramit AS"/>
                          <a:cs typeface="TH Niramit AS"/>
                        </a:rPr>
                        <a:t>78-81</a:t>
                      </a:r>
                    </a:p>
                  </a:txBody>
                  <a:tcPr marL="68580" marR="68580"/>
                </a:tc>
                <a:tc>
                  <a:txBody>
                    <a:bodyPr/>
                    <a:lstStyle/>
                    <a:p>
                      <a:pPr algn="ctr"/>
                      <a:r>
                        <a:rPr lang="en-US" sz="1800" b="1" dirty="0">
                          <a:solidFill>
                            <a:srgbClr val="000000"/>
                          </a:solidFill>
                          <a:latin typeface="TH Niramit AS"/>
                          <a:cs typeface="TH Niramit AS"/>
                        </a:rPr>
                        <a:t>B+</a:t>
                      </a:r>
                    </a:p>
                  </a:txBody>
                  <a:tcPr marL="68580" marR="68580"/>
                </a:tc>
                <a:tc>
                  <a:txBody>
                    <a:bodyPr/>
                    <a:lstStyle/>
                    <a:p>
                      <a:pPr algn="ctr"/>
                      <a:r>
                        <a:rPr lang="en-US" sz="1800" b="1" dirty="0">
                          <a:solidFill>
                            <a:srgbClr val="000000"/>
                          </a:solidFill>
                          <a:latin typeface="TH Niramit AS"/>
                          <a:cs typeface="TH Niramit AS"/>
                        </a:rPr>
                        <a:t>3.50</a:t>
                      </a:r>
                    </a:p>
                  </a:txBody>
                  <a:tcPr marL="68580" marR="68580"/>
                </a:tc>
                <a:extLst>
                  <a:ext uri="{0D108BD9-81ED-4DB2-BD59-A6C34878D82A}">
                    <a16:rowId xmlns:a16="http://schemas.microsoft.com/office/drawing/2014/main" xmlns="" val="10003"/>
                  </a:ext>
                </a:extLst>
              </a:tr>
              <a:tr h="365458">
                <a:tc>
                  <a:txBody>
                    <a:bodyPr/>
                    <a:lstStyle/>
                    <a:p>
                      <a:pPr algn="ctr"/>
                      <a:r>
                        <a:rPr lang="en-US" sz="1800" b="1" dirty="0">
                          <a:solidFill>
                            <a:srgbClr val="000000"/>
                          </a:solidFill>
                          <a:latin typeface="TH Niramit AS"/>
                          <a:cs typeface="TH Niramit AS"/>
                        </a:rPr>
                        <a:t>74-77</a:t>
                      </a:r>
                    </a:p>
                  </a:txBody>
                  <a:tcPr marL="68580" marR="68580"/>
                </a:tc>
                <a:tc>
                  <a:txBody>
                    <a:bodyPr/>
                    <a:lstStyle/>
                    <a:p>
                      <a:pPr algn="ctr"/>
                      <a:r>
                        <a:rPr lang="en-US" sz="1800" b="1" dirty="0">
                          <a:solidFill>
                            <a:srgbClr val="000000"/>
                          </a:solidFill>
                          <a:latin typeface="TH Niramit AS"/>
                          <a:cs typeface="TH Niramit AS"/>
                        </a:rPr>
                        <a:t>B</a:t>
                      </a:r>
                    </a:p>
                  </a:txBody>
                  <a:tcPr marL="68580" marR="68580"/>
                </a:tc>
                <a:tc>
                  <a:txBody>
                    <a:bodyPr/>
                    <a:lstStyle/>
                    <a:p>
                      <a:pPr algn="ctr"/>
                      <a:r>
                        <a:rPr lang="en-US" sz="1800" b="1" dirty="0">
                          <a:solidFill>
                            <a:srgbClr val="000000"/>
                          </a:solidFill>
                          <a:latin typeface="TH Niramit AS"/>
                          <a:cs typeface="TH Niramit AS"/>
                        </a:rPr>
                        <a:t>3.00</a:t>
                      </a:r>
                    </a:p>
                  </a:txBody>
                  <a:tcPr marL="68580" marR="68580"/>
                </a:tc>
                <a:extLst>
                  <a:ext uri="{0D108BD9-81ED-4DB2-BD59-A6C34878D82A}">
                    <a16:rowId xmlns:a16="http://schemas.microsoft.com/office/drawing/2014/main" xmlns="" val="10004"/>
                  </a:ext>
                </a:extLst>
              </a:tr>
              <a:tr h="365458">
                <a:tc>
                  <a:txBody>
                    <a:bodyPr/>
                    <a:lstStyle/>
                    <a:p>
                      <a:pPr algn="ctr"/>
                      <a:r>
                        <a:rPr lang="en-US" sz="1800" b="1" dirty="0">
                          <a:solidFill>
                            <a:srgbClr val="000000"/>
                          </a:solidFill>
                          <a:latin typeface="TH Niramit AS"/>
                          <a:cs typeface="TH Niramit AS"/>
                        </a:rPr>
                        <a:t>70-73</a:t>
                      </a:r>
                    </a:p>
                  </a:txBody>
                  <a:tcPr marL="68580" marR="68580"/>
                </a:tc>
                <a:tc>
                  <a:txBody>
                    <a:bodyPr/>
                    <a:lstStyle/>
                    <a:p>
                      <a:pPr algn="ctr"/>
                      <a:r>
                        <a:rPr lang="en-US" sz="1800" b="1" dirty="0">
                          <a:solidFill>
                            <a:srgbClr val="000000"/>
                          </a:solidFill>
                          <a:latin typeface="TH Niramit AS"/>
                          <a:cs typeface="TH Niramit AS"/>
                        </a:rPr>
                        <a:t>B-</a:t>
                      </a:r>
                    </a:p>
                  </a:txBody>
                  <a:tcPr marL="68580" marR="68580"/>
                </a:tc>
                <a:tc>
                  <a:txBody>
                    <a:bodyPr/>
                    <a:lstStyle/>
                    <a:p>
                      <a:pPr algn="ctr"/>
                      <a:r>
                        <a:rPr lang="en-US" sz="1800" b="1" dirty="0">
                          <a:solidFill>
                            <a:srgbClr val="000000"/>
                          </a:solidFill>
                          <a:latin typeface="TH Niramit AS"/>
                          <a:cs typeface="TH Niramit AS"/>
                        </a:rPr>
                        <a:t>2.75</a:t>
                      </a:r>
                    </a:p>
                  </a:txBody>
                  <a:tcPr marL="68580" marR="68580"/>
                </a:tc>
                <a:extLst>
                  <a:ext uri="{0D108BD9-81ED-4DB2-BD59-A6C34878D82A}">
                    <a16:rowId xmlns:a16="http://schemas.microsoft.com/office/drawing/2014/main" xmlns="" val="10005"/>
                  </a:ext>
                </a:extLst>
              </a:tr>
              <a:tr h="365458">
                <a:tc>
                  <a:txBody>
                    <a:bodyPr/>
                    <a:lstStyle/>
                    <a:p>
                      <a:pPr algn="ctr"/>
                      <a:r>
                        <a:rPr lang="en-US" sz="1800" b="1" dirty="0">
                          <a:solidFill>
                            <a:srgbClr val="000000"/>
                          </a:solidFill>
                          <a:latin typeface="TH Niramit AS"/>
                          <a:cs typeface="TH Niramit AS"/>
                        </a:rPr>
                        <a:t>66-69</a:t>
                      </a:r>
                    </a:p>
                  </a:txBody>
                  <a:tcPr marL="68580" marR="68580"/>
                </a:tc>
                <a:tc>
                  <a:txBody>
                    <a:bodyPr/>
                    <a:lstStyle/>
                    <a:p>
                      <a:pPr algn="ctr"/>
                      <a:r>
                        <a:rPr lang="en-US" sz="1800" b="1" dirty="0">
                          <a:solidFill>
                            <a:srgbClr val="000000"/>
                          </a:solidFill>
                          <a:latin typeface="TH Niramit AS"/>
                          <a:cs typeface="TH Niramit AS"/>
                        </a:rPr>
                        <a:t>C+</a:t>
                      </a:r>
                    </a:p>
                  </a:txBody>
                  <a:tcPr marL="68580" marR="68580"/>
                </a:tc>
                <a:tc>
                  <a:txBody>
                    <a:bodyPr/>
                    <a:lstStyle/>
                    <a:p>
                      <a:pPr algn="ctr"/>
                      <a:r>
                        <a:rPr lang="en-US" sz="1800" b="1" dirty="0">
                          <a:solidFill>
                            <a:srgbClr val="000000"/>
                          </a:solidFill>
                          <a:latin typeface="TH Niramit AS"/>
                          <a:cs typeface="TH Niramit AS"/>
                        </a:rPr>
                        <a:t>2.50</a:t>
                      </a:r>
                    </a:p>
                  </a:txBody>
                  <a:tcPr marL="68580" marR="68580"/>
                </a:tc>
                <a:extLst>
                  <a:ext uri="{0D108BD9-81ED-4DB2-BD59-A6C34878D82A}">
                    <a16:rowId xmlns:a16="http://schemas.microsoft.com/office/drawing/2014/main" xmlns="" val="10006"/>
                  </a:ext>
                </a:extLst>
              </a:tr>
              <a:tr h="365458">
                <a:tc>
                  <a:txBody>
                    <a:bodyPr/>
                    <a:lstStyle/>
                    <a:p>
                      <a:pPr algn="ctr"/>
                      <a:r>
                        <a:rPr lang="en-US" sz="1800" b="1" dirty="0">
                          <a:solidFill>
                            <a:srgbClr val="000000"/>
                          </a:solidFill>
                          <a:latin typeface="TH Niramit AS"/>
                          <a:cs typeface="TH Niramit AS"/>
                        </a:rPr>
                        <a:t>62-65</a:t>
                      </a:r>
                    </a:p>
                  </a:txBody>
                  <a:tcPr marL="68580" marR="68580"/>
                </a:tc>
                <a:tc>
                  <a:txBody>
                    <a:bodyPr/>
                    <a:lstStyle/>
                    <a:p>
                      <a:pPr algn="ctr"/>
                      <a:r>
                        <a:rPr lang="en-US" sz="1800" b="1" dirty="0">
                          <a:solidFill>
                            <a:srgbClr val="000000"/>
                          </a:solidFill>
                          <a:latin typeface="TH Niramit AS"/>
                          <a:cs typeface="TH Niramit AS"/>
                        </a:rPr>
                        <a:t>C</a:t>
                      </a:r>
                    </a:p>
                  </a:txBody>
                  <a:tcPr marL="68580" marR="68580"/>
                </a:tc>
                <a:tc>
                  <a:txBody>
                    <a:bodyPr/>
                    <a:lstStyle/>
                    <a:p>
                      <a:pPr algn="ctr"/>
                      <a:r>
                        <a:rPr lang="en-US" sz="1800" b="1" dirty="0">
                          <a:solidFill>
                            <a:srgbClr val="000000"/>
                          </a:solidFill>
                          <a:latin typeface="TH Niramit AS"/>
                          <a:cs typeface="TH Niramit AS"/>
                        </a:rPr>
                        <a:t>2.00</a:t>
                      </a:r>
                    </a:p>
                  </a:txBody>
                  <a:tcPr marL="68580" marR="68580"/>
                </a:tc>
                <a:extLst>
                  <a:ext uri="{0D108BD9-81ED-4DB2-BD59-A6C34878D82A}">
                    <a16:rowId xmlns:a16="http://schemas.microsoft.com/office/drawing/2014/main" xmlns="" val="10007"/>
                  </a:ext>
                </a:extLst>
              </a:tr>
              <a:tr h="365458">
                <a:tc>
                  <a:txBody>
                    <a:bodyPr/>
                    <a:lstStyle/>
                    <a:p>
                      <a:pPr algn="ctr"/>
                      <a:r>
                        <a:rPr lang="en-US" sz="1800" b="1" dirty="0">
                          <a:solidFill>
                            <a:srgbClr val="000000"/>
                          </a:solidFill>
                          <a:latin typeface="TH Niramit AS"/>
                          <a:cs typeface="TH Niramit AS"/>
                        </a:rPr>
                        <a:t>58-61</a:t>
                      </a:r>
                    </a:p>
                  </a:txBody>
                  <a:tcPr marL="68580" marR="68580"/>
                </a:tc>
                <a:tc>
                  <a:txBody>
                    <a:bodyPr/>
                    <a:lstStyle/>
                    <a:p>
                      <a:pPr algn="ctr"/>
                      <a:r>
                        <a:rPr lang="en-US" sz="1800" b="1" dirty="0">
                          <a:solidFill>
                            <a:srgbClr val="000000"/>
                          </a:solidFill>
                          <a:latin typeface="TH Niramit AS"/>
                          <a:cs typeface="TH Niramit AS"/>
                        </a:rPr>
                        <a:t>C-</a:t>
                      </a:r>
                    </a:p>
                  </a:txBody>
                  <a:tcPr marL="68580" marR="68580"/>
                </a:tc>
                <a:tc>
                  <a:txBody>
                    <a:bodyPr/>
                    <a:lstStyle/>
                    <a:p>
                      <a:pPr algn="ctr"/>
                      <a:r>
                        <a:rPr lang="en-US" sz="1800" b="1" dirty="0">
                          <a:solidFill>
                            <a:srgbClr val="000000"/>
                          </a:solidFill>
                          <a:latin typeface="TH Niramit AS"/>
                          <a:cs typeface="TH Niramit AS"/>
                        </a:rPr>
                        <a:t>1.75</a:t>
                      </a:r>
                    </a:p>
                  </a:txBody>
                  <a:tcPr marL="68580" marR="68580"/>
                </a:tc>
                <a:extLst>
                  <a:ext uri="{0D108BD9-81ED-4DB2-BD59-A6C34878D82A}">
                    <a16:rowId xmlns:a16="http://schemas.microsoft.com/office/drawing/2014/main" xmlns="" val="10008"/>
                  </a:ext>
                </a:extLst>
              </a:tr>
              <a:tr h="365458">
                <a:tc>
                  <a:txBody>
                    <a:bodyPr/>
                    <a:lstStyle/>
                    <a:p>
                      <a:pPr algn="ctr"/>
                      <a:r>
                        <a:rPr lang="en-US" sz="1800" b="1" dirty="0">
                          <a:solidFill>
                            <a:srgbClr val="000000"/>
                          </a:solidFill>
                          <a:latin typeface="TH Niramit AS"/>
                          <a:cs typeface="TH Niramit AS"/>
                        </a:rPr>
                        <a:t>54-57</a:t>
                      </a:r>
                    </a:p>
                  </a:txBody>
                  <a:tcPr marL="68580" marR="68580"/>
                </a:tc>
                <a:tc>
                  <a:txBody>
                    <a:bodyPr/>
                    <a:lstStyle/>
                    <a:p>
                      <a:pPr algn="ctr"/>
                      <a:r>
                        <a:rPr lang="en-US" sz="1800" b="1" dirty="0">
                          <a:solidFill>
                            <a:srgbClr val="000000"/>
                          </a:solidFill>
                          <a:latin typeface="TH Niramit AS"/>
                          <a:cs typeface="TH Niramit AS"/>
                        </a:rPr>
                        <a:t>D+</a:t>
                      </a:r>
                    </a:p>
                  </a:txBody>
                  <a:tcPr marL="68580" marR="68580"/>
                </a:tc>
                <a:tc>
                  <a:txBody>
                    <a:bodyPr/>
                    <a:lstStyle/>
                    <a:p>
                      <a:pPr algn="ctr"/>
                      <a:r>
                        <a:rPr lang="en-US" sz="1800" b="1" dirty="0">
                          <a:solidFill>
                            <a:srgbClr val="000000"/>
                          </a:solidFill>
                          <a:latin typeface="TH Niramit AS"/>
                          <a:cs typeface="TH Niramit AS"/>
                        </a:rPr>
                        <a:t>1.50</a:t>
                      </a:r>
                    </a:p>
                  </a:txBody>
                  <a:tcPr marL="68580" marR="68580"/>
                </a:tc>
                <a:extLst>
                  <a:ext uri="{0D108BD9-81ED-4DB2-BD59-A6C34878D82A}">
                    <a16:rowId xmlns:a16="http://schemas.microsoft.com/office/drawing/2014/main" xmlns="" val="10009"/>
                  </a:ext>
                </a:extLst>
              </a:tr>
              <a:tr h="365458">
                <a:tc>
                  <a:txBody>
                    <a:bodyPr/>
                    <a:lstStyle/>
                    <a:p>
                      <a:pPr algn="ctr"/>
                      <a:r>
                        <a:rPr lang="en-US" sz="1800" b="1" dirty="0">
                          <a:solidFill>
                            <a:srgbClr val="000000"/>
                          </a:solidFill>
                          <a:latin typeface="TH Niramit AS"/>
                          <a:cs typeface="TH Niramit AS"/>
                        </a:rPr>
                        <a:t>50-53</a:t>
                      </a:r>
                    </a:p>
                  </a:txBody>
                  <a:tcPr marL="68580" marR="68580"/>
                </a:tc>
                <a:tc>
                  <a:txBody>
                    <a:bodyPr/>
                    <a:lstStyle/>
                    <a:p>
                      <a:pPr algn="ctr"/>
                      <a:r>
                        <a:rPr lang="en-US" sz="1800" b="1" dirty="0">
                          <a:solidFill>
                            <a:srgbClr val="000000"/>
                          </a:solidFill>
                          <a:latin typeface="TH Niramit AS"/>
                          <a:cs typeface="TH Niramit AS"/>
                        </a:rPr>
                        <a:t>D</a:t>
                      </a:r>
                    </a:p>
                  </a:txBody>
                  <a:tcPr marL="68580" marR="68580"/>
                </a:tc>
                <a:tc>
                  <a:txBody>
                    <a:bodyPr/>
                    <a:lstStyle/>
                    <a:p>
                      <a:pPr algn="ctr"/>
                      <a:r>
                        <a:rPr lang="en-US" sz="1800" b="1" dirty="0">
                          <a:solidFill>
                            <a:srgbClr val="000000"/>
                          </a:solidFill>
                          <a:latin typeface="TH Niramit AS"/>
                          <a:cs typeface="TH Niramit AS"/>
                        </a:rPr>
                        <a:t>1.00</a:t>
                      </a:r>
                    </a:p>
                  </a:txBody>
                  <a:tcPr marL="68580" marR="68580"/>
                </a:tc>
                <a:extLst>
                  <a:ext uri="{0D108BD9-81ED-4DB2-BD59-A6C34878D82A}">
                    <a16:rowId xmlns:a16="http://schemas.microsoft.com/office/drawing/2014/main" xmlns="" val="10010"/>
                  </a:ext>
                </a:extLst>
              </a:tr>
              <a:tr h="365458">
                <a:tc>
                  <a:txBody>
                    <a:bodyPr/>
                    <a:lstStyle/>
                    <a:p>
                      <a:pPr algn="ctr"/>
                      <a:r>
                        <a:rPr lang="en-US" sz="1800" b="1" dirty="0">
                          <a:solidFill>
                            <a:srgbClr val="000000"/>
                          </a:solidFill>
                          <a:latin typeface="TH Niramit AS"/>
                          <a:cs typeface="TH Niramit AS"/>
                        </a:rPr>
                        <a:t>46-49</a:t>
                      </a:r>
                    </a:p>
                  </a:txBody>
                  <a:tcPr marL="68580" marR="68580"/>
                </a:tc>
                <a:tc>
                  <a:txBody>
                    <a:bodyPr/>
                    <a:lstStyle/>
                    <a:p>
                      <a:pPr algn="ctr"/>
                      <a:r>
                        <a:rPr lang="en-US" sz="1800" b="1" dirty="0">
                          <a:solidFill>
                            <a:srgbClr val="000000"/>
                          </a:solidFill>
                          <a:latin typeface="TH Niramit AS"/>
                          <a:cs typeface="TH Niramit AS"/>
                        </a:rPr>
                        <a:t>D-</a:t>
                      </a:r>
                    </a:p>
                  </a:txBody>
                  <a:tcPr marL="68580" marR="68580"/>
                </a:tc>
                <a:tc>
                  <a:txBody>
                    <a:bodyPr/>
                    <a:lstStyle/>
                    <a:p>
                      <a:pPr algn="ctr"/>
                      <a:r>
                        <a:rPr lang="en-US" sz="1800" b="1" dirty="0">
                          <a:solidFill>
                            <a:srgbClr val="000000"/>
                          </a:solidFill>
                          <a:latin typeface="TH Niramit AS"/>
                          <a:cs typeface="TH Niramit AS"/>
                        </a:rPr>
                        <a:t>0.75</a:t>
                      </a:r>
                    </a:p>
                  </a:txBody>
                  <a:tcPr marL="68580" marR="68580"/>
                </a:tc>
                <a:extLst>
                  <a:ext uri="{0D108BD9-81ED-4DB2-BD59-A6C34878D82A}">
                    <a16:rowId xmlns:a16="http://schemas.microsoft.com/office/drawing/2014/main" xmlns="" val="10011"/>
                  </a:ext>
                </a:extLst>
              </a:tr>
              <a:tr h="365458">
                <a:tc>
                  <a:txBody>
                    <a:bodyPr/>
                    <a:lstStyle/>
                    <a:p>
                      <a:pPr algn="ctr"/>
                      <a:r>
                        <a:rPr lang="en-US" sz="1800" b="1" dirty="0">
                          <a:solidFill>
                            <a:srgbClr val="000000"/>
                          </a:solidFill>
                          <a:latin typeface="TH Niramit AS"/>
                          <a:cs typeface="TH Niramit AS"/>
                        </a:rPr>
                        <a:t>0-45</a:t>
                      </a:r>
                    </a:p>
                  </a:txBody>
                  <a:tcPr marL="68580" marR="68580"/>
                </a:tc>
                <a:tc>
                  <a:txBody>
                    <a:bodyPr/>
                    <a:lstStyle/>
                    <a:p>
                      <a:pPr algn="ctr"/>
                      <a:r>
                        <a:rPr lang="en-US" sz="1800" b="1" dirty="0">
                          <a:solidFill>
                            <a:srgbClr val="000000"/>
                          </a:solidFill>
                          <a:latin typeface="TH Niramit AS"/>
                          <a:cs typeface="TH Niramit AS"/>
                        </a:rPr>
                        <a:t>F</a:t>
                      </a:r>
                    </a:p>
                  </a:txBody>
                  <a:tcPr marL="68580" marR="68580"/>
                </a:tc>
                <a:tc>
                  <a:txBody>
                    <a:bodyPr/>
                    <a:lstStyle/>
                    <a:p>
                      <a:pPr algn="ctr"/>
                      <a:r>
                        <a:rPr lang="en-US" sz="1800" b="1" dirty="0">
                          <a:solidFill>
                            <a:srgbClr val="000000"/>
                          </a:solidFill>
                          <a:latin typeface="TH Niramit AS"/>
                          <a:cs typeface="TH Niramit AS"/>
                        </a:rPr>
                        <a:t>0.00</a:t>
                      </a:r>
                    </a:p>
                  </a:txBody>
                  <a:tcPr marL="68580" marR="68580"/>
                </a:tc>
                <a:extLst>
                  <a:ext uri="{0D108BD9-81ED-4DB2-BD59-A6C34878D82A}">
                    <a16:rowId xmlns:a16="http://schemas.microsoft.com/office/drawing/2014/main" xmlns="" val="10012"/>
                  </a:ext>
                </a:extLst>
              </a:tr>
            </a:tbl>
          </a:graphicData>
        </a:graphic>
      </p:graphicFrame>
      <p:sp>
        <p:nvSpPr>
          <p:cNvPr id="3" name="Text Placeholder 1"/>
          <p:cNvSpPr txBox="1">
            <a:spLocks/>
          </p:cNvSpPr>
          <p:nvPr/>
        </p:nvSpPr>
        <p:spPr>
          <a:xfrm>
            <a:off x="6038273" y="1999111"/>
            <a:ext cx="2706542" cy="7242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latin typeface="TH Niramit AS" pitchFamily="2" charset="-34"/>
                <a:cs typeface="TH Niramit AS" pitchFamily="2" charset="-34"/>
              </a:rPr>
              <a:t>Grade Report Criteria</a:t>
            </a:r>
            <a:endParaRPr lang="en-US" sz="2800" b="1" dirty="0">
              <a:latin typeface="TH Niramit AS" pitchFamily="2" charset="-34"/>
              <a:cs typeface="TH Niramit AS" pitchFamily="2" charset="-34"/>
            </a:endParaRPr>
          </a:p>
        </p:txBody>
      </p:sp>
    </p:spTree>
    <p:extLst>
      <p:ext uri="{BB962C8B-B14F-4D97-AF65-F5344CB8AC3E}">
        <p14:creationId xmlns:p14="http://schemas.microsoft.com/office/powerpoint/2010/main" val="3205443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ocial Media Sales by Slidesgo">
  <a:themeElements>
    <a:clrScheme name="Simple Light">
      <a:dk1>
        <a:srgbClr val="000000"/>
      </a:dk1>
      <a:lt1>
        <a:srgbClr val="FFFFFF"/>
      </a:lt1>
      <a:dk2>
        <a:srgbClr val="FFE252"/>
      </a:dk2>
      <a:lt2>
        <a:srgbClr val="FFE252"/>
      </a:lt2>
      <a:accent1>
        <a:srgbClr val="FFE252"/>
      </a:accent1>
      <a:accent2>
        <a:srgbClr val="D1B528"/>
      </a:accent2>
      <a:accent3>
        <a:srgbClr val="7FC9D4"/>
      </a:accent3>
      <a:accent4>
        <a:srgbClr val="7FC9D4"/>
      </a:accent4>
      <a:accent5>
        <a:srgbClr val="7FC9D4"/>
      </a:accent5>
      <a:accent6>
        <a:srgbClr val="7FC9D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1180</Words>
  <Application>Microsoft Office PowerPoint</Application>
  <PresentationFormat>On-screen Show (16:9)</PresentationFormat>
  <Paragraphs>346</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Angsana New</vt:lpstr>
      <vt:lpstr>TH Niramit AS</vt:lpstr>
      <vt:lpstr>Malgun Gothic</vt:lpstr>
      <vt:lpstr>Roboto</vt:lpstr>
      <vt:lpstr>Wingdings</vt:lpstr>
      <vt:lpstr>Maven Pro</vt:lpstr>
      <vt:lpstr>Social Media Sales by Slidesgo</vt:lpstr>
      <vt:lpstr>TRM 3210 CROSS CULTURAL COMMUNICATION IN THE TOURISM INDUSTRY</vt:lpstr>
      <vt:lpstr>PowerPoint Presentation</vt:lpstr>
      <vt:lpstr>Course Outline</vt:lpstr>
      <vt:lpstr>Course Schedule </vt:lpstr>
      <vt:lpstr>Course Schedule </vt:lpstr>
      <vt:lpstr>Course Schedule </vt:lpstr>
      <vt:lpstr>Course Schedule </vt:lpstr>
      <vt:lpstr>Assessment</vt:lpstr>
      <vt:lpstr>PowerPoint Presentation</vt:lpstr>
      <vt:lpstr>Chapter 1</vt:lpstr>
      <vt:lpstr>Outlines</vt:lpstr>
      <vt:lpstr>Introduction</vt:lpstr>
      <vt:lpstr>What is Cross Cultural Communication?</vt:lpstr>
      <vt:lpstr>What is Cross Cultural Communication?</vt:lpstr>
      <vt:lpstr>How linguistics influences communications</vt:lpstr>
      <vt:lpstr>Semiotics</vt:lpstr>
      <vt:lpstr>Language and thought</vt:lpstr>
      <vt:lpstr>Definitions of culture</vt:lpstr>
      <vt:lpstr>Definitions of culture (cont.)</vt:lpstr>
      <vt:lpstr>Definitions of culture (cont.)</vt:lpstr>
      <vt:lpstr>Definitions of culture (cont.)</vt:lpstr>
      <vt:lpstr>Definitions of culture (cont.)</vt:lpstr>
      <vt:lpstr>Definitions of culture (cont.)</vt:lpstr>
      <vt:lpstr> Oberg’s iceberg analogy</vt:lpstr>
      <vt:lpstr> Oberg’s iceberg analogy</vt:lpstr>
      <vt:lpstr> Oberg’s iceberg analogy</vt:lpstr>
      <vt:lpstr>Corporate Culture</vt:lpstr>
      <vt:lpstr>Corporate Culture</vt:lpstr>
      <vt:lpstr>Corporate Culture</vt:lpstr>
      <vt:lpstr>Communication Style</vt:lpstr>
      <vt:lpstr>Communication Style</vt:lpstr>
      <vt:lpstr>Communication Style</vt:lpstr>
      <vt:lpstr> Practical implications</vt:lpstr>
      <vt:lpstr> Barriers to effective communication</vt:lpstr>
      <vt:lpstr> Barriers to effective communication</vt:lpstr>
      <vt:lpstr> Barriers to effective communication</vt:lpstr>
      <vt:lpstr> Barriers to effective communication</vt:lpstr>
      <vt:lpstr> Barriers to effective communication</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 Barriers to effective communication (cont.)</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Dell_390_127</dc:creator>
  <cp:lastModifiedBy>council_ssru_n01</cp:lastModifiedBy>
  <cp:revision>168</cp:revision>
  <cp:lastPrinted>2021-08-05T07:55:09Z</cp:lastPrinted>
  <dcterms:modified xsi:type="dcterms:W3CDTF">2021-08-16T11:41:29Z</dcterms:modified>
</cp:coreProperties>
</file>