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0" r:id="rId1"/>
  </p:sldMasterIdLst>
  <p:notesMasterIdLst>
    <p:notesMasterId r:id="rId95"/>
  </p:notesMasterIdLst>
  <p:handoutMasterIdLst>
    <p:handoutMasterId r:id="rId96"/>
  </p:handoutMasterIdLst>
  <p:sldIdLst>
    <p:sldId id="324" r:id="rId2"/>
    <p:sldId id="346" r:id="rId3"/>
    <p:sldId id="519" r:id="rId4"/>
    <p:sldId id="520" r:id="rId5"/>
    <p:sldId id="521" r:id="rId6"/>
    <p:sldId id="522" r:id="rId7"/>
    <p:sldId id="523" r:id="rId8"/>
    <p:sldId id="524" r:id="rId9"/>
    <p:sldId id="525" r:id="rId10"/>
    <p:sldId id="609" r:id="rId11"/>
    <p:sldId id="526" r:id="rId12"/>
    <p:sldId id="527" r:id="rId13"/>
    <p:sldId id="610" r:id="rId14"/>
    <p:sldId id="528" r:id="rId15"/>
    <p:sldId id="611" r:id="rId16"/>
    <p:sldId id="529" r:id="rId17"/>
    <p:sldId id="613" r:id="rId18"/>
    <p:sldId id="530" r:id="rId19"/>
    <p:sldId id="614" r:id="rId20"/>
    <p:sldId id="615" r:id="rId21"/>
    <p:sldId id="616" r:id="rId22"/>
    <p:sldId id="531" r:id="rId23"/>
    <p:sldId id="532" r:id="rId24"/>
    <p:sldId id="617" r:id="rId25"/>
    <p:sldId id="618" r:id="rId26"/>
    <p:sldId id="533" r:id="rId27"/>
    <p:sldId id="619" r:id="rId28"/>
    <p:sldId id="537" r:id="rId29"/>
    <p:sldId id="538" r:id="rId30"/>
    <p:sldId id="620" r:id="rId31"/>
    <p:sldId id="621" r:id="rId32"/>
    <p:sldId id="542" r:id="rId33"/>
    <p:sldId id="543" r:id="rId34"/>
    <p:sldId id="545" r:id="rId35"/>
    <p:sldId id="629" r:id="rId36"/>
    <p:sldId id="546" r:id="rId37"/>
    <p:sldId id="547" r:id="rId38"/>
    <p:sldId id="551" r:id="rId39"/>
    <p:sldId id="622" r:id="rId40"/>
    <p:sldId id="552" r:id="rId41"/>
    <p:sldId id="554" r:id="rId42"/>
    <p:sldId id="560" r:id="rId43"/>
    <p:sldId id="556" r:id="rId44"/>
    <p:sldId id="557" r:id="rId45"/>
    <p:sldId id="562" r:id="rId46"/>
    <p:sldId id="564" r:id="rId47"/>
    <p:sldId id="565" r:id="rId48"/>
    <p:sldId id="566" r:id="rId49"/>
    <p:sldId id="567" r:id="rId50"/>
    <p:sldId id="568" r:id="rId51"/>
    <p:sldId id="570" r:id="rId52"/>
    <p:sldId id="571" r:id="rId53"/>
    <p:sldId id="572" r:id="rId54"/>
    <p:sldId id="573" r:id="rId55"/>
    <p:sldId id="575" r:id="rId56"/>
    <p:sldId id="576" r:id="rId57"/>
    <p:sldId id="574" r:id="rId58"/>
    <p:sldId id="579" r:id="rId59"/>
    <p:sldId id="577" r:id="rId60"/>
    <p:sldId id="578" r:id="rId61"/>
    <p:sldId id="580" r:id="rId62"/>
    <p:sldId id="581" r:id="rId63"/>
    <p:sldId id="623" r:id="rId64"/>
    <p:sldId id="582" r:id="rId65"/>
    <p:sldId id="624" r:id="rId66"/>
    <p:sldId id="583" r:id="rId67"/>
    <p:sldId id="584" r:id="rId68"/>
    <p:sldId id="585" r:id="rId69"/>
    <p:sldId id="586" r:id="rId70"/>
    <p:sldId id="588" r:id="rId71"/>
    <p:sldId id="589" r:id="rId72"/>
    <p:sldId id="590" r:id="rId73"/>
    <p:sldId id="592" r:id="rId74"/>
    <p:sldId id="593" r:id="rId75"/>
    <p:sldId id="591" r:id="rId76"/>
    <p:sldId id="594" r:id="rId77"/>
    <p:sldId id="595" r:id="rId78"/>
    <p:sldId id="596" r:id="rId79"/>
    <p:sldId id="597" r:id="rId80"/>
    <p:sldId id="598" r:id="rId81"/>
    <p:sldId id="600" r:id="rId82"/>
    <p:sldId id="601" r:id="rId83"/>
    <p:sldId id="602" r:id="rId84"/>
    <p:sldId id="603" r:id="rId85"/>
    <p:sldId id="604" r:id="rId86"/>
    <p:sldId id="605" r:id="rId87"/>
    <p:sldId id="606" r:id="rId88"/>
    <p:sldId id="627" r:id="rId89"/>
    <p:sldId id="607" r:id="rId90"/>
    <p:sldId id="628" r:id="rId91"/>
    <p:sldId id="608" r:id="rId92"/>
    <p:sldId id="625" r:id="rId93"/>
    <p:sldId id="626" r:id="rId94"/>
  </p:sldIdLst>
  <p:sldSz cx="9144000" cy="5143500" type="screen16x9"/>
  <p:notesSz cx="9872663" cy="6797675"/>
  <p:embeddedFontLst>
    <p:embeddedFont>
      <p:font typeface="Angsana New" pitchFamily="18" charset="-34"/>
      <p:regular r:id="rId97"/>
      <p:bold r:id="rId98"/>
      <p:italic r:id="rId99"/>
      <p:boldItalic r:id="rId100"/>
    </p:embeddedFont>
    <p:embeddedFont>
      <p:font typeface="Malgun Gothic" pitchFamily="34" charset="-127"/>
      <p:regular r:id="rId101"/>
      <p:bold r:id="rId102"/>
    </p:embeddedFont>
    <p:embeddedFont>
      <p:font typeface="TH Niramit AS" pitchFamily="2" charset="-34"/>
      <p:regular r:id="rId103"/>
      <p:bold r:id="rId104"/>
      <p:italic r:id="rId105"/>
      <p:boldItalic r:id="rId10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6A03BEA-0341-40FB-9AB7-8CD7E5E3A597}">
  <a:tblStyle styleId="{26A03BEA-0341-40FB-9AB7-8CD7E5E3A5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02" y="-270"/>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70" d="100"/>
          <a:sy n="70" d="100"/>
        </p:scale>
        <p:origin x="-3294" y="-108"/>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presProps" Target="pres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font" Target="fonts/font6.fntdata"/><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font" Target="fonts/font7.fntdata"/><Relationship Id="rId108"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font" Target="fonts/font10.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font" Target="fonts/font3.fntdata"/><Relationship Id="rId10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font" Target="fonts/font1.fntdata"/><Relationship Id="rId104" Type="http://schemas.openxmlformats.org/officeDocument/2006/relationships/font" Target="fonts/font8.fntdata"/><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font" Target="fonts/font4.fntdata"/><Relationship Id="rId105" Type="http://schemas.openxmlformats.org/officeDocument/2006/relationships/font" Target="fonts/font9.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font" Target="fonts/font2.fntdata"/><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555B07-21DC-3847-A992-A277CBDCA8AA}" type="doc">
      <dgm:prSet loTypeId="urn:microsoft.com/office/officeart/2005/8/layout/vList2" loCatId="" qsTypeId="urn:microsoft.com/office/officeart/2005/8/quickstyle/simple4" qsCatId="simple" csTypeId="urn:microsoft.com/office/officeart/2005/8/colors/accent0_2" csCatId="mainScheme" phldr="1"/>
      <dgm:spPr/>
      <dgm:t>
        <a:bodyPr/>
        <a:lstStyle/>
        <a:p>
          <a:endParaRPr lang="en-US"/>
        </a:p>
      </dgm:t>
    </dgm:pt>
    <dgm:pt modelId="{C1A5BC1E-8925-6041-A687-0C1B91809E49}">
      <dgm:prSet phldrT="[Text]" custT="1"/>
      <dgm:spPr/>
      <dgm:t>
        <a:bodyPr/>
        <a:lstStyle/>
        <a:p>
          <a:pPr algn="just"/>
          <a:r>
            <a:rPr lang="en-US" sz="2400" b="1" dirty="0" smtClean="0">
              <a:solidFill>
                <a:schemeClr val="accent2"/>
              </a:solidFill>
              <a:latin typeface="TH Niramit AS"/>
              <a:cs typeface="TH Niramit AS"/>
            </a:rPr>
            <a:t>Language</a:t>
          </a:r>
          <a:endParaRPr lang="en-US" sz="2400" b="1" dirty="0">
            <a:solidFill>
              <a:schemeClr val="accent2"/>
            </a:solidFill>
            <a:latin typeface="TH Niramit AS"/>
            <a:cs typeface="TH Niramit AS"/>
          </a:endParaRPr>
        </a:p>
      </dgm:t>
    </dgm:pt>
    <dgm:pt modelId="{30DDB932-77A7-FF47-B222-E3A4F8735651}" type="parTrans" cxnId="{C58D01CC-9763-5540-AD9F-183AD0C7C52E}">
      <dgm:prSet/>
      <dgm:spPr/>
      <dgm:t>
        <a:bodyPr/>
        <a:lstStyle/>
        <a:p>
          <a:pPr algn="just"/>
          <a:endParaRPr lang="en-US" sz="2400" b="1">
            <a:latin typeface="TH Niramit AS"/>
            <a:cs typeface="TH Niramit AS"/>
          </a:endParaRPr>
        </a:p>
      </dgm:t>
    </dgm:pt>
    <dgm:pt modelId="{A2EF61EB-3B14-5D42-A4AE-43F6F9166AEA}" type="sibTrans" cxnId="{C58D01CC-9763-5540-AD9F-183AD0C7C52E}">
      <dgm:prSet/>
      <dgm:spPr/>
      <dgm:t>
        <a:bodyPr/>
        <a:lstStyle/>
        <a:p>
          <a:pPr algn="just"/>
          <a:endParaRPr lang="en-US" sz="2400" b="1">
            <a:latin typeface="TH Niramit AS"/>
            <a:cs typeface="TH Niramit AS"/>
          </a:endParaRPr>
        </a:p>
      </dgm:t>
    </dgm:pt>
    <dgm:pt modelId="{7A9DF9C6-4975-4444-935D-23B9A6E5CFE1}">
      <dgm:prSet phldrT="[Text]" custT="1"/>
      <dgm:spPr/>
      <dgm:t>
        <a:bodyPr/>
        <a:lstStyle/>
        <a:p>
          <a:pPr algn="just"/>
          <a:r>
            <a:rPr lang="en-US" sz="2400" b="1" dirty="0" smtClean="0">
              <a:latin typeface="TH Niramit AS"/>
              <a:cs typeface="TH Niramit AS"/>
            </a:rPr>
            <a:t>The words we use</a:t>
          </a:r>
          <a:endParaRPr lang="en-US" sz="2400" b="1" dirty="0">
            <a:latin typeface="TH Niramit AS"/>
            <a:cs typeface="TH Niramit AS"/>
          </a:endParaRPr>
        </a:p>
      </dgm:t>
    </dgm:pt>
    <dgm:pt modelId="{B49745FB-F049-F04B-A793-745AFE656285}" type="parTrans" cxnId="{24497241-765C-2749-96CE-F491E370620E}">
      <dgm:prSet/>
      <dgm:spPr/>
      <dgm:t>
        <a:bodyPr/>
        <a:lstStyle/>
        <a:p>
          <a:pPr algn="just"/>
          <a:endParaRPr lang="en-US" sz="2400" b="1">
            <a:latin typeface="TH Niramit AS"/>
            <a:cs typeface="TH Niramit AS"/>
          </a:endParaRPr>
        </a:p>
      </dgm:t>
    </dgm:pt>
    <dgm:pt modelId="{62C23FAC-3549-F741-9C39-56A7FB34EE38}" type="sibTrans" cxnId="{24497241-765C-2749-96CE-F491E370620E}">
      <dgm:prSet/>
      <dgm:spPr/>
      <dgm:t>
        <a:bodyPr/>
        <a:lstStyle/>
        <a:p>
          <a:pPr algn="just"/>
          <a:endParaRPr lang="en-US" sz="2400" b="1">
            <a:latin typeface="TH Niramit AS"/>
            <a:cs typeface="TH Niramit AS"/>
          </a:endParaRPr>
        </a:p>
      </dgm:t>
    </dgm:pt>
    <dgm:pt modelId="{70C3C5AC-FDE8-634D-8E7F-156EA9F09D9E}">
      <dgm:prSet phldrT="[Text]" custT="1"/>
      <dgm:spPr/>
      <dgm:t>
        <a:bodyPr/>
        <a:lstStyle/>
        <a:p>
          <a:pPr algn="just"/>
          <a:r>
            <a:rPr lang="en-US" sz="2400" b="1" dirty="0" smtClean="0">
              <a:latin typeface="TH Niramit AS"/>
              <a:cs typeface="TH Niramit AS"/>
            </a:rPr>
            <a:t>The medium by which we communicate (oral, written, aural, electronic);</a:t>
          </a:r>
          <a:endParaRPr lang="en-US" sz="2400" b="1" dirty="0">
            <a:latin typeface="TH Niramit AS"/>
            <a:cs typeface="TH Niramit AS"/>
          </a:endParaRPr>
        </a:p>
      </dgm:t>
    </dgm:pt>
    <dgm:pt modelId="{C6B34E03-FF0C-5E44-86C2-6CC6165B7CF2}" type="parTrans" cxnId="{409E8A52-6935-B547-AE54-875BA0D8CCA4}">
      <dgm:prSet/>
      <dgm:spPr/>
      <dgm:t>
        <a:bodyPr/>
        <a:lstStyle/>
        <a:p>
          <a:pPr algn="just"/>
          <a:endParaRPr lang="en-US" sz="2400" b="1">
            <a:latin typeface="TH Niramit AS"/>
            <a:cs typeface="TH Niramit AS"/>
          </a:endParaRPr>
        </a:p>
      </dgm:t>
    </dgm:pt>
    <dgm:pt modelId="{FB2453BB-5DA9-6940-94CB-C0C9B71C0675}" type="sibTrans" cxnId="{409E8A52-6935-B547-AE54-875BA0D8CCA4}">
      <dgm:prSet/>
      <dgm:spPr/>
      <dgm:t>
        <a:bodyPr/>
        <a:lstStyle/>
        <a:p>
          <a:pPr algn="just"/>
          <a:endParaRPr lang="en-US" sz="2400" b="1">
            <a:latin typeface="TH Niramit AS"/>
            <a:cs typeface="TH Niramit AS"/>
          </a:endParaRPr>
        </a:p>
      </dgm:t>
    </dgm:pt>
    <dgm:pt modelId="{1F78D7A7-3452-8B48-A559-1AF426A00843}">
      <dgm:prSet phldrT="[Text]" custT="1"/>
      <dgm:spPr/>
      <dgm:t>
        <a:bodyPr/>
        <a:lstStyle/>
        <a:p>
          <a:pPr algn="just"/>
          <a:r>
            <a:rPr lang="en-US" sz="2400" b="1" dirty="0" smtClean="0">
              <a:solidFill>
                <a:srgbClr val="D1B528"/>
              </a:solidFill>
              <a:latin typeface="TH Niramit AS"/>
              <a:cs typeface="TH Niramit AS"/>
            </a:rPr>
            <a:t>Behavior</a:t>
          </a:r>
          <a:endParaRPr lang="en-US" sz="2400" b="1" dirty="0">
            <a:solidFill>
              <a:srgbClr val="D1B528"/>
            </a:solidFill>
            <a:latin typeface="TH Niramit AS"/>
            <a:cs typeface="TH Niramit AS"/>
          </a:endParaRPr>
        </a:p>
      </dgm:t>
    </dgm:pt>
    <dgm:pt modelId="{828B2FFA-F322-A74C-A9EF-C99141A12A86}" type="parTrans" cxnId="{FE703C5F-0F5B-E448-B564-16520FA2483E}">
      <dgm:prSet/>
      <dgm:spPr/>
      <dgm:t>
        <a:bodyPr/>
        <a:lstStyle/>
        <a:p>
          <a:pPr algn="just"/>
          <a:endParaRPr lang="en-US" sz="2400" b="1">
            <a:latin typeface="TH Niramit AS"/>
            <a:cs typeface="TH Niramit AS"/>
          </a:endParaRPr>
        </a:p>
      </dgm:t>
    </dgm:pt>
    <dgm:pt modelId="{73C4F922-2336-614E-9600-AB62C606829F}" type="sibTrans" cxnId="{FE703C5F-0F5B-E448-B564-16520FA2483E}">
      <dgm:prSet/>
      <dgm:spPr/>
      <dgm:t>
        <a:bodyPr/>
        <a:lstStyle/>
        <a:p>
          <a:pPr algn="just"/>
          <a:endParaRPr lang="en-US" sz="2400" b="1">
            <a:latin typeface="TH Niramit AS"/>
            <a:cs typeface="TH Niramit AS"/>
          </a:endParaRPr>
        </a:p>
      </dgm:t>
    </dgm:pt>
    <dgm:pt modelId="{279F0BEF-CB13-F440-89FB-E8CC92CA5822}">
      <dgm:prSet phldrT="[Text]" custT="1"/>
      <dgm:spPr/>
      <dgm:t>
        <a:bodyPr/>
        <a:lstStyle/>
        <a:p>
          <a:pPr algn="just"/>
          <a:r>
            <a:rPr lang="en-US" sz="2400" b="1" dirty="0" smtClean="0">
              <a:solidFill>
                <a:srgbClr val="D1B528"/>
              </a:solidFill>
              <a:latin typeface="TH Niramit AS"/>
              <a:cs typeface="TH Niramit AS"/>
            </a:rPr>
            <a:t>Medium</a:t>
          </a:r>
          <a:endParaRPr lang="en-US" sz="2400" b="1" dirty="0">
            <a:solidFill>
              <a:srgbClr val="D1B528"/>
            </a:solidFill>
            <a:latin typeface="TH Niramit AS"/>
            <a:cs typeface="TH Niramit AS"/>
          </a:endParaRPr>
        </a:p>
      </dgm:t>
    </dgm:pt>
    <dgm:pt modelId="{8C64380F-AE5C-3044-BAA1-37A3E62EF73B}" type="parTrans" cxnId="{0CA55294-3F4E-CC42-A4C9-5B0A1060312C}">
      <dgm:prSet/>
      <dgm:spPr/>
      <dgm:t>
        <a:bodyPr/>
        <a:lstStyle/>
        <a:p>
          <a:pPr algn="just"/>
          <a:endParaRPr lang="en-US" sz="2400" b="1">
            <a:latin typeface="TH Niramit AS"/>
            <a:cs typeface="TH Niramit AS"/>
          </a:endParaRPr>
        </a:p>
      </dgm:t>
    </dgm:pt>
    <dgm:pt modelId="{768F8D2C-EBB9-AD4F-85D3-5E78300C833F}" type="sibTrans" cxnId="{0CA55294-3F4E-CC42-A4C9-5B0A1060312C}">
      <dgm:prSet/>
      <dgm:spPr/>
      <dgm:t>
        <a:bodyPr/>
        <a:lstStyle/>
        <a:p>
          <a:pPr algn="just"/>
          <a:endParaRPr lang="en-US" sz="2400" b="1">
            <a:latin typeface="TH Niramit AS"/>
            <a:cs typeface="TH Niramit AS"/>
          </a:endParaRPr>
        </a:p>
      </dgm:t>
    </dgm:pt>
    <dgm:pt modelId="{70740EAB-29F0-3A44-9F74-66353FA3C8F1}">
      <dgm:prSet phldrT="[Text]" custT="1"/>
      <dgm:spPr/>
      <dgm:t>
        <a:bodyPr/>
        <a:lstStyle/>
        <a:p>
          <a:pPr algn="just"/>
          <a:r>
            <a:rPr lang="en-US" sz="2400" b="1" dirty="0" smtClean="0">
              <a:latin typeface="TH Niramit AS"/>
              <a:cs typeface="TH Niramit AS"/>
            </a:rPr>
            <a:t>The way we use language to convey formally and informality, power and status, and how we get things done. It also includes non-verbal communication.</a:t>
          </a:r>
          <a:endParaRPr lang="en-US" sz="2400" b="1" dirty="0">
            <a:latin typeface="TH Niramit AS"/>
            <a:cs typeface="TH Niramit AS"/>
          </a:endParaRPr>
        </a:p>
      </dgm:t>
    </dgm:pt>
    <dgm:pt modelId="{68D6C060-107A-A64A-831F-BBD4BE02C996}" type="parTrans" cxnId="{C74872EA-790E-E240-8BF5-391E60B4DC51}">
      <dgm:prSet/>
      <dgm:spPr/>
      <dgm:t>
        <a:bodyPr/>
        <a:lstStyle/>
        <a:p>
          <a:pPr algn="just"/>
          <a:endParaRPr lang="en-US" sz="2400" b="1">
            <a:latin typeface="TH Niramit AS"/>
            <a:cs typeface="TH Niramit AS"/>
          </a:endParaRPr>
        </a:p>
      </dgm:t>
    </dgm:pt>
    <dgm:pt modelId="{CB2C6394-536C-EB41-970B-C4ECD7BB796B}" type="sibTrans" cxnId="{C74872EA-790E-E240-8BF5-391E60B4DC51}">
      <dgm:prSet/>
      <dgm:spPr/>
      <dgm:t>
        <a:bodyPr/>
        <a:lstStyle/>
        <a:p>
          <a:pPr algn="just"/>
          <a:endParaRPr lang="en-US" sz="2400" b="1">
            <a:latin typeface="TH Niramit AS"/>
            <a:cs typeface="TH Niramit AS"/>
          </a:endParaRPr>
        </a:p>
      </dgm:t>
    </dgm:pt>
    <dgm:pt modelId="{55660FB0-79A2-4348-9367-0B2A9E15CBA9}" type="pres">
      <dgm:prSet presAssocID="{F4555B07-21DC-3847-A992-A277CBDCA8AA}" presName="linear" presStyleCnt="0">
        <dgm:presLayoutVars>
          <dgm:animLvl val="lvl"/>
          <dgm:resizeHandles val="exact"/>
        </dgm:presLayoutVars>
      </dgm:prSet>
      <dgm:spPr/>
      <dgm:t>
        <a:bodyPr/>
        <a:lstStyle/>
        <a:p>
          <a:endParaRPr lang="en-US"/>
        </a:p>
      </dgm:t>
    </dgm:pt>
    <dgm:pt modelId="{847ED5F9-D6EA-7E4C-9C57-AFA0C15E3B86}" type="pres">
      <dgm:prSet presAssocID="{C1A5BC1E-8925-6041-A687-0C1B91809E49}" presName="parentText" presStyleLbl="node1" presStyleIdx="0" presStyleCnt="3">
        <dgm:presLayoutVars>
          <dgm:chMax val="0"/>
          <dgm:bulletEnabled val="1"/>
        </dgm:presLayoutVars>
      </dgm:prSet>
      <dgm:spPr/>
      <dgm:t>
        <a:bodyPr/>
        <a:lstStyle/>
        <a:p>
          <a:endParaRPr lang="en-US"/>
        </a:p>
      </dgm:t>
    </dgm:pt>
    <dgm:pt modelId="{481A0783-7AAF-DA43-8916-C6C5E2D67D52}" type="pres">
      <dgm:prSet presAssocID="{C1A5BC1E-8925-6041-A687-0C1B91809E49}" presName="childText" presStyleLbl="revTx" presStyleIdx="0" presStyleCnt="3">
        <dgm:presLayoutVars>
          <dgm:bulletEnabled val="1"/>
        </dgm:presLayoutVars>
      </dgm:prSet>
      <dgm:spPr/>
      <dgm:t>
        <a:bodyPr/>
        <a:lstStyle/>
        <a:p>
          <a:endParaRPr lang="en-US"/>
        </a:p>
      </dgm:t>
    </dgm:pt>
    <dgm:pt modelId="{EA4C34AA-562A-1D47-AE41-33BC665DAA01}" type="pres">
      <dgm:prSet presAssocID="{279F0BEF-CB13-F440-89FB-E8CC92CA5822}" presName="parentText" presStyleLbl="node1" presStyleIdx="1" presStyleCnt="3">
        <dgm:presLayoutVars>
          <dgm:chMax val="0"/>
          <dgm:bulletEnabled val="1"/>
        </dgm:presLayoutVars>
      </dgm:prSet>
      <dgm:spPr/>
      <dgm:t>
        <a:bodyPr/>
        <a:lstStyle/>
        <a:p>
          <a:endParaRPr lang="en-US"/>
        </a:p>
      </dgm:t>
    </dgm:pt>
    <dgm:pt modelId="{6885AEF7-A8B1-F84B-94C9-E52A97703115}" type="pres">
      <dgm:prSet presAssocID="{279F0BEF-CB13-F440-89FB-E8CC92CA5822}" presName="childText" presStyleLbl="revTx" presStyleIdx="1" presStyleCnt="3">
        <dgm:presLayoutVars>
          <dgm:bulletEnabled val="1"/>
        </dgm:presLayoutVars>
      </dgm:prSet>
      <dgm:spPr/>
      <dgm:t>
        <a:bodyPr/>
        <a:lstStyle/>
        <a:p>
          <a:endParaRPr lang="en-US"/>
        </a:p>
      </dgm:t>
    </dgm:pt>
    <dgm:pt modelId="{9B57AED7-2B87-5F44-AE18-F319D0699B79}" type="pres">
      <dgm:prSet presAssocID="{1F78D7A7-3452-8B48-A559-1AF426A00843}" presName="parentText" presStyleLbl="node1" presStyleIdx="2" presStyleCnt="3">
        <dgm:presLayoutVars>
          <dgm:chMax val="0"/>
          <dgm:bulletEnabled val="1"/>
        </dgm:presLayoutVars>
      </dgm:prSet>
      <dgm:spPr/>
      <dgm:t>
        <a:bodyPr/>
        <a:lstStyle/>
        <a:p>
          <a:endParaRPr lang="en-US"/>
        </a:p>
      </dgm:t>
    </dgm:pt>
    <dgm:pt modelId="{1708AFB1-5BB8-4A4E-B91E-92C7B1ED1F9E}" type="pres">
      <dgm:prSet presAssocID="{1F78D7A7-3452-8B48-A559-1AF426A00843}" presName="childText" presStyleLbl="revTx" presStyleIdx="2" presStyleCnt="3">
        <dgm:presLayoutVars>
          <dgm:bulletEnabled val="1"/>
        </dgm:presLayoutVars>
      </dgm:prSet>
      <dgm:spPr/>
      <dgm:t>
        <a:bodyPr/>
        <a:lstStyle/>
        <a:p>
          <a:endParaRPr lang="en-US"/>
        </a:p>
      </dgm:t>
    </dgm:pt>
  </dgm:ptLst>
  <dgm:cxnLst>
    <dgm:cxn modelId="{59A90B36-5974-B841-9B89-9E90B7F3C0DF}" type="presOf" srcId="{C1A5BC1E-8925-6041-A687-0C1B91809E49}" destId="{847ED5F9-D6EA-7E4C-9C57-AFA0C15E3B86}" srcOrd="0" destOrd="0" presId="urn:microsoft.com/office/officeart/2005/8/layout/vList2"/>
    <dgm:cxn modelId="{DDE40C5B-56F3-D84E-8E33-3672CA2F67F0}" type="presOf" srcId="{70C3C5AC-FDE8-634D-8E7F-156EA9F09D9E}" destId="{6885AEF7-A8B1-F84B-94C9-E52A97703115}" srcOrd="0" destOrd="0" presId="urn:microsoft.com/office/officeart/2005/8/layout/vList2"/>
    <dgm:cxn modelId="{48302772-AFC2-884B-8AC2-779B00766767}" type="presOf" srcId="{7A9DF9C6-4975-4444-935D-23B9A6E5CFE1}" destId="{481A0783-7AAF-DA43-8916-C6C5E2D67D52}" srcOrd="0" destOrd="0" presId="urn:microsoft.com/office/officeart/2005/8/layout/vList2"/>
    <dgm:cxn modelId="{C58D01CC-9763-5540-AD9F-183AD0C7C52E}" srcId="{F4555B07-21DC-3847-A992-A277CBDCA8AA}" destId="{C1A5BC1E-8925-6041-A687-0C1B91809E49}" srcOrd="0" destOrd="0" parTransId="{30DDB932-77A7-FF47-B222-E3A4F8735651}" sibTransId="{A2EF61EB-3B14-5D42-A4AE-43F6F9166AEA}"/>
    <dgm:cxn modelId="{24497241-765C-2749-96CE-F491E370620E}" srcId="{C1A5BC1E-8925-6041-A687-0C1B91809E49}" destId="{7A9DF9C6-4975-4444-935D-23B9A6E5CFE1}" srcOrd="0" destOrd="0" parTransId="{B49745FB-F049-F04B-A793-745AFE656285}" sibTransId="{62C23FAC-3549-F741-9C39-56A7FB34EE38}"/>
    <dgm:cxn modelId="{6E55F47D-2994-0047-A58A-328785A2F107}" type="presOf" srcId="{279F0BEF-CB13-F440-89FB-E8CC92CA5822}" destId="{EA4C34AA-562A-1D47-AE41-33BC665DAA01}" srcOrd="0" destOrd="0" presId="urn:microsoft.com/office/officeart/2005/8/layout/vList2"/>
    <dgm:cxn modelId="{409E8A52-6935-B547-AE54-875BA0D8CCA4}" srcId="{279F0BEF-CB13-F440-89FB-E8CC92CA5822}" destId="{70C3C5AC-FDE8-634D-8E7F-156EA9F09D9E}" srcOrd="0" destOrd="0" parTransId="{C6B34E03-FF0C-5E44-86C2-6CC6165B7CF2}" sibTransId="{FB2453BB-5DA9-6940-94CB-C0C9B71C0675}"/>
    <dgm:cxn modelId="{0CA55294-3F4E-CC42-A4C9-5B0A1060312C}" srcId="{F4555B07-21DC-3847-A992-A277CBDCA8AA}" destId="{279F0BEF-CB13-F440-89FB-E8CC92CA5822}" srcOrd="1" destOrd="0" parTransId="{8C64380F-AE5C-3044-BAA1-37A3E62EF73B}" sibTransId="{768F8D2C-EBB9-AD4F-85D3-5E78300C833F}"/>
    <dgm:cxn modelId="{FE703C5F-0F5B-E448-B564-16520FA2483E}" srcId="{F4555B07-21DC-3847-A992-A277CBDCA8AA}" destId="{1F78D7A7-3452-8B48-A559-1AF426A00843}" srcOrd="2" destOrd="0" parTransId="{828B2FFA-F322-A74C-A9EF-C99141A12A86}" sibTransId="{73C4F922-2336-614E-9600-AB62C606829F}"/>
    <dgm:cxn modelId="{F91F951A-4ECA-BC4D-9835-6C8AB3C5DF52}" type="presOf" srcId="{1F78D7A7-3452-8B48-A559-1AF426A00843}" destId="{9B57AED7-2B87-5F44-AE18-F319D0699B79}" srcOrd="0" destOrd="0" presId="urn:microsoft.com/office/officeart/2005/8/layout/vList2"/>
    <dgm:cxn modelId="{B725E041-B91B-934A-888D-491169F6009B}" type="presOf" srcId="{70740EAB-29F0-3A44-9F74-66353FA3C8F1}" destId="{1708AFB1-5BB8-4A4E-B91E-92C7B1ED1F9E}" srcOrd="0" destOrd="0" presId="urn:microsoft.com/office/officeart/2005/8/layout/vList2"/>
    <dgm:cxn modelId="{C74872EA-790E-E240-8BF5-391E60B4DC51}" srcId="{1F78D7A7-3452-8B48-A559-1AF426A00843}" destId="{70740EAB-29F0-3A44-9F74-66353FA3C8F1}" srcOrd="0" destOrd="0" parTransId="{68D6C060-107A-A64A-831F-BBD4BE02C996}" sibTransId="{CB2C6394-536C-EB41-970B-C4ECD7BB796B}"/>
    <dgm:cxn modelId="{DF0D8720-16BD-E342-A056-1AB2FDF9B0CC}" type="presOf" srcId="{F4555B07-21DC-3847-A992-A277CBDCA8AA}" destId="{55660FB0-79A2-4348-9367-0B2A9E15CBA9}" srcOrd="0" destOrd="0" presId="urn:microsoft.com/office/officeart/2005/8/layout/vList2"/>
    <dgm:cxn modelId="{B6470C89-939B-4549-9F36-DC0287F8C01B}" type="presParOf" srcId="{55660FB0-79A2-4348-9367-0B2A9E15CBA9}" destId="{847ED5F9-D6EA-7E4C-9C57-AFA0C15E3B86}" srcOrd="0" destOrd="0" presId="urn:microsoft.com/office/officeart/2005/8/layout/vList2"/>
    <dgm:cxn modelId="{F1B66A6B-82E7-944D-8CF4-920209DE5113}" type="presParOf" srcId="{55660FB0-79A2-4348-9367-0B2A9E15CBA9}" destId="{481A0783-7AAF-DA43-8916-C6C5E2D67D52}" srcOrd="1" destOrd="0" presId="urn:microsoft.com/office/officeart/2005/8/layout/vList2"/>
    <dgm:cxn modelId="{12BDD665-3E0E-584C-9556-FFC48E051379}" type="presParOf" srcId="{55660FB0-79A2-4348-9367-0B2A9E15CBA9}" destId="{EA4C34AA-562A-1D47-AE41-33BC665DAA01}" srcOrd="2" destOrd="0" presId="urn:microsoft.com/office/officeart/2005/8/layout/vList2"/>
    <dgm:cxn modelId="{B55C90EE-E56A-5F43-9FB1-7D78BC4E282C}" type="presParOf" srcId="{55660FB0-79A2-4348-9367-0B2A9E15CBA9}" destId="{6885AEF7-A8B1-F84B-94C9-E52A97703115}" srcOrd="3" destOrd="0" presId="urn:microsoft.com/office/officeart/2005/8/layout/vList2"/>
    <dgm:cxn modelId="{F2BFCE41-94F7-7E48-8C4B-670B1E0FF2DD}" type="presParOf" srcId="{55660FB0-79A2-4348-9367-0B2A9E15CBA9}" destId="{9B57AED7-2B87-5F44-AE18-F319D0699B79}" srcOrd="4" destOrd="0" presId="urn:microsoft.com/office/officeart/2005/8/layout/vList2"/>
    <dgm:cxn modelId="{59492232-ECBE-E142-AEE6-F0BA2C809BEF}" type="presParOf" srcId="{55660FB0-79A2-4348-9367-0B2A9E15CBA9}" destId="{1708AFB1-5BB8-4A4E-B91E-92C7B1ED1F9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ED5F9-D6EA-7E4C-9C57-AFA0C15E3B86}">
      <dsp:nvSpPr>
        <dsp:cNvPr id="0" name=""/>
        <dsp:cNvSpPr/>
      </dsp:nvSpPr>
      <dsp:spPr>
        <a:xfrm>
          <a:off x="0" y="5"/>
          <a:ext cx="8138621" cy="509646"/>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1" kern="1200" dirty="0" smtClean="0">
              <a:solidFill>
                <a:schemeClr val="accent2"/>
              </a:solidFill>
              <a:latin typeface="TH Niramit AS"/>
              <a:cs typeface="TH Niramit AS"/>
            </a:rPr>
            <a:t>Language</a:t>
          </a:r>
          <a:endParaRPr lang="en-US" sz="2400" b="1" kern="1200" dirty="0">
            <a:solidFill>
              <a:schemeClr val="accent2"/>
            </a:solidFill>
            <a:latin typeface="TH Niramit AS"/>
            <a:cs typeface="TH Niramit AS"/>
          </a:endParaRPr>
        </a:p>
      </dsp:txBody>
      <dsp:txXfrm>
        <a:off x="24879" y="24884"/>
        <a:ext cx="8088863" cy="459888"/>
      </dsp:txXfrm>
    </dsp:sp>
    <dsp:sp modelId="{481A0783-7AAF-DA43-8916-C6C5E2D67D52}">
      <dsp:nvSpPr>
        <dsp:cNvPr id="0" name=""/>
        <dsp:cNvSpPr/>
      </dsp:nvSpPr>
      <dsp:spPr>
        <a:xfrm>
          <a:off x="0" y="509652"/>
          <a:ext cx="8138621" cy="36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401"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en-US" sz="2400" b="1" kern="1200" dirty="0" smtClean="0">
              <a:latin typeface="TH Niramit AS"/>
              <a:cs typeface="TH Niramit AS"/>
            </a:rPr>
            <a:t>The words we use</a:t>
          </a:r>
          <a:endParaRPr lang="en-US" sz="2400" b="1" kern="1200" dirty="0">
            <a:latin typeface="TH Niramit AS"/>
            <a:cs typeface="TH Niramit AS"/>
          </a:endParaRPr>
        </a:p>
      </dsp:txBody>
      <dsp:txXfrm>
        <a:off x="0" y="509652"/>
        <a:ext cx="8138621" cy="360673"/>
      </dsp:txXfrm>
    </dsp:sp>
    <dsp:sp modelId="{EA4C34AA-562A-1D47-AE41-33BC665DAA01}">
      <dsp:nvSpPr>
        <dsp:cNvPr id="0" name=""/>
        <dsp:cNvSpPr/>
      </dsp:nvSpPr>
      <dsp:spPr>
        <a:xfrm>
          <a:off x="0" y="870325"/>
          <a:ext cx="8138621" cy="509646"/>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1" kern="1200" dirty="0" smtClean="0">
              <a:solidFill>
                <a:srgbClr val="D1B528"/>
              </a:solidFill>
              <a:latin typeface="TH Niramit AS"/>
              <a:cs typeface="TH Niramit AS"/>
            </a:rPr>
            <a:t>Medium</a:t>
          </a:r>
          <a:endParaRPr lang="en-US" sz="2400" b="1" kern="1200" dirty="0">
            <a:solidFill>
              <a:srgbClr val="D1B528"/>
            </a:solidFill>
            <a:latin typeface="TH Niramit AS"/>
            <a:cs typeface="TH Niramit AS"/>
          </a:endParaRPr>
        </a:p>
      </dsp:txBody>
      <dsp:txXfrm>
        <a:off x="24879" y="895204"/>
        <a:ext cx="8088863" cy="459888"/>
      </dsp:txXfrm>
    </dsp:sp>
    <dsp:sp modelId="{6885AEF7-A8B1-F84B-94C9-E52A97703115}">
      <dsp:nvSpPr>
        <dsp:cNvPr id="0" name=""/>
        <dsp:cNvSpPr/>
      </dsp:nvSpPr>
      <dsp:spPr>
        <a:xfrm>
          <a:off x="0" y="1379972"/>
          <a:ext cx="8138621" cy="36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401"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en-US" sz="2400" b="1" kern="1200" dirty="0" smtClean="0">
              <a:latin typeface="TH Niramit AS"/>
              <a:cs typeface="TH Niramit AS"/>
            </a:rPr>
            <a:t>The medium by which we communicate (oral, written, aural, electronic);</a:t>
          </a:r>
          <a:endParaRPr lang="en-US" sz="2400" b="1" kern="1200" dirty="0">
            <a:latin typeface="TH Niramit AS"/>
            <a:cs typeface="TH Niramit AS"/>
          </a:endParaRPr>
        </a:p>
      </dsp:txBody>
      <dsp:txXfrm>
        <a:off x="0" y="1379972"/>
        <a:ext cx="8138621" cy="360673"/>
      </dsp:txXfrm>
    </dsp:sp>
    <dsp:sp modelId="{9B57AED7-2B87-5F44-AE18-F319D0699B79}">
      <dsp:nvSpPr>
        <dsp:cNvPr id="0" name=""/>
        <dsp:cNvSpPr/>
      </dsp:nvSpPr>
      <dsp:spPr>
        <a:xfrm>
          <a:off x="0" y="1740646"/>
          <a:ext cx="8138621" cy="509646"/>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1" kern="1200" dirty="0" smtClean="0">
              <a:solidFill>
                <a:srgbClr val="D1B528"/>
              </a:solidFill>
              <a:latin typeface="TH Niramit AS"/>
              <a:cs typeface="TH Niramit AS"/>
            </a:rPr>
            <a:t>Behavior</a:t>
          </a:r>
          <a:endParaRPr lang="en-US" sz="2400" b="1" kern="1200" dirty="0">
            <a:solidFill>
              <a:srgbClr val="D1B528"/>
            </a:solidFill>
            <a:latin typeface="TH Niramit AS"/>
            <a:cs typeface="TH Niramit AS"/>
          </a:endParaRPr>
        </a:p>
      </dsp:txBody>
      <dsp:txXfrm>
        <a:off x="24879" y="1765525"/>
        <a:ext cx="8088863" cy="459888"/>
      </dsp:txXfrm>
    </dsp:sp>
    <dsp:sp modelId="{1708AFB1-5BB8-4A4E-B91E-92C7B1ED1F9E}">
      <dsp:nvSpPr>
        <dsp:cNvPr id="0" name=""/>
        <dsp:cNvSpPr/>
      </dsp:nvSpPr>
      <dsp:spPr>
        <a:xfrm>
          <a:off x="0" y="2250293"/>
          <a:ext cx="8138621" cy="983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401" tIns="30480" rIns="170688" bIns="30480" numCol="1" spcCol="1270" anchor="t" anchorCtr="0">
          <a:noAutofit/>
        </a:bodyPr>
        <a:lstStyle/>
        <a:p>
          <a:pPr marL="228600" lvl="1" indent="-228600" algn="just" defTabSz="1066800">
            <a:lnSpc>
              <a:spcPct val="90000"/>
            </a:lnSpc>
            <a:spcBef>
              <a:spcPct val="0"/>
            </a:spcBef>
            <a:spcAft>
              <a:spcPct val="20000"/>
            </a:spcAft>
            <a:buChar char="••"/>
          </a:pPr>
          <a:r>
            <a:rPr lang="en-US" sz="2400" b="1" kern="1200" dirty="0" smtClean="0">
              <a:latin typeface="TH Niramit AS"/>
              <a:cs typeface="TH Niramit AS"/>
            </a:rPr>
            <a:t>The way we use language to convey formally and informality, power and status, and how we get things done. It also includes non-verbal communication.</a:t>
          </a:r>
          <a:endParaRPr lang="en-US" sz="2400" b="1" kern="1200" dirty="0">
            <a:latin typeface="TH Niramit AS"/>
            <a:cs typeface="TH Niramit AS"/>
          </a:endParaRPr>
        </a:p>
      </dsp:txBody>
      <dsp:txXfrm>
        <a:off x="0" y="2250293"/>
        <a:ext cx="8138621" cy="98365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endParaRPr lang="th-TH"/>
          </a:p>
        </p:txBody>
      </p:sp>
      <p:sp>
        <p:nvSpPr>
          <p:cNvPr id="4" name="Footer Placeholder 3"/>
          <p:cNvSpPr>
            <a:spLocks noGrp="1"/>
          </p:cNvSpPr>
          <p:nvPr>
            <p:ph type="ftr" sz="quarter" idx="2"/>
          </p:nvPr>
        </p:nvSpPr>
        <p:spPr>
          <a:xfrm>
            <a:off x="0" y="6456612"/>
            <a:ext cx="4278154" cy="339884"/>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5592224" y="6456612"/>
            <a:ext cx="4278154" cy="339884"/>
          </a:xfrm>
          <a:prstGeom prst="rect">
            <a:avLst/>
          </a:prstGeom>
        </p:spPr>
        <p:txBody>
          <a:bodyPr vert="horz" lIns="91440" tIns="45720" rIns="91440" bIns="45720" rtlCol="0" anchor="b"/>
          <a:lstStyle>
            <a:lvl1pPr algn="r">
              <a:defRPr sz="1200"/>
            </a:lvl1pPr>
          </a:lstStyle>
          <a:p>
            <a:fld id="{16BE2915-FA39-4744-9D6C-B34CB55DF753}" type="slidenum">
              <a:rPr lang="th-TH" smtClean="0"/>
              <a:pPr/>
              <a:t>‹#›</a:t>
            </a:fld>
            <a:endParaRPr lang="th-TH"/>
          </a:p>
        </p:txBody>
      </p:sp>
    </p:spTree>
    <p:extLst>
      <p:ext uri="{BB962C8B-B14F-4D97-AF65-F5344CB8AC3E}">
        <p14:creationId xmlns:p14="http://schemas.microsoft.com/office/powerpoint/2010/main" val="1908435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670175" y="509588"/>
            <a:ext cx="4532313" cy="25495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87267" y="3228896"/>
            <a:ext cx="7898130" cy="3058954"/>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698319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dirty="0" smtClean="0">
                <a:latin typeface="TH Niramit AS"/>
                <a:cs typeface="TH Niramit AS"/>
              </a:rPr>
              <a:t>To achieve effective communication across cultures, we need to consider all three aspects.</a:t>
            </a:r>
          </a:p>
          <a:p>
            <a:endParaRPr lang="en-US" dirty="0"/>
          </a:p>
        </p:txBody>
      </p:sp>
    </p:spTree>
    <p:extLst>
      <p:ext uri="{BB962C8B-B14F-4D97-AF65-F5344CB8AC3E}">
        <p14:creationId xmlns:p14="http://schemas.microsoft.com/office/powerpoint/2010/main" val="29969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13489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cxnSp>
        <p:nvCxnSpPr>
          <p:cNvPr id="11" name="Google Shape;11;p2"/>
          <p:cNvCxnSpPr/>
          <p:nvPr/>
        </p:nvCxnSpPr>
        <p:spPr>
          <a:xfrm rot="10800000">
            <a:off x="8126247" y="1483200"/>
            <a:ext cx="0" cy="2953800"/>
          </a:xfrm>
          <a:prstGeom prst="straightConnector1">
            <a:avLst/>
          </a:prstGeom>
          <a:noFill/>
          <a:ln w="38100" cap="flat" cmpd="sng">
            <a:solidFill>
              <a:schemeClr val="dk1"/>
            </a:solidFill>
            <a:prstDash val="solid"/>
            <a:round/>
            <a:headEnd type="none" w="med" len="med"/>
            <a:tailEnd type="none" w="med" len="med"/>
          </a:ln>
        </p:spPr>
      </p:cxnSp>
      <p:sp>
        <p:nvSpPr>
          <p:cNvPr id="12" name="Google Shape;12;p2"/>
          <p:cNvSpPr txBox="1">
            <a:spLocks noGrp="1"/>
          </p:cNvSpPr>
          <p:nvPr>
            <p:ph type="ctrTitle"/>
          </p:nvPr>
        </p:nvSpPr>
        <p:spPr>
          <a:xfrm>
            <a:off x="2286550" y="1485330"/>
            <a:ext cx="4570800" cy="607200"/>
          </a:xfrm>
          <a:prstGeom prst="rect">
            <a:avLst/>
          </a:prstGeom>
          <a:solidFill>
            <a:schemeClr val="lt2"/>
          </a:solidFill>
          <a:ln>
            <a:noFill/>
          </a:ln>
        </p:spPr>
        <p:txBody>
          <a:bodyPr spcFirstLastPara="1" wrap="square" lIns="91425" tIns="91425" rIns="91425" bIns="91425" anchor="ctr" anchorCtr="0">
            <a:noAutofit/>
          </a:bodyPr>
          <a:lstStyle>
            <a:lvl1pPr lvl="0" algn="ctr">
              <a:spcBef>
                <a:spcPts val="0"/>
              </a:spcBef>
              <a:spcAft>
                <a:spcPts val="0"/>
              </a:spcAft>
              <a:buSzPts val="3300"/>
              <a:buNone/>
              <a:defRPr sz="3300"/>
            </a:lvl1pPr>
            <a:lvl2pPr lvl="1" algn="ctr">
              <a:lnSpc>
                <a:spcPct val="80000"/>
              </a:lnSpc>
              <a:spcBef>
                <a:spcPts val="0"/>
              </a:spcBef>
              <a:spcAft>
                <a:spcPts val="0"/>
              </a:spcAft>
              <a:buClr>
                <a:schemeClr val="accent4"/>
              </a:buClr>
              <a:buSzPts val="3500"/>
              <a:buNone/>
              <a:defRPr sz="3500">
                <a:solidFill>
                  <a:schemeClr val="accent4"/>
                </a:solidFill>
              </a:defRPr>
            </a:lvl2pPr>
            <a:lvl3pPr lvl="2" algn="ctr">
              <a:lnSpc>
                <a:spcPct val="80000"/>
              </a:lnSpc>
              <a:spcBef>
                <a:spcPts val="0"/>
              </a:spcBef>
              <a:spcAft>
                <a:spcPts val="0"/>
              </a:spcAft>
              <a:buClr>
                <a:schemeClr val="accent4"/>
              </a:buClr>
              <a:buSzPts val="3500"/>
              <a:buNone/>
              <a:defRPr sz="3500">
                <a:solidFill>
                  <a:schemeClr val="accent4"/>
                </a:solidFill>
              </a:defRPr>
            </a:lvl3pPr>
            <a:lvl4pPr lvl="3" algn="ctr">
              <a:lnSpc>
                <a:spcPct val="80000"/>
              </a:lnSpc>
              <a:spcBef>
                <a:spcPts val="0"/>
              </a:spcBef>
              <a:spcAft>
                <a:spcPts val="0"/>
              </a:spcAft>
              <a:buClr>
                <a:schemeClr val="accent4"/>
              </a:buClr>
              <a:buSzPts val="3500"/>
              <a:buNone/>
              <a:defRPr sz="3500">
                <a:solidFill>
                  <a:schemeClr val="accent4"/>
                </a:solidFill>
              </a:defRPr>
            </a:lvl4pPr>
            <a:lvl5pPr lvl="4" algn="ctr">
              <a:lnSpc>
                <a:spcPct val="80000"/>
              </a:lnSpc>
              <a:spcBef>
                <a:spcPts val="0"/>
              </a:spcBef>
              <a:spcAft>
                <a:spcPts val="0"/>
              </a:spcAft>
              <a:buClr>
                <a:schemeClr val="accent4"/>
              </a:buClr>
              <a:buSzPts val="3500"/>
              <a:buNone/>
              <a:defRPr sz="3500">
                <a:solidFill>
                  <a:schemeClr val="accent4"/>
                </a:solidFill>
              </a:defRPr>
            </a:lvl5pPr>
            <a:lvl6pPr lvl="5" algn="ctr">
              <a:lnSpc>
                <a:spcPct val="80000"/>
              </a:lnSpc>
              <a:spcBef>
                <a:spcPts val="0"/>
              </a:spcBef>
              <a:spcAft>
                <a:spcPts val="0"/>
              </a:spcAft>
              <a:buClr>
                <a:schemeClr val="accent4"/>
              </a:buClr>
              <a:buSzPts val="3500"/>
              <a:buNone/>
              <a:defRPr sz="3500">
                <a:solidFill>
                  <a:schemeClr val="accent4"/>
                </a:solidFill>
              </a:defRPr>
            </a:lvl6pPr>
            <a:lvl7pPr lvl="6" algn="ctr">
              <a:lnSpc>
                <a:spcPct val="80000"/>
              </a:lnSpc>
              <a:spcBef>
                <a:spcPts val="0"/>
              </a:spcBef>
              <a:spcAft>
                <a:spcPts val="0"/>
              </a:spcAft>
              <a:buClr>
                <a:schemeClr val="accent4"/>
              </a:buClr>
              <a:buSzPts val="3500"/>
              <a:buNone/>
              <a:defRPr sz="3500">
                <a:solidFill>
                  <a:schemeClr val="accent4"/>
                </a:solidFill>
              </a:defRPr>
            </a:lvl7pPr>
            <a:lvl8pPr lvl="7" algn="ctr">
              <a:lnSpc>
                <a:spcPct val="80000"/>
              </a:lnSpc>
              <a:spcBef>
                <a:spcPts val="0"/>
              </a:spcBef>
              <a:spcAft>
                <a:spcPts val="0"/>
              </a:spcAft>
              <a:buClr>
                <a:schemeClr val="accent4"/>
              </a:buClr>
              <a:buSzPts val="3500"/>
              <a:buNone/>
              <a:defRPr sz="3500">
                <a:solidFill>
                  <a:schemeClr val="accent4"/>
                </a:solidFill>
              </a:defRPr>
            </a:lvl8pPr>
            <a:lvl9pPr lvl="8" algn="ctr">
              <a:lnSpc>
                <a:spcPct val="80000"/>
              </a:lnSpc>
              <a:spcBef>
                <a:spcPts val="0"/>
              </a:spcBef>
              <a:spcAft>
                <a:spcPts val="0"/>
              </a:spcAft>
              <a:buClr>
                <a:schemeClr val="accent4"/>
              </a:buClr>
              <a:buSzPts val="3500"/>
              <a:buNone/>
              <a:defRPr sz="3500">
                <a:solidFill>
                  <a:schemeClr val="accent4"/>
                </a:solidFill>
              </a:defRPr>
            </a:lvl9pPr>
          </a:lstStyle>
          <a:p>
            <a:endParaRPr/>
          </a:p>
        </p:txBody>
      </p:sp>
      <p:sp>
        <p:nvSpPr>
          <p:cNvPr id="13" name="Google Shape;13;p2"/>
          <p:cNvSpPr/>
          <p:nvPr/>
        </p:nvSpPr>
        <p:spPr>
          <a:xfrm>
            <a:off x="816075" y="816000"/>
            <a:ext cx="3755879" cy="3304649"/>
          </a:xfrm>
          <a:custGeom>
            <a:avLst/>
            <a:gdLst/>
            <a:ahLst/>
            <a:cxnLst/>
            <a:rect l="l" t="t" r="r" b="b"/>
            <a:pathLst>
              <a:path w="26788" h="63895" extrusionOk="0">
                <a:moveTo>
                  <a:pt x="26788" y="0"/>
                </a:moveTo>
                <a:lnTo>
                  <a:pt x="0" y="0"/>
                </a:lnTo>
                <a:lnTo>
                  <a:pt x="0" y="63895"/>
                </a:lnTo>
                <a:lnTo>
                  <a:pt x="26788" y="63895"/>
                </a:lnTo>
              </a:path>
            </a:pathLst>
          </a:custGeom>
          <a:noFill/>
          <a:ln w="38100" cap="flat" cmpd="sng">
            <a:solidFill>
              <a:schemeClr val="dk1"/>
            </a:solidFill>
            <a:prstDash val="solid"/>
            <a:round/>
            <a:headEnd type="none" w="med" len="med"/>
            <a:tailEnd type="none" w="med" len="med"/>
          </a:ln>
        </p:spPr>
      </p:sp>
      <p:sp>
        <p:nvSpPr>
          <p:cNvPr id="14" name="Google Shape;14;p2"/>
          <p:cNvSpPr/>
          <p:nvPr/>
        </p:nvSpPr>
        <p:spPr>
          <a:xfrm>
            <a:off x="408075" y="4528950"/>
            <a:ext cx="1637386" cy="206578"/>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19973" y="4327525"/>
            <a:ext cx="815979" cy="408003"/>
          </a:xfrm>
          <a:custGeom>
            <a:avLst/>
            <a:gdLst/>
            <a:ahLst/>
            <a:cxnLst/>
            <a:rect l="l" t="t" r="r" b="b"/>
            <a:pathLst>
              <a:path w="43432" h="5838" extrusionOk="0">
                <a:moveTo>
                  <a:pt x="1" y="1"/>
                </a:moveTo>
                <a:lnTo>
                  <a:pt x="1" y="5838"/>
                </a:lnTo>
                <a:lnTo>
                  <a:pt x="43432" y="5838"/>
                </a:lnTo>
                <a:lnTo>
                  <a:pt x="43432" y="1"/>
                </a:lnTo>
                <a:close/>
              </a:path>
            </a:pathLst>
          </a:custGeom>
          <a:solidFill>
            <a:srgbClr val="7FC9D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subTitle" idx="1"/>
          </p:nvPr>
        </p:nvSpPr>
        <p:spPr>
          <a:xfrm>
            <a:off x="408075" y="408000"/>
            <a:ext cx="1637400" cy="821400"/>
          </a:xfrm>
          <a:prstGeom prst="rect">
            <a:avLst/>
          </a:prstGeom>
          <a:solidFill>
            <a:schemeClr val="accent3"/>
          </a:solid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6580094" y="141195"/>
            <a:ext cx="2133600" cy="273844"/>
          </a:xfrm>
          <a:prstGeom prst="rect">
            <a:avLst/>
          </a:prstGeom>
        </p:spPr>
        <p:txBody>
          <a:bodyPr/>
          <a:lstStyle/>
          <a:p>
            <a:fld id="{70FAA508-F0CD-46EA-95FB-26B559A0B5D9}" type="datetimeFigureOut">
              <a:rPr lang="en-US" smtClean="0"/>
              <a:pPr/>
              <a:t>8/14/2021</a:t>
            </a:fld>
            <a:endParaRPr lang="en-US"/>
          </a:p>
        </p:txBody>
      </p:sp>
      <p:sp>
        <p:nvSpPr>
          <p:cNvPr id="5" name="Footer Placeholder 4"/>
          <p:cNvSpPr>
            <a:spLocks noGrp="1"/>
          </p:cNvSpPr>
          <p:nvPr>
            <p:ph type="ftr" sz="quarter" idx="11"/>
          </p:nvPr>
        </p:nvSpPr>
        <p:spPr>
          <a:xfrm>
            <a:off x="1120588" y="141195"/>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4926807"/>
            <a:ext cx="457200" cy="273844"/>
          </a:xfrm>
          <a:prstGeom prst="rect">
            <a:avLst/>
          </a:prstGeom>
        </p:spPr>
        <p:txBody>
          <a:bodyPr/>
          <a:lstStyle/>
          <a:p>
            <a:fld id="{4A822907-8A9D-4F6B-98F6-913902AD56B5}" type="slidenum">
              <a:rPr lang="en-US" smtClean="0"/>
              <a:pPr/>
              <a:t>‹#›</a:t>
            </a:fld>
            <a:endParaRPr lang="en-US"/>
          </a:p>
        </p:txBody>
      </p:sp>
    </p:spTree>
    <p:extLst>
      <p:ext uri="{BB962C8B-B14F-4D97-AF65-F5344CB8AC3E}">
        <p14:creationId xmlns:p14="http://schemas.microsoft.com/office/powerpoint/2010/main" val="270743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43306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597724" y="617819"/>
            <a:ext cx="8225872" cy="4208173"/>
          </a:xfrm>
          <a:custGeom>
            <a:avLst/>
            <a:gdLst/>
            <a:ahLst/>
            <a:cxnLst/>
            <a:rect l="l" t="t" r="r" b="b"/>
            <a:pathLst>
              <a:path w="122733" h="122732" extrusionOk="0">
                <a:moveTo>
                  <a:pt x="0" y="0"/>
                </a:moveTo>
                <a:lnTo>
                  <a:pt x="0" y="122732"/>
                </a:lnTo>
                <a:lnTo>
                  <a:pt x="122732" y="122732"/>
                </a:lnTo>
                <a:lnTo>
                  <a:pt x="1227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408075" y="408000"/>
            <a:ext cx="8327899" cy="4327536"/>
          </a:xfrm>
          <a:custGeom>
            <a:avLst/>
            <a:gdLst/>
            <a:ahLst/>
            <a:cxnLst/>
            <a:rect l="l" t="t" r="r" b="b"/>
            <a:pathLst>
              <a:path w="124427" h="124426" extrusionOk="0">
                <a:moveTo>
                  <a:pt x="1" y="0"/>
                </a:moveTo>
                <a:lnTo>
                  <a:pt x="1" y="124426"/>
                </a:lnTo>
                <a:lnTo>
                  <a:pt x="124427" y="124426"/>
                </a:lnTo>
                <a:lnTo>
                  <a:pt x="12442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714775" y="349513"/>
            <a:ext cx="7714500" cy="5727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dk1"/>
              </a:buClr>
              <a:buSzPts val="3500"/>
              <a:buFont typeface="Maven Pro"/>
              <a:buNone/>
              <a:defRPr sz="3500" b="1">
                <a:solidFill>
                  <a:schemeClr val="dk1"/>
                </a:solidFill>
                <a:latin typeface="Maven Pro"/>
                <a:ea typeface="Maven Pro"/>
                <a:cs typeface="Maven Pro"/>
                <a:sym typeface="Maven Pro"/>
              </a:defRPr>
            </a:lvl1pPr>
            <a:lvl2pPr lvl="1">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2pPr>
            <a:lvl3pPr lvl="2">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3pPr>
            <a:lvl4pPr lvl="3">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4pPr>
            <a:lvl5pPr lvl="4">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5pPr>
            <a:lvl6pPr lvl="5">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6pPr>
            <a:lvl7pPr lvl="6">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7pPr>
            <a:lvl8pPr lvl="7">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8pPr>
            <a:lvl9pPr lvl="8">
              <a:lnSpc>
                <a:spcPct val="100000"/>
              </a:lnSpc>
              <a:spcBef>
                <a:spcPts val="0"/>
              </a:spcBef>
              <a:spcAft>
                <a:spcPts val="0"/>
              </a:spcAft>
              <a:buClr>
                <a:schemeClr val="dk1"/>
              </a:buClr>
              <a:buSzPts val="2800"/>
              <a:buFont typeface="Maven Pro"/>
              <a:buNone/>
              <a:defRPr sz="2800" b="1">
                <a:solidFill>
                  <a:schemeClr val="dk1"/>
                </a:solidFill>
                <a:latin typeface="Maven Pro"/>
                <a:ea typeface="Maven Pro"/>
                <a:cs typeface="Maven Pro"/>
                <a:sym typeface="Maven Pro"/>
              </a:defRPr>
            </a:lvl9pPr>
          </a:lstStyle>
          <a:p>
            <a:endParaRPr/>
          </a:p>
        </p:txBody>
      </p:sp>
      <p:sp>
        <p:nvSpPr>
          <p:cNvPr id="9" name="Google Shape;9;p1"/>
          <p:cNvSpPr txBox="1">
            <a:spLocks noGrp="1"/>
          </p:cNvSpPr>
          <p:nvPr>
            <p:ph type="body" idx="1"/>
          </p:nvPr>
        </p:nvSpPr>
        <p:spPr>
          <a:xfrm>
            <a:off x="708350" y="1202925"/>
            <a:ext cx="77274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1pPr>
            <a:lvl2pPr marL="914400" lvl="1"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00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00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82" r:id="rId2"/>
    <p:sldLayoutId id="2147483684"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95746"/>
            <a:ext cx="9144000" cy="1150028"/>
          </a:xfrm>
        </p:spPr>
        <p:txBody>
          <a:bodyPr>
            <a:noAutofit/>
          </a:bodyPr>
          <a:lstStyle/>
          <a:p>
            <a:r>
              <a:rPr lang="en-US" sz="3600" dirty="0" smtClean="0">
                <a:latin typeface="TH Niramit AS"/>
                <a:cs typeface="TH Niramit AS"/>
              </a:rPr>
              <a:t>TRM 3210 CROSS CULTURAL COMMUNICATION</a:t>
            </a:r>
            <a:br>
              <a:rPr lang="en-US" sz="3600" dirty="0" smtClean="0">
                <a:latin typeface="TH Niramit AS"/>
                <a:cs typeface="TH Niramit AS"/>
              </a:rPr>
            </a:br>
            <a:r>
              <a:rPr lang="en-US" sz="3600" dirty="0" smtClean="0">
                <a:latin typeface="TH Niramit AS"/>
                <a:cs typeface="TH Niramit AS"/>
              </a:rPr>
              <a:t>IN THE TOURISM INDUSTRY</a:t>
            </a:r>
            <a:endParaRPr lang="en-US" sz="3600" dirty="0">
              <a:latin typeface="TH Niramit AS"/>
              <a:cs typeface="TH Niramit AS"/>
            </a:endParaRPr>
          </a:p>
        </p:txBody>
      </p:sp>
      <p:grpSp>
        <p:nvGrpSpPr>
          <p:cNvPr id="4" name="Group 3">
            <a:extLst>
              <a:ext uri="{FF2B5EF4-FFF2-40B4-BE49-F238E27FC236}">
                <a16:creationId xmlns="" xmlns:a16="http://schemas.microsoft.com/office/drawing/2014/main" id="{E415BE36-8AC4-498A-833E-D982B8295C28}"/>
              </a:ext>
            </a:extLst>
          </p:cNvPr>
          <p:cNvGrpSpPr/>
          <p:nvPr/>
        </p:nvGrpSpPr>
        <p:grpSpPr>
          <a:xfrm>
            <a:off x="1164214" y="1945774"/>
            <a:ext cx="4065877" cy="2017082"/>
            <a:chOff x="834933" y="1320837"/>
            <a:chExt cx="10775481" cy="5345718"/>
          </a:xfrm>
        </p:grpSpPr>
        <p:grpSp>
          <p:nvGrpSpPr>
            <p:cNvPr id="5" name="Group 4">
              <a:extLst>
                <a:ext uri="{FF2B5EF4-FFF2-40B4-BE49-F238E27FC236}">
                  <a16:creationId xmlns="" xmlns:a16="http://schemas.microsoft.com/office/drawing/2014/main" id="{A99F8556-6423-41AD-9A55-B316766B6E0F}"/>
                </a:ext>
              </a:extLst>
            </p:cNvPr>
            <p:cNvGrpSpPr/>
            <p:nvPr/>
          </p:nvGrpSpPr>
          <p:grpSpPr>
            <a:xfrm>
              <a:off x="1989325" y="4498722"/>
              <a:ext cx="8213350" cy="2167833"/>
              <a:chOff x="3960971" y="2777942"/>
              <a:chExt cx="4267200" cy="1310664"/>
            </a:xfrm>
          </p:grpSpPr>
          <p:sp>
            <p:nvSpPr>
              <p:cNvPr id="18" name="Freeform: Shape 148">
                <a:extLst>
                  <a:ext uri="{FF2B5EF4-FFF2-40B4-BE49-F238E27FC236}">
                    <a16:creationId xmlns="" xmlns:a16="http://schemas.microsoft.com/office/drawing/2014/main" id="{E17F11EF-77DD-4026-B845-59A269F00DD9}"/>
                  </a:ext>
                </a:extLst>
              </p:cNvPr>
              <p:cNvSpPr/>
              <p:nvPr/>
            </p:nvSpPr>
            <p:spPr>
              <a:xfrm>
                <a:off x="4033932" y="3469638"/>
                <a:ext cx="4104504" cy="543410"/>
              </a:xfrm>
              <a:custGeom>
                <a:avLst/>
                <a:gdLst>
                  <a:gd name="connsiteX0" fmla="*/ 3881914 w 4086225"/>
                  <a:gd name="connsiteY0" fmla="*/ 86622 h 657225"/>
                  <a:gd name="connsiteX1" fmla="*/ 2049304 w 4086225"/>
                  <a:gd name="connsiteY1" fmla="*/ 319032 h 657225"/>
                  <a:gd name="connsiteX2" fmla="*/ 2049304 w 4086225"/>
                  <a:gd name="connsiteY2" fmla="*/ 313317 h 657225"/>
                  <a:gd name="connsiteX3" fmla="*/ 210979 w 4086225"/>
                  <a:gd name="connsiteY3" fmla="*/ 78050 h 657225"/>
                  <a:gd name="connsiteX4" fmla="*/ 7144 w 4086225"/>
                  <a:gd name="connsiteY4" fmla="*/ 603830 h 657225"/>
                  <a:gd name="connsiteX5" fmla="*/ 1779746 w 4086225"/>
                  <a:gd name="connsiteY5" fmla="*/ 375230 h 657225"/>
                  <a:gd name="connsiteX6" fmla="*/ 2043589 w 4086225"/>
                  <a:gd name="connsiteY6" fmla="*/ 643835 h 657225"/>
                  <a:gd name="connsiteX7" fmla="*/ 2043589 w 4086225"/>
                  <a:gd name="connsiteY7" fmla="*/ 652407 h 657225"/>
                  <a:gd name="connsiteX8" fmla="*/ 2312194 w 4086225"/>
                  <a:gd name="connsiteY8" fmla="*/ 383802 h 657225"/>
                  <a:gd name="connsiteX9" fmla="*/ 4084796 w 4086225"/>
                  <a:gd name="connsiteY9" fmla="*/ 612402 h 657225"/>
                  <a:gd name="connsiteX10" fmla="*/ 3881914 w 4086225"/>
                  <a:gd name="connsiteY10" fmla="*/ 86622 h 657225"/>
                  <a:gd name="connsiteX0" fmla="*/ 3874770 w 4077652"/>
                  <a:gd name="connsiteY0" fmla="*/ 165396 h 731180"/>
                  <a:gd name="connsiteX1" fmla="*/ 2042160 w 4077652"/>
                  <a:gd name="connsiteY1" fmla="*/ 397806 h 731180"/>
                  <a:gd name="connsiteX2" fmla="*/ 2042160 w 4077652"/>
                  <a:gd name="connsiteY2" fmla="*/ 392091 h 731180"/>
                  <a:gd name="connsiteX3" fmla="*/ 203835 w 4077652"/>
                  <a:gd name="connsiteY3" fmla="*/ 156824 h 731180"/>
                  <a:gd name="connsiteX4" fmla="*/ 0 w 4077652"/>
                  <a:gd name="connsiteY4" fmla="*/ 682604 h 731180"/>
                  <a:gd name="connsiteX5" fmla="*/ 1772602 w 4077652"/>
                  <a:gd name="connsiteY5" fmla="*/ 454004 h 731180"/>
                  <a:gd name="connsiteX6" fmla="*/ 2036445 w 4077652"/>
                  <a:gd name="connsiteY6" fmla="*/ 722609 h 731180"/>
                  <a:gd name="connsiteX7" fmla="*/ 2036445 w 4077652"/>
                  <a:gd name="connsiteY7" fmla="*/ 731181 h 731180"/>
                  <a:gd name="connsiteX8" fmla="*/ 2305050 w 4077652"/>
                  <a:gd name="connsiteY8" fmla="*/ 462576 h 731180"/>
                  <a:gd name="connsiteX9" fmla="*/ 4077652 w 4077652"/>
                  <a:gd name="connsiteY9" fmla="*/ 691176 h 731180"/>
                  <a:gd name="connsiteX10" fmla="*/ 3874770 w 4077652"/>
                  <a:gd name="connsiteY10" fmla="*/ 165396 h 731180"/>
                  <a:gd name="connsiteX0" fmla="*/ 3874770 w 4077652"/>
                  <a:gd name="connsiteY0" fmla="*/ 153654 h 719439"/>
                  <a:gd name="connsiteX1" fmla="*/ 2042160 w 4077652"/>
                  <a:gd name="connsiteY1" fmla="*/ 386064 h 719439"/>
                  <a:gd name="connsiteX2" fmla="*/ 2042160 w 4077652"/>
                  <a:gd name="connsiteY2" fmla="*/ 380349 h 719439"/>
                  <a:gd name="connsiteX3" fmla="*/ 203835 w 4077652"/>
                  <a:gd name="connsiteY3" fmla="*/ 145082 h 719439"/>
                  <a:gd name="connsiteX4" fmla="*/ 0 w 4077652"/>
                  <a:gd name="connsiteY4" fmla="*/ 670862 h 719439"/>
                  <a:gd name="connsiteX5" fmla="*/ 1772602 w 4077652"/>
                  <a:gd name="connsiteY5" fmla="*/ 442262 h 719439"/>
                  <a:gd name="connsiteX6" fmla="*/ 2036445 w 4077652"/>
                  <a:gd name="connsiteY6" fmla="*/ 710867 h 719439"/>
                  <a:gd name="connsiteX7" fmla="*/ 2036445 w 4077652"/>
                  <a:gd name="connsiteY7" fmla="*/ 719439 h 719439"/>
                  <a:gd name="connsiteX8" fmla="*/ 2305050 w 4077652"/>
                  <a:gd name="connsiteY8" fmla="*/ 450834 h 719439"/>
                  <a:gd name="connsiteX9" fmla="*/ 4077652 w 4077652"/>
                  <a:gd name="connsiteY9" fmla="*/ 679434 h 719439"/>
                  <a:gd name="connsiteX10" fmla="*/ 3874770 w 4077652"/>
                  <a:gd name="connsiteY10" fmla="*/ 153654 h 719439"/>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139748 h 705533"/>
                  <a:gd name="connsiteX1" fmla="*/ 2064925 w 4100417"/>
                  <a:gd name="connsiteY1" fmla="*/ 372158 h 705533"/>
                  <a:gd name="connsiteX2" fmla="*/ 2064925 w 4100417"/>
                  <a:gd name="connsiteY2" fmla="*/ 366443 h 705533"/>
                  <a:gd name="connsiteX3" fmla="*/ 226600 w 4100417"/>
                  <a:gd name="connsiteY3" fmla="*/ 131176 h 705533"/>
                  <a:gd name="connsiteX4" fmla="*/ 22765 w 4100417"/>
                  <a:gd name="connsiteY4" fmla="*/ 656956 h 705533"/>
                  <a:gd name="connsiteX5" fmla="*/ 1795367 w 4100417"/>
                  <a:gd name="connsiteY5" fmla="*/ 428356 h 705533"/>
                  <a:gd name="connsiteX6" fmla="*/ 2059210 w 4100417"/>
                  <a:gd name="connsiteY6" fmla="*/ 696961 h 705533"/>
                  <a:gd name="connsiteX7" fmla="*/ 2059210 w 4100417"/>
                  <a:gd name="connsiteY7" fmla="*/ 705533 h 705533"/>
                  <a:gd name="connsiteX8" fmla="*/ 2327815 w 4100417"/>
                  <a:gd name="connsiteY8" fmla="*/ 436928 h 705533"/>
                  <a:gd name="connsiteX9" fmla="*/ 4100417 w 4100417"/>
                  <a:gd name="connsiteY9" fmla="*/ 665528 h 705533"/>
                  <a:gd name="connsiteX10" fmla="*/ 3897535 w 4100417"/>
                  <a:gd name="connsiteY10" fmla="*/ 139748 h 70553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254978 h 820763"/>
                  <a:gd name="connsiteX1" fmla="*/ 2064925 w 4100417"/>
                  <a:gd name="connsiteY1" fmla="*/ 487388 h 820763"/>
                  <a:gd name="connsiteX2" fmla="*/ 2064925 w 4100417"/>
                  <a:gd name="connsiteY2" fmla="*/ 309195 h 820763"/>
                  <a:gd name="connsiteX3" fmla="*/ 226600 w 4100417"/>
                  <a:gd name="connsiteY3" fmla="*/ 246406 h 820763"/>
                  <a:gd name="connsiteX4" fmla="*/ 22765 w 4100417"/>
                  <a:gd name="connsiteY4" fmla="*/ 772186 h 820763"/>
                  <a:gd name="connsiteX5" fmla="*/ 1795367 w 4100417"/>
                  <a:gd name="connsiteY5" fmla="*/ 543586 h 820763"/>
                  <a:gd name="connsiteX6" fmla="*/ 2059210 w 4100417"/>
                  <a:gd name="connsiteY6" fmla="*/ 812191 h 820763"/>
                  <a:gd name="connsiteX7" fmla="*/ 2059210 w 4100417"/>
                  <a:gd name="connsiteY7" fmla="*/ 820763 h 820763"/>
                  <a:gd name="connsiteX8" fmla="*/ 2327815 w 4100417"/>
                  <a:gd name="connsiteY8" fmla="*/ 552158 h 820763"/>
                  <a:gd name="connsiteX9" fmla="*/ 4100417 w 4100417"/>
                  <a:gd name="connsiteY9" fmla="*/ 780758 h 820763"/>
                  <a:gd name="connsiteX10" fmla="*/ 3897535 w 4100417"/>
                  <a:gd name="connsiteY10" fmla="*/ 254978 h 820763"/>
                  <a:gd name="connsiteX0" fmla="*/ 3897535 w 4100417"/>
                  <a:gd name="connsiteY0" fmla="*/ 148746 h 714531"/>
                  <a:gd name="connsiteX1" fmla="*/ 2064925 w 4100417"/>
                  <a:gd name="connsiteY1" fmla="*/ 381156 h 714531"/>
                  <a:gd name="connsiteX2" fmla="*/ 2064925 w 4100417"/>
                  <a:gd name="connsiteY2" fmla="*/ 390440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897535 w 4100417"/>
                  <a:gd name="connsiteY0" fmla="*/ 148746 h 714531"/>
                  <a:gd name="connsiteX1" fmla="*/ 2064925 w 4100417"/>
                  <a:gd name="connsiteY1" fmla="*/ 381156 h 714531"/>
                  <a:gd name="connsiteX2" fmla="*/ 2064925 w 4100417"/>
                  <a:gd name="connsiteY2" fmla="*/ 382941 h 714531"/>
                  <a:gd name="connsiteX3" fmla="*/ 226600 w 4100417"/>
                  <a:gd name="connsiteY3" fmla="*/ 140174 h 714531"/>
                  <a:gd name="connsiteX4" fmla="*/ 22765 w 4100417"/>
                  <a:gd name="connsiteY4" fmla="*/ 665954 h 714531"/>
                  <a:gd name="connsiteX5" fmla="*/ 1795367 w 4100417"/>
                  <a:gd name="connsiteY5" fmla="*/ 437354 h 714531"/>
                  <a:gd name="connsiteX6" fmla="*/ 2059210 w 4100417"/>
                  <a:gd name="connsiteY6" fmla="*/ 705959 h 714531"/>
                  <a:gd name="connsiteX7" fmla="*/ 2059210 w 4100417"/>
                  <a:gd name="connsiteY7" fmla="*/ 714531 h 714531"/>
                  <a:gd name="connsiteX8" fmla="*/ 2327815 w 4100417"/>
                  <a:gd name="connsiteY8" fmla="*/ 445926 h 714531"/>
                  <a:gd name="connsiteX9" fmla="*/ 4100417 w 4100417"/>
                  <a:gd name="connsiteY9" fmla="*/ 674526 h 714531"/>
                  <a:gd name="connsiteX10" fmla="*/ 3897535 w 4100417"/>
                  <a:gd name="connsiteY10" fmla="*/ 148746 h 714531"/>
                  <a:gd name="connsiteX0" fmla="*/ 3976713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76713 w 4100417"/>
                  <a:gd name="connsiteY10" fmla="*/ 156842 h 707629"/>
                  <a:gd name="connsiteX0" fmla="*/ 3961867 w 4100417"/>
                  <a:gd name="connsiteY0" fmla="*/ 156842 h 707629"/>
                  <a:gd name="connsiteX1" fmla="*/ 2064925 w 4100417"/>
                  <a:gd name="connsiteY1" fmla="*/ 374254 h 707629"/>
                  <a:gd name="connsiteX2" fmla="*/ 2064925 w 4100417"/>
                  <a:gd name="connsiteY2" fmla="*/ 376039 h 707629"/>
                  <a:gd name="connsiteX3" fmla="*/ 226600 w 4100417"/>
                  <a:gd name="connsiteY3" fmla="*/ 133272 h 707629"/>
                  <a:gd name="connsiteX4" fmla="*/ 22765 w 4100417"/>
                  <a:gd name="connsiteY4" fmla="*/ 659052 h 707629"/>
                  <a:gd name="connsiteX5" fmla="*/ 1795367 w 4100417"/>
                  <a:gd name="connsiteY5" fmla="*/ 430452 h 707629"/>
                  <a:gd name="connsiteX6" fmla="*/ 2059210 w 4100417"/>
                  <a:gd name="connsiteY6" fmla="*/ 699057 h 707629"/>
                  <a:gd name="connsiteX7" fmla="*/ 2059210 w 4100417"/>
                  <a:gd name="connsiteY7" fmla="*/ 707629 h 707629"/>
                  <a:gd name="connsiteX8" fmla="*/ 2327815 w 4100417"/>
                  <a:gd name="connsiteY8" fmla="*/ 439024 h 707629"/>
                  <a:gd name="connsiteX9" fmla="*/ 4100417 w 4100417"/>
                  <a:gd name="connsiteY9" fmla="*/ 667624 h 707629"/>
                  <a:gd name="connsiteX10" fmla="*/ 3961867 w 4100417"/>
                  <a:gd name="connsiteY10" fmla="*/ 156842 h 707629"/>
                  <a:gd name="connsiteX0" fmla="*/ 4045994 w 4100417"/>
                  <a:gd name="connsiteY0" fmla="*/ 202705 h 700998"/>
                  <a:gd name="connsiteX1" fmla="*/ 2064925 w 4100417"/>
                  <a:gd name="connsiteY1" fmla="*/ 367623 h 700998"/>
                  <a:gd name="connsiteX2" fmla="*/ 2064925 w 4100417"/>
                  <a:gd name="connsiteY2" fmla="*/ 369408 h 700998"/>
                  <a:gd name="connsiteX3" fmla="*/ 226600 w 4100417"/>
                  <a:gd name="connsiteY3" fmla="*/ 126641 h 700998"/>
                  <a:gd name="connsiteX4" fmla="*/ 22765 w 4100417"/>
                  <a:gd name="connsiteY4" fmla="*/ 652421 h 700998"/>
                  <a:gd name="connsiteX5" fmla="*/ 1795367 w 4100417"/>
                  <a:gd name="connsiteY5" fmla="*/ 423821 h 700998"/>
                  <a:gd name="connsiteX6" fmla="*/ 2059210 w 4100417"/>
                  <a:gd name="connsiteY6" fmla="*/ 692426 h 700998"/>
                  <a:gd name="connsiteX7" fmla="*/ 2059210 w 4100417"/>
                  <a:gd name="connsiteY7" fmla="*/ 700998 h 700998"/>
                  <a:gd name="connsiteX8" fmla="*/ 2327815 w 4100417"/>
                  <a:gd name="connsiteY8" fmla="*/ 432393 h 700998"/>
                  <a:gd name="connsiteX9" fmla="*/ 4100417 w 4100417"/>
                  <a:gd name="connsiteY9" fmla="*/ 660993 h 700998"/>
                  <a:gd name="connsiteX10" fmla="*/ 4045994 w 4100417"/>
                  <a:gd name="connsiteY10" fmla="*/ 202705 h 700998"/>
                  <a:gd name="connsiteX0" fmla="*/ 4045994 w 4178399"/>
                  <a:gd name="connsiteY0" fmla="*/ 202705 h 700998"/>
                  <a:gd name="connsiteX1" fmla="*/ 2064925 w 4178399"/>
                  <a:gd name="connsiteY1" fmla="*/ 367623 h 700998"/>
                  <a:gd name="connsiteX2" fmla="*/ 2064925 w 4178399"/>
                  <a:gd name="connsiteY2" fmla="*/ 369408 h 700998"/>
                  <a:gd name="connsiteX3" fmla="*/ 226600 w 4178399"/>
                  <a:gd name="connsiteY3" fmla="*/ 126641 h 700998"/>
                  <a:gd name="connsiteX4" fmla="*/ 22765 w 4178399"/>
                  <a:gd name="connsiteY4" fmla="*/ 652421 h 700998"/>
                  <a:gd name="connsiteX5" fmla="*/ 1795367 w 4178399"/>
                  <a:gd name="connsiteY5" fmla="*/ 423821 h 700998"/>
                  <a:gd name="connsiteX6" fmla="*/ 2059210 w 4178399"/>
                  <a:gd name="connsiteY6" fmla="*/ 692426 h 700998"/>
                  <a:gd name="connsiteX7" fmla="*/ 2059210 w 4178399"/>
                  <a:gd name="connsiteY7" fmla="*/ 700998 h 700998"/>
                  <a:gd name="connsiteX8" fmla="*/ 2327815 w 4178399"/>
                  <a:gd name="connsiteY8" fmla="*/ 432393 h 700998"/>
                  <a:gd name="connsiteX9" fmla="*/ 4100417 w 4178399"/>
                  <a:gd name="connsiteY9" fmla="*/ 660993 h 700998"/>
                  <a:gd name="connsiteX10" fmla="*/ 4045994 w 4178399"/>
                  <a:gd name="connsiteY10" fmla="*/ 202705 h 700998"/>
                  <a:gd name="connsiteX0" fmla="*/ 3867842 w 4100417"/>
                  <a:gd name="connsiteY0" fmla="*/ 156841 h 707628"/>
                  <a:gd name="connsiteX1" fmla="*/ 2064925 w 4100417"/>
                  <a:gd name="connsiteY1" fmla="*/ 374253 h 707628"/>
                  <a:gd name="connsiteX2" fmla="*/ 2064925 w 4100417"/>
                  <a:gd name="connsiteY2" fmla="*/ 376038 h 707628"/>
                  <a:gd name="connsiteX3" fmla="*/ 226600 w 4100417"/>
                  <a:gd name="connsiteY3" fmla="*/ 133271 h 707628"/>
                  <a:gd name="connsiteX4" fmla="*/ 22765 w 4100417"/>
                  <a:gd name="connsiteY4" fmla="*/ 659051 h 707628"/>
                  <a:gd name="connsiteX5" fmla="*/ 1795367 w 4100417"/>
                  <a:gd name="connsiteY5" fmla="*/ 430451 h 707628"/>
                  <a:gd name="connsiteX6" fmla="*/ 2059210 w 4100417"/>
                  <a:gd name="connsiteY6" fmla="*/ 699056 h 707628"/>
                  <a:gd name="connsiteX7" fmla="*/ 2059210 w 4100417"/>
                  <a:gd name="connsiteY7" fmla="*/ 707628 h 707628"/>
                  <a:gd name="connsiteX8" fmla="*/ 2327815 w 4100417"/>
                  <a:gd name="connsiteY8" fmla="*/ 439023 h 707628"/>
                  <a:gd name="connsiteX9" fmla="*/ 4100417 w 4100417"/>
                  <a:gd name="connsiteY9" fmla="*/ 667623 h 707628"/>
                  <a:gd name="connsiteX10" fmla="*/ 3867842 w 4100417"/>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 name="connsiteX0" fmla="*/ 3867842 w 4104504"/>
                  <a:gd name="connsiteY0" fmla="*/ 156841 h 707628"/>
                  <a:gd name="connsiteX1" fmla="*/ 2064925 w 4104504"/>
                  <a:gd name="connsiteY1" fmla="*/ 374253 h 707628"/>
                  <a:gd name="connsiteX2" fmla="*/ 2064925 w 4104504"/>
                  <a:gd name="connsiteY2" fmla="*/ 376038 h 707628"/>
                  <a:gd name="connsiteX3" fmla="*/ 226600 w 4104504"/>
                  <a:gd name="connsiteY3" fmla="*/ 133271 h 707628"/>
                  <a:gd name="connsiteX4" fmla="*/ 22765 w 4104504"/>
                  <a:gd name="connsiteY4" fmla="*/ 659051 h 707628"/>
                  <a:gd name="connsiteX5" fmla="*/ 1795367 w 4104504"/>
                  <a:gd name="connsiteY5" fmla="*/ 430451 h 707628"/>
                  <a:gd name="connsiteX6" fmla="*/ 2059210 w 4104504"/>
                  <a:gd name="connsiteY6" fmla="*/ 699056 h 707628"/>
                  <a:gd name="connsiteX7" fmla="*/ 2059210 w 4104504"/>
                  <a:gd name="connsiteY7" fmla="*/ 707628 h 707628"/>
                  <a:gd name="connsiteX8" fmla="*/ 2327815 w 4104504"/>
                  <a:gd name="connsiteY8" fmla="*/ 439023 h 707628"/>
                  <a:gd name="connsiteX9" fmla="*/ 4100417 w 4104504"/>
                  <a:gd name="connsiteY9" fmla="*/ 667623 h 707628"/>
                  <a:gd name="connsiteX10" fmla="*/ 3867842 w 4104504"/>
                  <a:gd name="connsiteY10" fmla="*/ 156841 h 70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04504" h="707628">
                    <a:moveTo>
                      <a:pt x="3867842" y="156841"/>
                    </a:moveTo>
                    <a:cubicBezTo>
                      <a:pt x="3541134" y="68259"/>
                      <a:pt x="2355762" y="-242317"/>
                      <a:pt x="2064925" y="374253"/>
                    </a:cubicBezTo>
                    <a:cubicBezTo>
                      <a:pt x="2064925" y="372348"/>
                      <a:pt x="2104515" y="370444"/>
                      <a:pt x="2064925" y="376038"/>
                    </a:cubicBezTo>
                    <a:cubicBezTo>
                      <a:pt x="1787027" y="-235891"/>
                      <a:pt x="566960" y="86102"/>
                      <a:pt x="226600" y="133271"/>
                    </a:cubicBezTo>
                    <a:cubicBezTo>
                      <a:pt x="-113760" y="180440"/>
                      <a:pt x="33242" y="349488"/>
                      <a:pt x="22765" y="659051"/>
                    </a:cubicBezTo>
                    <a:lnTo>
                      <a:pt x="1795367" y="430451"/>
                    </a:lnTo>
                    <a:cubicBezTo>
                      <a:pt x="1795367" y="577136"/>
                      <a:pt x="1913477" y="696198"/>
                      <a:pt x="2059210" y="699056"/>
                    </a:cubicBezTo>
                    <a:lnTo>
                      <a:pt x="2059210" y="707628"/>
                    </a:lnTo>
                    <a:cubicBezTo>
                      <a:pt x="2207800" y="707628"/>
                      <a:pt x="2327815" y="587613"/>
                      <a:pt x="2327815" y="439023"/>
                    </a:cubicBezTo>
                    <a:lnTo>
                      <a:pt x="4100417" y="667623"/>
                    </a:lnTo>
                    <a:cubicBezTo>
                      <a:pt x="4091845" y="358061"/>
                      <a:pt x="4174659" y="239330"/>
                      <a:pt x="3867842" y="156841"/>
                    </a:cubicBezTo>
                    <a:close/>
                  </a:path>
                </a:pathLst>
              </a:custGeom>
              <a:solidFill>
                <a:schemeClr val="accent1"/>
              </a:solidFill>
              <a:ln w="9525" cap="flat">
                <a:noFill/>
                <a:prstDash val="solid"/>
                <a:miter/>
              </a:ln>
            </p:spPr>
            <p:txBody>
              <a:bodyPr rtlCol="0" anchor="ctr"/>
              <a:lstStyle/>
              <a:p>
                <a:endParaRPr lang="en-US" sz="1200" dirty="0"/>
              </a:p>
            </p:txBody>
          </p:sp>
          <p:sp>
            <p:nvSpPr>
              <p:cNvPr id="19" name="Freeform: Shape 149">
                <a:extLst>
                  <a:ext uri="{FF2B5EF4-FFF2-40B4-BE49-F238E27FC236}">
                    <a16:creationId xmlns="" xmlns:a16="http://schemas.microsoft.com/office/drawing/2014/main" id="{026DCAA7-E84F-4E11-A62C-3A15E3EA32C4}"/>
                  </a:ext>
                </a:extLst>
              </p:cNvPr>
              <p:cNvSpPr/>
              <p:nvPr/>
            </p:nvSpPr>
            <p:spPr>
              <a:xfrm>
                <a:off x="3960971" y="3698081"/>
                <a:ext cx="4267200" cy="390525"/>
              </a:xfrm>
              <a:custGeom>
                <a:avLst/>
                <a:gdLst>
                  <a:gd name="connsiteX0" fmla="*/ 2127409 w 4267200"/>
                  <a:gd name="connsiteY0" fmla="*/ 389096 h 390525"/>
                  <a:gd name="connsiteX1" fmla="*/ 1806416 w 4267200"/>
                  <a:gd name="connsiteY1" fmla="*/ 120491 h 390525"/>
                  <a:gd name="connsiteX2" fmla="*/ 51911 w 4267200"/>
                  <a:gd name="connsiteY2" fmla="*/ 330041 h 390525"/>
                  <a:gd name="connsiteX3" fmla="*/ 7144 w 4267200"/>
                  <a:gd name="connsiteY3" fmla="*/ 294799 h 390525"/>
                  <a:gd name="connsiteX4" fmla="*/ 7144 w 4267200"/>
                  <a:gd name="connsiteY4" fmla="*/ 251936 h 390525"/>
                  <a:gd name="connsiteX5" fmla="*/ 51911 w 4267200"/>
                  <a:gd name="connsiteY5" fmla="*/ 216694 h 390525"/>
                  <a:gd name="connsiteX6" fmla="*/ 1859756 w 4267200"/>
                  <a:gd name="connsiteY6" fmla="*/ 7144 h 390525"/>
                  <a:gd name="connsiteX7" fmla="*/ 1915954 w 4267200"/>
                  <a:gd name="connsiteY7" fmla="*/ 65246 h 390525"/>
                  <a:gd name="connsiteX8" fmla="*/ 2127409 w 4267200"/>
                  <a:gd name="connsiteY8" fmla="*/ 275749 h 390525"/>
                  <a:gd name="connsiteX9" fmla="*/ 2338864 w 4267200"/>
                  <a:gd name="connsiteY9" fmla="*/ 65246 h 390525"/>
                  <a:gd name="connsiteX10" fmla="*/ 2395061 w 4267200"/>
                  <a:gd name="connsiteY10" fmla="*/ 7144 h 390525"/>
                  <a:gd name="connsiteX11" fmla="*/ 4231482 w 4267200"/>
                  <a:gd name="connsiteY11" fmla="*/ 216694 h 390525"/>
                  <a:gd name="connsiteX12" fmla="*/ 4266724 w 4267200"/>
                  <a:gd name="connsiteY12" fmla="*/ 251936 h 390525"/>
                  <a:gd name="connsiteX13" fmla="*/ 4266724 w 4267200"/>
                  <a:gd name="connsiteY13" fmla="*/ 294799 h 390525"/>
                  <a:gd name="connsiteX14" fmla="*/ 4231482 w 4267200"/>
                  <a:gd name="connsiteY14" fmla="*/ 330041 h 390525"/>
                  <a:gd name="connsiteX15" fmla="*/ 2448401 w 4267200"/>
                  <a:gd name="connsiteY15" fmla="*/ 120491 h 390525"/>
                  <a:gd name="connsiteX16" fmla="*/ 2127409 w 4267200"/>
                  <a:gd name="connsiteY16" fmla="*/ 389096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67200" h="390525">
                    <a:moveTo>
                      <a:pt x="2127409" y="389096"/>
                    </a:moveTo>
                    <a:cubicBezTo>
                      <a:pt x="1967389" y="389096"/>
                      <a:pt x="1834039" y="272891"/>
                      <a:pt x="1806416" y="120491"/>
                    </a:cubicBezTo>
                    <a:lnTo>
                      <a:pt x="51911" y="330041"/>
                    </a:lnTo>
                    <a:cubicBezTo>
                      <a:pt x="31909" y="330041"/>
                      <a:pt x="7144" y="313849"/>
                      <a:pt x="7144" y="294799"/>
                    </a:cubicBezTo>
                    <a:lnTo>
                      <a:pt x="7144" y="251936"/>
                    </a:lnTo>
                    <a:cubicBezTo>
                      <a:pt x="7144" y="231934"/>
                      <a:pt x="32861" y="216694"/>
                      <a:pt x="51911" y="216694"/>
                    </a:cubicBezTo>
                    <a:lnTo>
                      <a:pt x="1859756" y="7144"/>
                    </a:lnTo>
                    <a:cubicBezTo>
                      <a:pt x="1891189" y="7144"/>
                      <a:pt x="1915954" y="32861"/>
                      <a:pt x="1915954" y="65246"/>
                    </a:cubicBezTo>
                    <a:cubicBezTo>
                      <a:pt x="1915954" y="181451"/>
                      <a:pt x="2011204" y="275749"/>
                      <a:pt x="2127409" y="275749"/>
                    </a:cubicBezTo>
                    <a:cubicBezTo>
                      <a:pt x="2243614" y="275749"/>
                      <a:pt x="2338864" y="181451"/>
                      <a:pt x="2338864" y="65246"/>
                    </a:cubicBezTo>
                    <a:cubicBezTo>
                      <a:pt x="2338864" y="33814"/>
                      <a:pt x="2363629" y="7144"/>
                      <a:pt x="2395061" y="7144"/>
                    </a:cubicBezTo>
                    <a:lnTo>
                      <a:pt x="4231482" y="216694"/>
                    </a:lnTo>
                    <a:cubicBezTo>
                      <a:pt x="4251484" y="216694"/>
                      <a:pt x="4266724" y="232886"/>
                      <a:pt x="4266724" y="251936"/>
                    </a:cubicBezTo>
                    <a:lnTo>
                      <a:pt x="4266724" y="294799"/>
                    </a:lnTo>
                    <a:cubicBezTo>
                      <a:pt x="4266724" y="314801"/>
                      <a:pt x="4250532" y="330041"/>
                      <a:pt x="4231482" y="330041"/>
                    </a:cubicBezTo>
                    <a:lnTo>
                      <a:pt x="2448401" y="120491"/>
                    </a:lnTo>
                    <a:cubicBezTo>
                      <a:pt x="2420779" y="272891"/>
                      <a:pt x="2287429" y="389096"/>
                      <a:pt x="2127409" y="389096"/>
                    </a:cubicBezTo>
                    <a:close/>
                  </a:path>
                </a:pathLst>
              </a:custGeom>
              <a:solidFill>
                <a:schemeClr val="accent5">
                  <a:lumMod val="50000"/>
                </a:schemeClr>
              </a:solidFill>
              <a:ln w="9525" cap="flat">
                <a:noFill/>
                <a:prstDash val="solid"/>
                <a:miter/>
              </a:ln>
            </p:spPr>
            <p:txBody>
              <a:bodyPr rtlCol="0" anchor="ctr"/>
              <a:lstStyle/>
              <a:p>
                <a:endParaRPr lang="en-US" sz="1200" dirty="0"/>
              </a:p>
            </p:txBody>
          </p:sp>
          <p:sp>
            <p:nvSpPr>
              <p:cNvPr id="20" name="Freeform: Shape 150">
                <a:extLst>
                  <a:ext uri="{FF2B5EF4-FFF2-40B4-BE49-F238E27FC236}">
                    <a16:creationId xmlns="" xmlns:a16="http://schemas.microsoft.com/office/drawing/2014/main" id="{2F5965E0-8F29-4DB3-85F7-968A6D54A88C}"/>
                  </a:ext>
                </a:extLst>
              </p:cNvPr>
              <p:cNvSpPr/>
              <p:nvPr/>
            </p:nvSpPr>
            <p:spPr>
              <a:xfrm rot="21335567">
                <a:off x="4052794" y="2777942"/>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a:p>
            </p:txBody>
          </p:sp>
          <p:sp>
            <p:nvSpPr>
              <p:cNvPr id="21" name="Freeform: Shape 151">
                <a:extLst>
                  <a:ext uri="{FF2B5EF4-FFF2-40B4-BE49-F238E27FC236}">
                    <a16:creationId xmlns="" xmlns:a16="http://schemas.microsoft.com/office/drawing/2014/main" id="{E275004A-0321-47B4-BD2A-F1CE48180BFE}"/>
                  </a:ext>
                </a:extLst>
              </p:cNvPr>
              <p:cNvSpPr/>
              <p:nvPr/>
            </p:nvSpPr>
            <p:spPr>
              <a:xfrm rot="264433" flipH="1">
                <a:off x="6090750" y="2795219"/>
                <a:ext cx="2032905" cy="1059250"/>
              </a:xfrm>
              <a:custGeom>
                <a:avLst/>
                <a:gdLst>
                  <a:gd name="connsiteX0" fmla="*/ 1811179 w 1809750"/>
                  <a:gd name="connsiteY0" fmla="*/ 915250 h 942975"/>
                  <a:gd name="connsiteX1" fmla="*/ 1796891 w 1809750"/>
                  <a:gd name="connsiteY1" fmla="*/ 903820 h 942975"/>
                  <a:gd name="connsiteX2" fmla="*/ 1809274 w 1809750"/>
                  <a:gd name="connsiteY2" fmla="*/ 890485 h 942975"/>
                  <a:gd name="connsiteX3" fmla="*/ 1779746 w 1809750"/>
                  <a:gd name="connsiteY3" fmla="*/ 865720 h 942975"/>
                  <a:gd name="connsiteX4" fmla="*/ 451009 w 1809750"/>
                  <a:gd name="connsiteY4" fmla="*/ 7517 h 942975"/>
                  <a:gd name="connsiteX5" fmla="*/ 444341 w 1809750"/>
                  <a:gd name="connsiteY5" fmla="*/ 9422 h 942975"/>
                  <a:gd name="connsiteX6" fmla="*/ 446246 w 1809750"/>
                  <a:gd name="connsiteY6" fmla="*/ 16090 h 942975"/>
                  <a:gd name="connsiteX7" fmla="*/ 1745456 w 1809750"/>
                  <a:gd name="connsiteY7" fmla="*/ 839050 h 942975"/>
                  <a:gd name="connsiteX8" fmla="*/ 1381601 w 1809750"/>
                  <a:gd name="connsiteY8" fmla="*/ 621880 h 942975"/>
                  <a:gd name="connsiteX9" fmla="*/ 168116 w 1809750"/>
                  <a:gd name="connsiteY9" fmla="*/ 304697 h 942975"/>
                  <a:gd name="connsiteX10" fmla="*/ 147161 w 1809750"/>
                  <a:gd name="connsiteY10" fmla="*/ 322795 h 942975"/>
                  <a:gd name="connsiteX11" fmla="*/ 164306 w 1809750"/>
                  <a:gd name="connsiteY11" fmla="*/ 342797 h 942975"/>
                  <a:gd name="connsiteX12" fmla="*/ 1363504 w 1809750"/>
                  <a:gd name="connsiteY12" fmla="*/ 657122 h 942975"/>
                  <a:gd name="connsiteX13" fmla="*/ 1436846 w 1809750"/>
                  <a:gd name="connsiteY13" fmla="*/ 694270 h 942975"/>
                  <a:gd name="connsiteX14" fmla="*/ 97631 w 1809750"/>
                  <a:gd name="connsiteY14" fmla="*/ 385660 h 942975"/>
                  <a:gd name="connsiteX15" fmla="*/ 92869 w 1809750"/>
                  <a:gd name="connsiteY15" fmla="*/ 390422 h 942975"/>
                  <a:gd name="connsiteX16" fmla="*/ 97631 w 1809750"/>
                  <a:gd name="connsiteY16" fmla="*/ 395185 h 942975"/>
                  <a:gd name="connsiteX17" fmla="*/ 1475899 w 1809750"/>
                  <a:gd name="connsiteY17" fmla="*/ 720940 h 942975"/>
                  <a:gd name="connsiteX18" fmla="*/ 1397794 w 1809750"/>
                  <a:gd name="connsiteY18" fmla="*/ 687602 h 942975"/>
                  <a:gd name="connsiteX19" fmla="*/ 70009 w 1809750"/>
                  <a:gd name="connsiteY19" fmla="*/ 446620 h 942975"/>
                  <a:gd name="connsiteX20" fmla="*/ 50006 w 1809750"/>
                  <a:gd name="connsiteY20" fmla="*/ 464717 h 942975"/>
                  <a:gd name="connsiteX21" fmla="*/ 68104 w 1809750"/>
                  <a:gd name="connsiteY21" fmla="*/ 484720 h 942975"/>
                  <a:gd name="connsiteX22" fmla="*/ 1381601 w 1809750"/>
                  <a:gd name="connsiteY22" fmla="*/ 721892 h 942975"/>
                  <a:gd name="connsiteX23" fmla="*/ 1395889 w 1809750"/>
                  <a:gd name="connsiteY23" fmla="*/ 727607 h 942975"/>
                  <a:gd name="connsiteX24" fmla="*/ 11906 w 1809750"/>
                  <a:gd name="connsiteY24" fmla="*/ 554252 h 942975"/>
                  <a:gd name="connsiteX25" fmla="*/ 7144 w 1809750"/>
                  <a:gd name="connsiteY25" fmla="*/ 559015 h 942975"/>
                  <a:gd name="connsiteX26" fmla="*/ 11906 w 1809750"/>
                  <a:gd name="connsiteY26" fmla="*/ 563777 h 942975"/>
                  <a:gd name="connsiteX27" fmla="*/ 1484471 w 1809750"/>
                  <a:gd name="connsiteY27" fmla="*/ 773327 h 942975"/>
                  <a:gd name="connsiteX28" fmla="*/ 1486376 w 1809750"/>
                  <a:gd name="connsiteY28" fmla="*/ 773327 h 942975"/>
                  <a:gd name="connsiteX29" fmla="*/ 1490186 w 1809750"/>
                  <a:gd name="connsiteY29" fmla="*/ 770470 h 942975"/>
                  <a:gd name="connsiteX30" fmla="*/ 1785461 w 1809750"/>
                  <a:gd name="connsiteY30" fmla="*/ 943825 h 942975"/>
                  <a:gd name="connsiteX31" fmla="*/ 1811179 w 1809750"/>
                  <a:gd name="connsiteY31" fmla="*/ 91525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09750" h="942975">
                    <a:moveTo>
                      <a:pt x="1811179" y="915250"/>
                    </a:moveTo>
                    <a:cubicBezTo>
                      <a:pt x="1810226" y="914297"/>
                      <a:pt x="1805464" y="910487"/>
                      <a:pt x="1796891" y="903820"/>
                    </a:cubicBezTo>
                    <a:lnTo>
                      <a:pt x="1809274" y="890485"/>
                    </a:lnTo>
                    <a:cubicBezTo>
                      <a:pt x="1807369" y="889532"/>
                      <a:pt x="1797844" y="880007"/>
                      <a:pt x="1779746" y="865720"/>
                    </a:cubicBezTo>
                    <a:cubicBezTo>
                      <a:pt x="1303496" y="268502"/>
                      <a:pt x="459581" y="12280"/>
                      <a:pt x="451009" y="7517"/>
                    </a:cubicBezTo>
                    <a:cubicBezTo>
                      <a:pt x="448151" y="6565"/>
                      <a:pt x="446246" y="7517"/>
                      <a:pt x="444341" y="9422"/>
                    </a:cubicBezTo>
                    <a:cubicBezTo>
                      <a:pt x="443389" y="11327"/>
                      <a:pt x="444341" y="14185"/>
                      <a:pt x="446246" y="16090"/>
                    </a:cubicBezTo>
                    <a:cubicBezTo>
                      <a:pt x="453866" y="19900"/>
                      <a:pt x="1267301" y="266597"/>
                      <a:pt x="1745456" y="839050"/>
                    </a:cubicBezTo>
                    <a:cubicBezTo>
                      <a:pt x="1678781" y="789520"/>
                      <a:pt x="1558766" y="707605"/>
                      <a:pt x="1381601" y="621880"/>
                    </a:cubicBezTo>
                    <a:cubicBezTo>
                      <a:pt x="1126331" y="498055"/>
                      <a:pt x="754856" y="350417"/>
                      <a:pt x="168116" y="304697"/>
                    </a:cubicBezTo>
                    <a:cubicBezTo>
                      <a:pt x="157639" y="303745"/>
                      <a:pt x="148114" y="311365"/>
                      <a:pt x="147161" y="322795"/>
                    </a:cubicBezTo>
                    <a:cubicBezTo>
                      <a:pt x="146209" y="333272"/>
                      <a:pt x="153829" y="341845"/>
                      <a:pt x="164306" y="342797"/>
                    </a:cubicBezTo>
                    <a:cubicBezTo>
                      <a:pt x="744379" y="388517"/>
                      <a:pt x="1110139" y="534250"/>
                      <a:pt x="1363504" y="657122"/>
                    </a:cubicBezTo>
                    <a:cubicBezTo>
                      <a:pt x="1389221" y="669505"/>
                      <a:pt x="1413986" y="681887"/>
                      <a:pt x="1436846" y="694270"/>
                    </a:cubicBezTo>
                    <a:cubicBezTo>
                      <a:pt x="791051" y="396137"/>
                      <a:pt x="105251" y="385660"/>
                      <a:pt x="97631" y="385660"/>
                    </a:cubicBezTo>
                    <a:cubicBezTo>
                      <a:pt x="94774" y="385660"/>
                      <a:pt x="92869" y="387565"/>
                      <a:pt x="92869" y="390422"/>
                    </a:cubicBezTo>
                    <a:cubicBezTo>
                      <a:pt x="92869" y="393280"/>
                      <a:pt x="94774" y="395185"/>
                      <a:pt x="97631" y="395185"/>
                    </a:cubicBezTo>
                    <a:cubicBezTo>
                      <a:pt x="106204" y="395185"/>
                      <a:pt x="819626" y="405662"/>
                      <a:pt x="1475899" y="720940"/>
                    </a:cubicBezTo>
                    <a:cubicBezTo>
                      <a:pt x="1451134" y="710462"/>
                      <a:pt x="1425416" y="699032"/>
                      <a:pt x="1397794" y="687602"/>
                    </a:cubicBezTo>
                    <a:cubicBezTo>
                      <a:pt x="1141571" y="582827"/>
                      <a:pt x="704374" y="473290"/>
                      <a:pt x="70009" y="446620"/>
                    </a:cubicBezTo>
                    <a:cubicBezTo>
                      <a:pt x="59531" y="446620"/>
                      <a:pt x="50959" y="454240"/>
                      <a:pt x="50006" y="464717"/>
                    </a:cubicBezTo>
                    <a:cubicBezTo>
                      <a:pt x="50006" y="475195"/>
                      <a:pt x="57626" y="483767"/>
                      <a:pt x="68104" y="484720"/>
                    </a:cubicBezTo>
                    <a:cubicBezTo>
                      <a:pt x="695801" y="511390"/>
                      <a:pt x="1128236" y="619975"/>
                      <a:pt x="1381601" y="721892"/>
                    </a:cubicBezTo>
                    <a:cubicBezTo>
                      <a:pt x="1386364" y="723797"/>
                      <a:pt x="1391126" y="725702"/>
                      <a:pt x="1395889" y="727607"/>
                    </a:cubicBezTo>
                    <a:cubicBezTo>
                      <a:pt x="758666" y="501865"/>
                      <a:pt x="19526" y="554252"/>
                      <a:pt x="11906" y="554252"/>
                    </a:cubicBezTo>
                    <a:cubicBezTo>
                      <a:pt x="9049" y="554252"/>
                      <a:pt x="7144" y="556157"/>
                      <a:pt x="7144" y="559015"/>
                    </a:cubicBezTo>
                    <a:cubicBezTo>
                      <a:pt x="7144" y="561872"/>
                      <a:pt x="9049" y="563777"/>
                      <a:pt x="11906" y="563777"/>
                    </a:cubicBezTo>
                    <a:cubicBezTo>
                      <a:pt x="20479" y="563777"/>
                      <a:pt x="831056" y="505675"/>
                      <a:pt x="1484471" y="773327"/>
                    </a:cubicBezTo>
                    <a:cubicBezTo>
                      <a:pt x="1485424" y="773327"/>
                      <a:pt x="1486376" y="773327"/>
                      <a:pt x="1486376" y="773327"/>
                    </a:cubicBezTo>
                    <a:cubicBezTo>
                      <a:pt x="1488281" y="773327"/>
                      <a:pt x="1489234" y="772375"/>
                      <a:pt x="1490186" y="770470"/>
                    </a:cubicBezTo>
                    <a:cubicBezTo>
                      <a:pt x="1690211" y="863815"/>
                      <a:pt x="1783556" y="942872"/>
                      <a:pt x="1785461" y="943825"/>
                    </a:cubicBezTo>
                    <a:lnTo>
                      <a:pt x="1811179" y="915250"/>
                    </a:lnTo>
                    <a:close/>
                  </a:path>
                </a:pathLst>
              </a:custGeom>
              <a:solidFill>
                <a:schemeClr val="accent1"/>
              </a:solidFill>
              <a:ln w="9525" cap="flat">
                <a:noFill/>
                <a:prstDash val="solid"/>
                <a:miter/>
              </a:ln>
            </p:spPr>
            <p:txBody>
              <a:bodyPr rtlCol="0" anchor="ctr"/>
              <a:lstStyle/>
              <a:p>
                <a:endParaRPr lang="en-US" sz="1200"/>
              </a:p>
            </p:txBody>
          </p:sp>
        </p:grpSp>
        <p:sp>
          <p:nvSpPr>
            <p:cNvPr id="6" name="Freeform: Shape 152">
              <a:extLst>
                <a:ext uri="{FF2B5EF4-FFF2-40B4-BE49-F238E27FC236}">
                  <a16:creationId xmlns="" xmlns:a16="http://schemas.microsoft.com/office/drawing/2014/main" id="{767E9FFE-1CC9-499A-B171-DD13A40890F5}"/>
                </a:ext>
              </a:extLst>
            </p:cNvPr>
            <p:cNvSpPr/>
            <p:nvPr/>
          </p:nvSpPr>
          <p:spPr>
            <a:xfrm>
              <a:off x="834933" y="2310183"/>
              <a:ext cx="2709253" cy="3925632"/>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477375 w 3335256"/>
                <a:gd name="connsiteY0" fmla="*/ 3187504 h 3191006"/>
                <a:gd name="connsiteX1" fmla="*/ 67675 w 3335256"/>
                <a:gd name="connsiteY1" fmla="*/ 2911279 h 3191006"/>
                <a:gd name="connsiteX2" fmla="*/ 639175 w 3335256"/>
                <a:gd name="connsiteY2" fmla="*/ 1863529 h 3191006"/>
                <a:gd name="connsiteX3" fmla="*/ 1791700 w 3335256"/>
                <a:gd name="connsiteY3" fmla="*/ 1520629 h 3191006"/>
                <a:gd name="connsiteX4" fmla="*/ 2315575 w 3335256"/>
                <a:gd name="connsiteY4" fmla="*/ 691954 h 3191006"/>
                <a:gd name="connsiteX5" fmla="*/ 3335256 w 3335256"/>
                <a:gd name="connsiteY5" fmla="*/ 0 h 3191006"/>
                <a:gd name="connsiteX0" fmla="*/ 1838604 w 3335256"/>
                <a:gd name="connsiteY0" fmla="*/ 3213292 h 3216143"/>
                <a:gd name="connsiteX1" fmla="*/ 67675 w 3335256"/>
                <a:gd name="connsiteY1" fmla="*/ 2911279 h 3216143"/>
                <a:gd name="connsiteX2" fmla="*/ 639175 w 3335256"/>
                <a:gd name="connsiteY2" fmla="*/ 1863529 h 3216143"/>
                <a:gd name="connsiteX3" fmla="*/ 1791700 w 3335256"/>
                <a:gd name="connsiteY3" fmla="*/ 1520629 h 3216143"/>
                <a:gd name="connsiteX4" fmla="*/ 2315575 w 3335256"/>
                <a:gd name="connsiteY4" fmla="*/ 691954 h 3216143"/>
                <a:gd name="connsiteX5" fmla="*/ 3335256 w 3335256"/>
                <a:gd name="connsiteY5" fmla="*/ 0 h 3216143"/>
                <a:gd name="connsiteX0" fmla="*/ 1838604 w 3335256"/>
                <a:gd name="connsiteY0" fmla="*/ 3213292 h 3218057"/>
                <a:gd name="connsiteX1" fmla="*/ 67675 w 3335256"/>
                <a:gd name="connsiteY1" fmla="*/ 2911279 h 3218057"/>
                <a:gd name="connsiteX2" fmla="*/ 639175 w 3335256"/>
                <a:gd name="connsiteY2" fmla="*/ 1863529 h 3218057"/>
                <a:gd name="connsiteX3" fmla="*/ 1791700 w 3335256"/>
                <a:gd name="connsiteY3" fmla="*/ 1520629 h 3218057"/>
                <a:gd name="connsiteX4" fmla="*/ 2315575 w 3335256"/>
                <a:gd name="connsiteY4" fmla="*/ 691954 h 3218057"/>
                <a:gd name="connsiteX5" fmla="*/ 3335256 w 3335256"/>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50218 w 3346870"/>
                <a:gd name="connsiteY0" fmla="*/ 3213292 h 3218057"/>
                <a:gd name="connsiteX1" fmla="*/ 79289 w 3346870"/>
                <a:gd name="connsiteY1" fmla="*/ 2911279 h 3218057"/>
                <a:gd name="connsiteX2" fmla="*/ 650789 w 3346870"/>
                <a:gd name="connsiteY2" fmla="*/ 1863529 h 3218057"/>
                <a:gd name="connsiteX3" fmla="*/ 1803314 w 3346870"/>
                <a:gd name="connsiteY3" fmla="*/ 1520629 h 3218057"/>
                <a:gd name="connsiteX4" fmla="*/ 2327189 w 3346870"/>
                <a:gd name="connsiteY4" fmla="*/ 691954 h 3218057"/>
                <a:gd name="connsiteX5" fmla="*/ 3346870 w 3346870"/>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862820 w 3359472"/>
                <a:gd name="connsiteY0" fmla="*/ 3213292 h 3218057"/>
                <a:gd name="connsiteX1" fmla="*/ 91891 w 3359472"/>
                <a:gd name="connsiteY1" fmla="*/ 2911279 h 3218057"/>
                <a:gd name="connsiteX2" fmla="*/ 663391 w 3359472"/>
                <a:gd name="connsiteY2" fmla="*/ 1863529 h 3218057"/>
                <a:gd name="connsiteX3" fmla="*/ 1815916 w 3359472"/>
                <a:gd name="connsiteY3" fmla="*/ 1520629 h 3218057"/>
                <a:gd name="connsiteX4" fmla="*/ 2339791 w 3359472"/>
                <a:gd name="connsiteY4" fmla="*/ 691954 h 3218057"/>
                <a:gd name="connsiteX5" fmla="*/ 3359472 w 3359472"/>
                <a:gd name="connsiteY5" fmla="*/ 0 h 3218057"/>
                <a:gd name="connsiteX0" fmla="*/ 1626600 w 3359472"/>
                <a:gd name="connsiteY0" fmla="*/ 3987254 h 3987696"/>
                <a:gd name="connsiteX1" fmla="*/ 91891 w 3359472"/>
                <a:gd name="connsiteY1" fmla="*/ 2911279 h 3987696"/>
                <a:gd name="connsiteX2" fmla="*/ 663391 w 3359472"/>
                <a:gd name="connsiteY2" fmla="*/ 1863529 h 3987696"/>
                <a:gd name="connsiteX3" fmla="*/ 1815916 w 3359472"/>
                <a:gd name="connsiteY3" fmla="*/ 1520629 h 3987696"/>
                <a:gd name="connsiteX4" fmla="*/ 2339791 w 3359472"/>
                <a:gd name="connsiteY4" fmla="*/ 691954 h 3987696"/>
                <a:gd name="connsiteX5" fmla="*/ 3359472 w 3359472"/>
                <a:gd name="connsiteY5" fmla="*/ 0 h 3987696"/>
                <a:gd name="connsiteX0" fmla="*/ 1626600 w 3359472"/>
                <a:gd name="connsiteY0" fmla="*/ 3987254 h 3987254"/>
                <a:gd name="connsiteX1" fmla="*/ 91891 w 3359472"/>
                <a:gd name="connsiteY1" fmla="*/ 2911279 h 3987254"/>
                <a:gd name="connsiteX2" fmla="*/ 663391 w 3359472"/>
                <a:gd name="connsiteY2" fmla="*/ 1863529 h 3987254"/>
                <a:gd name="connsiteX3" fmla="*/ 1815916 w 3359472"/>
                <a:gd name="connsiteY3" fmla="*/ 1520629 h 3987254"/>
                <a:gd name="connsiteX4" fmla="*/ 2339791 w 3359472"/>
                <a:gd name="connsiteY4" fmla="*/ 691954 h 3987254"/>
                <a:gd name="connsiteX5" fmla="*/ 3359472 w 3359472"/>
                <a:gd name="connsiteY5" fmla="*/ 0 h 398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59472" h="3987254">
                  <a:moveTo>
                    <a:pt x="1626600" y="3987254"/>
                  </a:moveTo>
                  <a:cubicBezTo>
                    <a:pt x="1154033" y="3864361"/>
                    <a:pt x="346280" y="3187352"/>
                    <a:pt x="91891" y="2911279"/>
                  </a:cubicBezTo>
                  <a:cubicBezTo>
                    <a:pt x="-176337" y="2557148"/>
                    <a:pt x="181541" y="2144247"/>
                    <a:pt x="663391" y="1863529"/>
                  </a:cubicBezTo>
                  <a:cubicBezTo>
                    <a:pt x="973908" y="1698101"/>
                    <a:pt x="1568147" y="1689986"/>
                    <a:pt x="1815916" y="1520629"/>
                  </a:cubicBezTo>
                  <a:cubicBezTo>
                    <a:pt x="2173553" y="1291100"/>
                    <a:pt x="2050358" y="987229"/>
                    <a:pt x="2339791" y="691954"/>
                  </a:cubicBezTo>
                  <a:cubicBezTo>
                    <a:pt x="2545835" y="490883"/>
                    <a:pt x="3165825" y="478638"/>
                    <a:pt x="3359472"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Shape 153">
              <a:extLst>
                <a:ext uri="{FF2B5EF4-FFF2-40B4-BE49-F238E27FC236}">
                  <a16:creationId xmlns="" xmlns:a16="http://schemas.microsoft.com/office/drawing/2014/main" id="{BC54735B-3898-43F5-8BF4-B4DD1ECC878F}"/>
                </a:ext>
              </a:extLst>
            </p:cNvPr>
            <p:cNvSpPr/>
            <p:nvPr/>
          </p:nvSpPr>
          <p:spPr>
            <a:xfrm flipH="1">
              <a:off x="8756700" y="2173317"/>
              <a:ext cx="2853714" cy="4056953"/>
            </a:xfrm>
            <a:custGeom>
              <a:avLst/>
              <a:gdLst>
                <a:gd name="connsiteX0" fmla="*/ 504825 w 3600450"/>
                <a:gd name="connsiteY0" fmla="*/ 3324225 h 3324225"/>
                <a:gd name="connsiteX1" fmla="*/ 0 w 3600450"/>
                <a:gd name="connsiteY1" fmla="*/ 2886075 h 3324225"/>
                <a:gd name="connsiteX2" fmla="*/ 1028700 w 3600450"/>
                <a:gd name="connsiteY2" fmla="*/ 1533525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743200 w 3600450"/>
                <a:gd name="connsiteY3" fmla="*/ 154305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2295525 w 3600450"/>
                <a:gd name="connsiteY3" fmla="*/ 1905000 h 3324225"/>
                <a:gd name="connsiteX4" fmla="*/ 3238500 w 3600450"/>
                <a:gd name="connsiteY4" fmla="*/ 257175 h 3324225"/>
                <a:gd name="connsiteX5" fmla="*/ 3600450 w 3600450"/>
                <a:gd name="connsiteY5" fmla="*/ 0 h 3324225"/>
                <a:gd name="connsiteX0" fmla="*/ 504825 w 3600450"/>
                <a:gd name="connsiteY0" fmla="*/ 3324225 h 3324225"/>
                <a:gd name="connsiteX1" fmla="*/ 0 w 3600450"/>
                <a:gd name="connsiteY1" fmla="*/ 2886075 h 3324225"/>
                <a:gd name="connsiteX2" fmla="*/ 638175 w 3600450"/>
                <a:gd name="connsiteY2" fmla="*/ 2114550 h 3324225"/>
                <a:gd name="connsiteX3" fmla="*/ 1657350 w 3600450"/>
                <a:gd name="connsiteY3" fmla="*/ 1895475 h 3324225"/>
                <a:gd name="connsiteX4" fmla="*/ 3238500 w 3600450"/>
                <a:gd name="connsiteY4" fmla="*/ 257175 h 3324225"/>
                <a:gd name="connsiteX5" fmla="*/ 3600450 w 3600450"/>
                <a:gd name="connsiteY5" fmla="*/ 0 h 3324225"/>
                <a:gd name="connsiteX0" fmla="*/ 1409700 w 4505325"/>
                <a:gd name="connsiteY0" fmla="*/ 3324225 h 3324225"/>
                <a:gd name="connsiteX1" fmla="*/ 0 w 4505325"/>
                <a:gd name="connsiteY1" fmla="*/ 3048000 h 3324225"/>
                <a:gd name="connsiteX2" fmla="*/ 1543050 w 4505325"/>
                <a:gd name="connsiteY2" fmla="*/ 21145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562225 w 4505325"/>
                <a:gd name="connsiteY3" fmla="*/ 1895475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4143375 w 4505325"/>
                <a:gd name="connsiteY4" fmla="*/ 257175 h 3324225"/>
                <a:gd name="connsiteX5" fmla="*/ 4505325 w 4505325"/>
                <a:gd name="connsiteY5" fmla="*/ 0 h 3324225"/>
                <a:gd name="connsiteX0" fmla="*/ 1409700 w 4505325"/>
                <a:gd name="connsiteY0" fmla="*/ 3324225 h 3324225"/>
                <a:gd name="connsiteX1" fmla="*/ 0 w 4505325"/>
                <a:gd name="connsiteY1" fmla="*/ 3048000 h 3324225"/>
                <a:gd name="connsiteX2" fmla="*/ 571500 w 4505325"/>
                <a:gd name="connsiteY2" fmla="*/ 2000250 h 3324225"/>
                <a:gd name="connsiteX3" fmla="*/ 2028825 w 4505325"/>
                <a:gd name="connsiteY3" fmla="*/ 1638300 h 3324225"/>
                <a:gd name="connsiteX4" fmla="*/ 2495550 w 4505325"/>
                <a:gd name="connsiteY4" fmla="*/ 866775 h 3324225"/>
                <a:gd name="connsiteX5" fmla="*/ 4505325 w 4505325"/>
                <a:gd name="connsiteY5" fmla="*/ 0 h 3324225"/>
                <a:gd name="connsiteX0" fmla="*/ 1409700 w 3971925"/>
                <a:gd name="connsiteY0" fmla="*/ 3228975 h 3228975"/>
                <a:gd name="connsiteX1" fmla="*/ 0 w 3971925"/>
                <a:gd name="connsiteY1" fmla="*/ 2952750 h 3228975"/>
                <a:gd name="connsiteX2" fmla="*/ 571500 w 3971925"/>
                <a:gd name="connsiteY2" fmla="*/ 1905000 h 3228975"/>
                <a:gd name="connsiteX3" fmla="*/ 2028825 w 3971925"/>
                <a:gd name="connsiteY3" fmla="*/ 1543050 h 3228975"/>
                <a:gd name="connsiteX4" fmla="*/ 2495550 w 3971925"/>
                <a:gd name="connsiteY4" fmla="*/ 771525 h 3228975"/>
                <a:gd name="connsiteX5" fmla="*/ 3971925 w 3971925"/>
                <a:gd name="connsiteY5" fmla="*/ 0 h 3228975"/>
                <a:gd name="connsiteX0" fmla="*/ 1409700 w 3971925"/>
                <a:gd name="connsiteY0" fmla="*/ 3228975 h 3228975"/>
                <a:gd name="connsiteX1" fmla="*/ 0 w 3971925"/>
                <a:gd name="connsiteY1" fmla="*/ 2952750 h 3228975"/>
                <a:gd name="connsiteX2" fmla="*/ 571500 w 3971925"/>
                <a:gd name="connsiteY2" fmla="*/ 1905000 h 3228975"/>
                <a:gd name="connsiteX3" fmla="*/ 1724025 w 3971925"/>
                <a:gd name="connsiteY3" fmla="*/ 1562100 h 3228975"/>
                <a:gd name="connsiteX4" fmla="*/ 2495550 w 3971925"/>
                <a:gd name="connsiteY4" fmla="*/ 771525 h 3228975"/>
                <a:gd name="connsiteX5" fmla="*/ 3971925 w 3971925"/>
                <a:gd name="connsiteY5" fmla="*/ 0 h 3228975"/>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495550 w 3162300"/>
                <a:gd name="connsiteY4" fmla="*/ 819150 h 3276600"/>
                <a:gd name="connsiteX5" fmla="*/ 3162300 w 3162300"/>
                <a:gd name="connsiteY5" fmla="*/ 0 h 3276600"/>
                <a:gd name="connsiteX0" fmla="*/ 1409700 w 3162300"/>
                <a:gd name="connsiteY0" fmla="*/ 3276600 h 3276600"/>
                <a:gd name="connsiteX1" fmla="*/ 0 w 3162300"/>
                <a:gd name="connsiteY1" fmla="*/ 3000375 h 3276600"/>
                <a:gd name="connsiteX2" fmla="*/ 571500 w 3162300"/>
                <a:gd name="connsiteY2" fmla="*/ 1952625 h 3276600"/>
                <a:gd name="connsiteX3" fmla="*/ 1724025 w 3162300"/>
                <a:gd name="connsiteY3" fmla="*/ 1609725 h 3276600"/>
                <a:gd name="connsiteX4" fmla="*/ 2247900 w 3162300"/>
                <a:gd name="connsiteY4" fmla="*/ 781050 h 3276600"/>
                <a:gd name="connsiteX5" fmla="*/ 3162300 w 3162300"/>
                <a:gd name="connsiteY5" fmla="*/ 0 h 3276600"/>
                <a:gd name="connsiteX0" fmla="*/ 1409700 w 3324225"/>
                <a:gd name="connsiteY0" fmla="*/ 3114675 h 3114675"/>
                <a:gd name="connsiteX1" fmla="*/ 0 w 3324225"/>
                <a:gd name="connsiteY1" fmla="*/ 2838450 h 3114675"/>
                <a:gd name="connsiteX2" fmla="*/ 571500 w 3324225"/>
                <a:gd name="connsiteY2" fmla="*/ 1790700 h 3114675"/>
                <a:gd name="connsiteX3" fmla="*/ 1724025 w 3324225"/>
                <a:gd name="connsiteY3" fmla="*/ 1447800 h 3114675"/>
                <a:gd name="connsiteX4" fmla="*/ 2247900 w 3324225"/>
                <a:gd name="connsiteY4" fmla="*/ 619125 h 3114675"/>
                <a:gd name="connsiteX5" fmla="*/ 3324225 w 3324225"/>
                <a:gd name="connsiteY5" fmla="*/ 0 h 3114675"/>
                <a:gd name="connsiteX0" fmla="*/ 1409700 w 3324225"/>
                <a:gd name="connsiteY0" fmla="*/ 3114675 h 3116337"/>
                <a:gd name="connsiteX1" fmla="*/ 0 w 3324225"/>
                <a:gd name="connsiteY1" fmla="*/ 2838450 h 3116337"/>
                <a:gd name="connsiteX2" fmla="*/ 571500 w 3324225"/>
                <a:gd name="connsiteY2" fmla="*/ 1790700 h 3116337"/>
                <a:gd name="connsiteX3" fmla="*/ 1724025 w 3324225"/>
                <a:gd name="connsiteY3" fmla="*/ 1447800 h 3116337"/>
                <a:gd name="connsiteX4" fmla="*/ 2247900 w 3324225"/>
                <a:gd name="connsiteY4" fmla="*/ 619125 h 3116337"/>
                <a:gd name="connsiteX5" fmla="*/ 3324225 w 3324225"/>
                <a:gd name="connsiteY5" fmla="*/ 0 h 3116337"/>
                <a:gd name="connsiteX0" fmla="*/ 1463442 w 3377967"/>
                <a:gd name="connsiteY0" fmla="*/ 3114675 h 3116337"/>
                <a:gd name="connsiteX1" fmla="*/ 53742 w 3377967"/>
                <a:gd name="connsiteY1" fmla="*/ 2838450 h 3116337"/>
                <a:gd name="connsiteX2" fmla="*/ 625242 w 3377967"/>
                <a:gd name="connsiteY2" fmla="*/ 1790700 h 3116337"/>
                <a:gd name="connsiteX3" fmla="*/ 1777767 w 3377967"/>
                <a:gd name="connsiteY3" fmla="*/ 1447800 h 3116337"/>
                <a:gd name="connsiteX4" fmla="*/ 2301642 w 3377967"/>
                <a:gd name="connsiteY4" fmla="*/ 619125 h 3116337"/>
                <a:gd name="connsiteX5" fmla="*/ 3377967 w 3377967"/>
                <a:gd name="connsiteY5" fmla="*/ 0 h 3116337"/>
                <a:gd name="connsiteX0" fmla="*/ 1463442 w 3377967"/>
                <a:gd name="connsiteY0" fmla="*/ 3114675 h 3118177"/>
                <a:gd name="connsiteX1" fmla="*/ 53742 w 3377967"/>
                <a:gd name="connsiteY1" fmla="*/ 2838450 h 3118177"/>
                <a:gd name="connsiteX2" fmla="*/ 625242 w 3377967"/>
                <a:gd name="connsiteY2" fmla="*/ 1790700 h 3118177"/>
                <a:gd name="connsiteX3" fmla="*/ 1777767 w 3377967"/>
                <a:gd name="connsiteY3" fmla="*/ 1447800 h 3118177"/>
                <a:gd name="connsiteX4" fmla="*/ 2301642 w 3377967"/>
                <a:gd name="connsiteY4" fmla="*/ 619125 h 3118177"/>
                <a:gd name="connsiteX5" fmla="*/ 3377967 w 3377967"/>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477375 w 3391900"/>
                <a:gd name="connsiteY0" fmla="*/ 3114675 h 3118177"/>
                <a:gd name="connsiteX1" fmla="*/ 67675 w 3391900"/>
                <a:gd name="connsiteY1" fmla="*/ 2838450 h 3118177"/>
                <a:gd name="connsiteX2" fmla="*/ 639175 w 3391900"/>
                <a:gd name="connsiteY2" fmla="*/ 1790700 h 3118177"/>
                <a:gd name="connsiteX3" fmla="*/ 1791700 w 3391900"/>
                <a:gd name="connsiteY3" fmla="*/ 1447800 h 3118177"/>
                <a:gd name="connsiteX4" fmla="*/ 2315575 w 3391900"/>
                <a:gd name="connsiteY4" fmla="*/ 619125 h 3118177"/>
                <a:gd name="connsiteX5" fmla="*/ 3391900 w 3391900"/>
                <a:gd name="connsiteY5" fmla="*/ 0 h 3118177"/>
                <a:gd name="connsiteX0" fmla="*/ 1652654 w 3567179"/>
                <a:gd name="connsiteY0" fmla="*/ 3114675 h 3115660"/>
                <a:gd name="connsiteX1" fmla="*/ 52454 w 3567179"/>
                <a:gd name="connsiteY1" fmla="*/ 2562225 h 3115660"/>
                <a:gd name="connsiteX2" fmla="*/ 814454 w 3567179"/>
                <a:gd name="connsiteY2" fmla="*/ 1790700 h 3115660"/>
                <a:gd name="connsiteX3" fmla="*/ 1966979 w 3567179"/>
                <a:gd name="connsiteY3" fmla="*/ 1447800 h 3115660"/>
                <a:gd name="connsiteX4" fmla="*/ 2490854 w 3567179"/>
                <a:gd name="connsiteY4" fmla="*/ 619125 h 3115660"/>
                <a:gd name="connsiteX5" fmla="*/ 3567179 w 356717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952249 w 3552449"/>
                <a:gd name="connsiteY3" fmla="*/ 14478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37924 w 3552449"/>
                <a:gd name="connsiteY0" fmla="*/ 3114675 h 3115660"/>
                <a:gd name="connsiteX1" fmla="*/ 37724 w 3552449"/>
                <a:gd name="connsiteY1" fmla="*/ 2562225 h 3115660"/>
                <a:gd name="connsiteX2" fmla="*/ 1123574 w 3552449"/>
                <a:gd name="connsiteY2" fmla="*/ 2028825 h 3115660"/>
                <a:gd name="connsiteX3" fmla="*/ 1418849 w 3552449"/>
                <a:gd name="connsiteY3" fmla="*/ 1104900 h 3115660"/>
                <a:gd name="connsiteX4" fmla="*/ 2476124 w 3552449"/>
                <a:gd name="connsiteY4" fmla="*/ 619125 h 3115660"/>
                <a:gd name="connsiteX5" fmla="*/ 3552449 w 3552449"/>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469636 w 3603236"/>
                <a:gd name="connsiteY3" fmla="*/ 1104900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526911 w 3603236"/>
                <a:gd name="connsiteY4" fmla="*/ 619125 h 3115660"/>
                <a:gd name="connsiteX5" fmla="*/ 3603236 w 3603236"/>
                <a:gd name="connsiteY5" fmla="*/ 0 h 3115660"/>
                <a:gd name="connsiteX0" fmla="*/ 1688711 w 3603236"/>
                <a:gd name="connsiteY0" fmla="*/ 3114675 h 3115660"/>
                <a:gd name="connsiteX1" fmla="*/ 88511 w 3603236"/>
                <a:gd name="connsiteY1" fmla="*/ 2562225 h 3115660"/>
                <a:gd name="connsiteX2" fmla="*/ 1174361 w 3603236"/>
                <a:gd name="connsiteY2" fmla="*/ 2028825 h 3115660"/>
                <a:gd name="connsiteX3" fmla="*/ 1088636 w 3603236"/>
                <a:gd name="connsiteY3" fmla="*/ 942975 h 3115660"/>
                <a:gd name="connsiteX4" fmla="*/ 2098286 w 3603236"/>
                <a:gd name="connsiteY4" fmla="*/ 695325 h 3115660"/>
                <a:gd name="connsiteX5" fmla="*/ 3603236 w 3603236"/>
                <a:gd name="connsiteY5" fmla="*/ 0 h 31156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946011"/>
                <a:gd name="connsiteY0" fmla="*/ 3000375 h 3001360"/>
                <a:gd name="connsiteX1" fmla="*/ 88511 w 2946011"/>
                <a:gd name="connsiteY1" fmla="*/ 2447925 h 3001360"/>
                <a:gd name="connsiteX2" fmla="*/ 1174361 w 2946011"/>
                <a:gd name="connsiteY2" fmla="*/ 1914525 h 3001360"/>
                <a:gd name="connsiteX3" fmla="*/ 1088636 w 2946011"/>
                <a:gd name="connsiteY3" fmla="*/ 828675 h 3001360"/>
                <a:gd name="connsiteX4" fmla="*/ 2098286 w 2946011"/>
                <a:gd name="connsiteY4" fmla="*/ 581025 h 3001360"/>
                <a:gd name="connsiteX5" fmla="*/ 2946011 w 2946011"/>
                <a:gd name="connsiteY5" fmla="*/ 0 h 3001360"/>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2098286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688711 w 2707886"/>
                <a:gd name="connsiteY0" fmla="*/ 2927451 h 2928436"/>
                <a:gd name="connsiteX1" fmla="*/ 88511 w 2707886"/>
                <a:gd name="connsiteY1" fmla="*/ 2375001 h 2928436"/>
                <a:gd name="connsiteX2" fmla="*/ 1174361 w 2707886"/>
                <a:gd name="connsiteY2" fmla="*/ 1841601 h 2928436"/>
                <a:gd name="connsiteX3" fmla="*/ 1088636 w 2707886"/>
                <a:gd name="connsiteY3" fmla="*/ 755751 h 2928436"/>
                <a:gd name="connsiteX4" fmla="*/ 1879211 w 2707886"/>
                <a:gd name="connsiteY4" fmla="*/ 508101 h 2928436"/>
                <a:gd name="connsiteX5" fmla="*/ 2707886 w 2707886"/>
                <a:gd name="connsiteY5" fmla="*/ 0 h 2928436"/>
                <a:gd name="connsiteX0" fmla="*/ 1479161 w 2707886"/>
                <a:gd name="connsiteY0" fmla="*/ 4242268 h 4242487"/>
                <a:gd name="connsiteX1" fmla="*/ 88511 w 2707886"/>
                <a:gd name="connsiteY1" fmla="*/ 2375001 h 4242487"/>
                <a:gd name="connsiteX2" fmla="*/ 1174361 w 2707886"/>
                <a:gd name="connsiteY2" fmla="*/ 1841601 h 4242487"/>
                <a:gd name="connsiteX3" fmla="*/ 1088636 w 2707886"/>
                <a:gd name="connsiteY3" fmla="*/ 755751 h 4242487"/>
                <a:gd name="connsiteX4" fmla="*/ 1879211 w 2707886"/>
                <a:gd name="connsiteY4" fmla="*/ 508101 h 4242487"/>
                <a:gd name="connsiteX5" fmla="*/ 2707886 w 2707886"/>
                <a:gd name="connsiteY5" fmla="*/ 0 h 4242487"/>
                <a:gd name="connsiteX0" fmla="*/ 1659357 w 2888082"/>
                <a:gd name="connsiteY0" fmla="*/ 4242268 h 4242528"/>
                <a:gd name="connsiteX1" fmla="*/ 78207 w 2888082"/>
                <a:gd name="connsiteY1" fmla="*/ 2643941 h 4242528"/>
                <a:gd name="connsiteX2" fmla="*/ 1354557 w 2888082"/>
                <a:gd name="connsiteY2" fmla="*/ 1841601 h 4242528"/>
                <a:gd name="connsiteX3" fmla="*/ 1268832 w 2888082"/>
                <a:gd name="connsiteY3" fmla="*/ 755751 h 4242528"/>
                <a:gd name="connsiteX4" fmla="*/ 2059407 w 2888082"/>
                <a:gd name="connsiteY4" fmla="*/ 508101 h 4242528"/>
                <a:gd name="connsiteX5" fmla="*/ 2888082 w 2888082"/>
                <a:gd name="connsiteY5" fmla="*/ 0 h 4242528"/>
                <a:gd name="connsiteX0" fmla="*/ 1624989 w 2853714"/>
                <a:gd name="connsiteY0" fmla="*/ 4242268 h 4242528"/>
                <a:gd name="connsiteX1" fmla="*/ 43839 w 2853714"/>
                <a:gd name="connsiteY1" fmla="*/ 2643941 h 4242528"/>
                <a:gd name="connsiteX2" fmla="*/ 1320189 w 2853714"/>
                <a:gd name="connsiteY2" fmla="*/ 1841601 h 4242528"/>
                <a:gd name="connsiteX3" fmla="*/ 1234464 w 2853714"/>
                <a:gd name="connsiteY3" fmla="*/ 755751 h 4242528"/>
                <a:gd name="connsiteX4" fmla="*/ 2025039 w 2853714"/>
                <a:gd name="connsiteY4" fmla="*/ 508101 h 4242528"/>
                <a:gd name="connsiteX5" fmla="*/ 2853714 w 2853714"/>
                <a:gd name="connsiteY5" fmla="*/ 0 h 4242528"/>
                <a:gd name="connsiteX0" fmla="*/ 162498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 name="connsiteX0" fmla="*/ 1644039 w 2853714"/>
                <a:gd name="connsiteY0" fmla="*/ 4242268 h 4242546"/>
                <a:gd name="connsiteX1" fmla="*/ 43839 w 2853714"/>
                <a:gd name="connsiteY1" fmla="*/ 2643941 h 4242546"/>
                <a:gd name="connsiteX2" fmla="*/ 1320189 w 2853714"/>
                <a:gd name="connsiteY2" fmla="*/ 1841601 h 4242546"/>
                <a:gd name="connsiteX3" fmla="*/ 1234464 w 2853714"/>
                <a:gd name="connsiteY3" fmla="*/ 755751 h 4242546"/>
                <a:gd name="connsiteX4" fmla="*/ 2025039 w 2853714"/>
                <a:gd name="connsiteY4" fmla="*/ 508101 h 4242546"/>
                <a:gd name="connsiteX5" fmla="*/ 2853714 w 2853714"/>
                <a:gd name="connsiteY5" fmla="*/ 0 h 4242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53714" h="4242546">
                  <a:moveTo>
                    <a:pt x="1644039" y="4242268"/>
                  </a:moveTo>
                  <a:cubicBezTo>
                    <a:pt x="1136039" y="4264493"/>
                    <a:pt x="218464" y="2949488"/>
                    <a:pt x="43839" y="2643941"/>
                  </a:cubicBezTo>
                  <a:cubicBezTo>
                    <a:pt x="-241911" y="2068644"/>
                    <a:pt x="948714" y="2105126"/>
                    <a:pt x="1320189" y="1841601"/>
                  </a:cubicBezTo>
                  <a:cubicBezTo>
                    <a:pt x="1675789" y="1546326"/>
                    <a:pt x="907439" y="993876"/>
                    <a:pt x="1234464" y="755751"/>
                  </a:cubicBezTo>
                  <a:cubicBezTo>
                    <a:pt x="1437664" y="622401"/>
                    <a:pt x="1650389" y="539060"/>
                    <a:pt x="2025039" y="508101"/>
                  </a:cubicBezTo>
                  <a:cubicBezTo>
                    <a:pt x="2345714" y="466329"/>
                    <a:pt x="2599714" y="549275"/>
                    <a:pt x="2853714" y="0"/>
                  </a:cubicBezTo>
                </a:path>
              </a:pathLst>
            </a:cu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 xmlns:a16="http://schemas.microsoft.com/office/drawing/2014/main" id="{38F5FBC9-1062-41CD-B233-257833F738DE}"/>
                </a:ext>
              </a:extLst>
            </p:cNvPr>
            <p:cNvGrpSpPr/>
            <p:nvPr/>
          </p:nvGrpSpPr>
          <p:grpSpPr>
            <a:xfrm rot="19591271">
              <a:off x="8185093" y="1320837"/>
              <a:ext cx="614009" cy="1057220"/>
              <a:chOff x="6231659" y="1257727"/>
              <a:chExt cx="1207366" cy="2078880"/>
            </a:xfrm>
          </p:grpSpPr>
          <p:sp>
            <p:nvSpPr>
              <p:cNvPr id="14" name="Chord 13">
                <a:extLst>
                  <a:ext uri="{FF2B5EF4-FFF2-40B4-BE49-F238E27FC236}">
                    <a16:creationId xmlns="" xmlns:a16="http://schemas.microsoft.com/office/drawing/2014/main" id="{87DF8264-C7BA-4690-A70B-646C46B13D70}"/>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56">
                <a:extLst>
                  <a:ext uri="{FF2B5EF4-FFF2-40B4-BE49-F238E27FC236}">
                    <a16:creationId xmlns="" xmlns:a16="http://schemas.microsoft.com/office/drawing/2014/main" id="{970CABC3-D0B8-4646-9EEF-E3B5AEB7A06F}"/>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7">
                <a:extLst>
                  <a:ext uri="{FF2B5EF4-FFF2-40B4-BE49-F238E27FC236}">
                    <a16:creationId xmlns="" xmlns:a16="http://schemas.microsoft.com/office/drawing/2014/main" id="{87EE9E90-2DFE-4727-8B50-98332590A616}"/>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58">
                <a:extLst>
                  <a:ext uri="{FF2B5EF4-FFF2-40B4-BE49-F238E27FC236}">
                    <a16:creationId xmlns="" xmlns:a16="http://schemas.microsoft.com/office/drawing/2014/main" id="{AF0448E0-8312-4F43-8CE8-EB8C00BA70D3}"/>
                  </a:ext>
                </a:extLst>
              </p:cNvPr>
              <p:cNvSpPr/>
              <p:nvPr/>
            </p:nvSpPr>
            <p:spPr>
              <a:xfrm rot="18420000">
                <a:off x="6037697" y="1451689"/>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 xmlns:a16="http://schemas.microsoft.com/office/drawing/2014/main" id="{A1BE8F1E-CF60-4A28-B539-E6E2C8084A21}"/>
                </a:ext>
              </a:extLst>
            </p:cNvPr>
            <p:cNvGrpSpPr/>
            <p:nvPr/>
          </p:nvGrpSpPr>
          <p:grpSpPr>
            <a:xfrm rot="1441980" flipH="1">
              <a:off x="3479349" y="1323724"/>
              <a:ext cx="611355" cy="1063441"/>
              <a:chOff x="6236878" y="1245493"/>
              <a:chExt cx="1202147" cy="2091114"/>
            </a:xfrm>
          </p:grpSpPr>
          <p:sp>
            <p:nvSpPr>
              <p:cNvPr id="10" name="Chord 9">
                <a:extLst>
                  <a:ext uri="{FF2B5EF4-FFF2-40B4-BE49-F238E27FC236}">
                    <a16:creationId xmlns="" xmlns:a16="http://schemas.microsoft.com/office/drawing/2014/main" id="{1BB2845C-5DD9-46F8-836D-82965F757446}"/>
                  </a:ext>
                </a:extLst>
              </p:cNvPr>
              <p:cNvSpPr/>
              <p:nvPr/>
            </p:nvSpPr>
            <p:spPr>
              <a:xfrm rot="14400000">
                <a:off x="6524625" y="1638300"/>
                <a:ext cx="914400" cy="914400"/>
              </a:xfrm>
              <a:prstGeom prst="chor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61">
                <a:extLst>
                  <a:ext uri="{FF2B5EF4-FFF2-40B4-BE49-F238E27FC236}">
                    <a16:creationId xmlns="" xmlns:a16="http://schemas.microsoft.com/office/drawing/2014/main" id="{565F0BE7-024C-4321-A035-485EBAD9451A}"/>
                  </a:ext>
                </a:extLst>
              </p:cNvPr>
              <p:cNvSpPr/>
              <p:nvPr/>
            </p:nvSpPr>
            <p:spPr>
              <a:xfrm rot="1072930">
                <a:off x="6905486" y="2083358"/>
                <a:ext cx="341803" cy="1253249"/>
              </a:xfrm>
              <a:prstGeom prst="roundRect">
                <a:avLst>
                  <a:gd name="adj" fmla="val 2990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62">
                <a:extLst>
                  <a:ext uri="{FF2B5EF4-FFF2-40B4-BE49-F238E27FC236}">
                    <a16:creationId xmlns="" xmlns:a16="http://schemas.microsoft.com/office/drawing/2014/main" id="{5580C9B0-9B33-4EEB-8723-3EA348F2A03C}"/>
                  </a:ext>
                </a:extLst>
              </p:cNvPr>
              <p:cNvSpPr/>
              <p:nvPr/>
            </p:nvSpPr>
            <p:spPr>
              <a:xfrm rot="2245720">
                <a:off x="6719738" y="1466521"/>
                <a:ext cx="91440" cy="9144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63">
                <a:extLst>
                  <a:ext uri="{FF2B5EF4-FFF2-40B4-BE49-F238E27FC236}">
                    <a16:creationId xmlns="" xmlns:a16="http://schemas.microsoft.com/office/drawing/2014/main" id="{CDF3C133-E358-4CA3-BAB8-748D4359E0E3}"/>
                  </a:ext>
                </a:extLst>
              </p:cNvPr>
              <p:cNvSpPr/>
              <p:nvPr/>
            </p:nvSpPr>
            <p:spPr>
              <a:xfrm rot="18420000">
                <a:off x="6042916" y="1439455"/>
                <a:ext cx="892749" cy="504825"/>
              </a:xfrm>
              <a:custGeom>
                <a:avLst/>
                <a:gdLst>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0" fmla="*/ 211695 w 890175"/>
                  <a:gd name="connsiteY0" fmla="*/ 0 h 504825"/>
                  <a:gd name="connsiteX1" fmla="*/ 677901 w 890175"/>
                  <a:gd name="connsiteY1" fmla="*/ 0 h 504825"/>
                  <a:gd name="connsiteX2" fmla="*/ 743029 w 890175"/>
                  <a:gd name="connsiteY2" fmla="*/ 13149 h 504825"/>
                  <a:gd name="connsiteX3" fmla="*/ 832077 w 890175"/>
                  <a:gd name="connsiteY3" fmla="*/ 102198 h 504825"/>
                  <a:gd name="connsiteX4" fmla="*/ 845226 w 890175"/>
                  <a:gd name="connsiteY4" fmla="*/ 167325 h 504825"/>
                  <a:gd name="connsiteX5" fmla="*/ 845226 w 890175"/>
                  <a:gd name="connsiteY5" fmla="*/ 155726 h 504825"/>
                  <a:gd name="connsiteX6" fmla="*/ 890175 w 890175"/>
                  <a:gd name="connsiteY6" fmla="*/ 430285 h 504825"/>
                  <a:gd name="connsiteX7" fmla="*/ 815634 w 890175"/>
                  <a:gd name="connsiteY7" fmla="*/ 504825 h 504825"/>
                  <a:gd name="connsiteX8" fmla="*/ 73435 w 890175"/>
                  <a:gd name="connsiteY8" fmla="*/ 504825 h 504825"/>
                  <a:gd name="connsiteX9" fmla="*/ 0 w 890175"/>
                  <a:gd name="connsiteY9" fmla="*/ 431389 h 504825"/>
                  <a:gd name="connsiteX10" fmla="*/ 44370 w 890175"/>
                  <a:gd name="connsiteY10" fmla="*/ 160357 h 504825"/>
                  <a:gd name="connsiteX11" fmla="*/ 44370 w 890175"/>
                  <a:gd name="connsiteY11" fmla="*/ 167325 h 504825"/>
                  <a:gd name="connsiteX12" fmla="*/ 57519 w 890175"/>
                  <a:gd name="connsiteY12" fmla="*/ 102197 h 504825"/>
                  <a:gd name="connsiteX13" fmla="*/ 146568 w 890175"/>
                  <a:gd name="connsiteY13" fmla="*/ 13149 h 504825"/>
                  <a:gd name="connsiteX14" fmla="*/ 211695 w 890175"/>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0854"/>
                  <a:gd name="connsiteY0" fmla="*/ 0 h 504825"/>
                  <a:gd name="connsiteX1" fmla="*/ 678580 w 890854"/>
                  <a:gd name="connsiteY1" fmla="*/ 0 h 504825"/>
                  <a:gd name="connsiteX2" fmla="*/ 743708 w 890854"/>
                  <a:gd name="connsiteY2" fmla="*/ 13149 h 504825"/>
                  <a:gd name="connsiteX3" fmla="*/ 832756 w 890854"/>
                  <a:gd name="connsiteY3" fmla="*/ 102198 h 504825"/>
                  <a:gd name="connsiteX4" fmla="*/ 845905 w 890854"/>
                  <a:gd name="connsiteY4" fmla="*/ 167325 h 504825"/>
                  <a:gd name="connsiteX5" fmla="*/ 845905 w 890854"/>
                  <a:gd name="connsiteY5" fmla="*/ 155726 h 504825"/>
                  <a:gd name="connsiteX6" fmla="*/ 890854 w 890854"/>
                  <a:gd name="connsiteY6" fmla="*/ 430285 h 504825"/>
                  <a:gd name="connsiteX7" fmla="*/ 816313 w 890854"/>
                  <a:gd name="connsiteY7" fmla="*/ 504825 h 504825"/>
                  <a:gd name="connsiteX8" fmla="*/ 74114 w 890854"/>
                  <a:gd name="connsiteY8" fmla="*/ 504825 h 504825"/>
                  <a:gd name="connsiteX9" fmla="*/ 679 w 890854"/>
                  <a:gd name="connsiteY9" fmla="*/ 431389 h 504825"/>
                  <a:gd name="connsiteX10" fmla="*/ 45049 w 890854"/>
                  <a:gd name="connsiteY10" fmla="*/ 160357 h 504825"/>
                  <a:gd name="connsiteX11" fmla="*/ 45049 w 890854"/>
                  <a:gd name="connsiteY11" fmla="*/ 167325 h 504825"/>
                  <a:gd name="connsiteX12" fmla="*/ 58198 w 890854"/>
                  <a:gd name="connsiteY12" fmla="*/ 102197 h 504825"/>
                  <a:gd name="connsiteX13" fmla="*/ 147247 w 890854"/>
                  <a:gd name="connsiteY13" fmla="*/ 13149 h 504825"/>
                  <a:gd name="connsiteX14" fmla="*/ 212374 w 890854"/>
                  <a:gd name="connsiteY14" fmla="*/ 0 h 504825"/>
                  <a:gd name="connsiteX0" fmla="*/ 212374 w 892750"/>
                  <a:gd name="connsiteY0" fmla="*/ 0 h 504825"/>
                  <a:gd name="connsiteX1" fmla="*/ 678580 w 892750"/>
                  <a:gd name="connsiteY1" fmla="*/ 0 h 504825"/>
                  <a:gd name="connsiteX2" fmla="*/ 743708 w 892750"/>
                  <a:gd name="connsiteY2" fmla="*/ 13149 h 504825"/>
                  <a:gd name="connsiteX3" fmla="*/ 832756 w 892750"/>
                  <a:gd name="connsiteY3" fmla="*/ 102198 h 504825"/>
                  <a:gd name="connsiteX4" fmla="*/ 845905 w 892750"/>
                  <a:gd name="connsiteY4" fmla="*/ 167325 h 504825"/>
                  <a:gd name="connsiteX5" fmla="*/ 845905 w 892750"/>
                  <a:gd name="connsiteY5" fmla="*/ 155726 h 504825"/>
                  <a:gd name="connsiteX6" fmla="*/ 890854 w 892750"/>
                  <a:gd name="connsiteY6" fmla="*/ 430285 h 504825"/>
                  <a:gd name="connsiteX7" fmla="*/ 816313 w 892750"/>
                  <a:gd name="connsiteY7" fmla="*/ 504825 h 504825"/>
                  <a:gd name="connsiteX8" fmla="*/ 74114 w 892750"/>
                  <a:gd name="connsiteY8" fmla="*/ 504825 h 504825"/>
                  <a:gd name="connsiteX9" fmla="*/ 679 w 892750"/>
                  <a:gd name="connsiteY9" fmla="*/ 431389 h 504825"/>
                  <a:gd name="connsiteX10" fmla="*/ 45049 w 892750"/>
                  <a:gd name="connsiteY10" fmla="*/ 160357 h 504825"/>
                  <a:gd name="connsiteX11" fmla="*/ 45049 w 892750"/>
                  <a:gd name="connsiteY11" fmla="*/ 167325 h 504825"/>
                  <a:gd name="connsiteX12" fmla="*/ 58198 w 892750"/>
                  <a:gd name="connsiteY12" fmla="*/ 102197 h 504825"/>
                  <a:gd name="connsiteX13" fmla="*/ 147247 w 892750"/>
                  <a:gd name="connsiteY13" fmla="*/ 13149 h 504825"/>
                  <a:gd name="connsiteX14" fmla="*/ 212374 w 892750"/>
                  <a:gd name="connsiteY14"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92750" h="504825">
                    <a:moveTo>
                      <a:pt x="212374" y="0"/>
                    </a:moveTo>
                    <a:lnTo>
                      <a:pt x="678580" y="0"/>
                    </a:lnTo>
                    <a:lnTo>
                      <a:pt x="743708" y="13149"/>
                    </a:lnTo>
                    <a:cubicBezTo>
                      <a:pt x="783746" y="30084"/>
                      <a:pt x="815821" y="62159"/>
                      <a:pt x="832756" y="102198"/>
                    </a:cubicBezTo>
                    <a:lnTo>
                      <a:pt x="845905" y="167325"/>
                    </a:lnTo>
                    <a:lnTo>
                      <a:pt x="845905" y="155726"/>
                    </a:lnTo>
                    <a:lnTo>
                      <a:pt x="890854" y="430285"/>
                    </a:lnTo>
                    <a:cubicBezTo>
                      <a:pt x="902688" y="468233"/>
                      <a:pt x="856881" y="503559"/>
                      <a:pt x="816313" y="504825"/>
                    </a:cubicBezTo>
                    <a:lnTo>
                      <a:pt x="74114" y="504825"/>
                    </a:lnTo>
                    <a:cubicBezTo>
                      <a:pt x="41776" y="501307"/>
                      <a:pt x="-6283" y="461108"/>
                      <a:pt x="679" y="431389"/>
                    </a:cubicBezTo>
                    <a:lnTo>
                      <a:pt x="45049" y="160357"/>
                    </a:lnTo>
                    <a:lnTo>
                      <a:pt x="45049" y="167325"/>
                    </a:lnTo>
                    <a:lnTo>
                      <a:pt x="58198" y="102197"/>
                    </a:lnTo>
                    <a:cubicBezTo>
                      <a:pt x="75133" y="62159"/>
                      <a:pt x="107208" y="30084"/>
                      <a:pt x="147247" y="13149"/>
                    </a:cubicBezTo>
                    <a:lnTo>
                      <a:pt x="21237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2" name="Group 21">
            <a:extLst>
              <a:ext uri="{FF2B5EF4-FFF2-40B4-BE49-F238E27FC236}">
                <a16:creationId xmlns="" xmlns:a16="http://schemas.microsoft.com/office/drawing/2014/main" id="{B6F5D8F7-1C8E-40E2-B04A-427861470145}"/>
              </a:ext>
            </a:extLst>
          </p:cNvPr>
          <p:cNvGrpSpPr/>
          <p:nvPr/>
        </p:nvGrpSpPr>
        <p:grpSpPr>
          <a:xfrm>
            <a:off x="2464126" y="1979774"/>
            <a:ext cx="1314043" cy="1596786"/>
            <a:chOff x="5053297" y="3418731"/>
            <a:chExt cx="2085136" cy="2719675"/>
          </a:xfrm>
        </p:grpSpPr>
        <p:sp>
          <p:nvSpPr>
            <p:cNvPr id="23" name="Oval 22">
              <a:extLst>
                <a:ext uri="{FF2B5EF4-FFF2-40B4-BE49-F238E27FC236}">
                  <a16:creationId xmlns="" xmlns:a16="http://schemas.microsoft.com/office/drawing/2014/main" id="{A1E5A9EB-5249-4EF0-8199-A7289E347CC4}"/>
                </a:ext>
              </a:extLst>
            </p:cNvPr>
            <p:cNvSpPr/>
            <p:nvPr/>
          </p:nvSpPr>
          <p:spPr>
            <a:xfrm>
              <a:off x="5116695" y="3487260"/>
              <a:ext cx="1950793" cy="1950793"/>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24" name="Group 23">
              <a:extLst>
                <a:ext uri="{FF2B5EF4-FFF2-40B4-BE49-F238E27FC236}">
                  <a16:creationId xmlns="" xmlns:a16="http://schemas.microsoft.com/office/drawing/2014/main" id="{22C7E052-1F17-4C30-A713-820B7C4D241E}"/>
                </a:ext>
              </a:extLst>
            </p:cNvPr>
            <p:cNvGrpSpPr/>
            <p:nvPr/>
          </p:nvGrpSpPr>
          <p:grpSpPr>
            <a:xfrm>
              <a:off x="5295030" y="3665394"/>
              <a:ext cx="1605194" cy="2473012"/>
              <a:chOff x="3145556" y="2276871"/>
              <a:chExt cx="2025750" cy="3120934"/>
            </a:xfrm>
          </p:grpSpPr>
          <p:sp>
            <p:nvSpPr>
              <p:cNvPr id="30" name="Freeform 29">
                <a:extLst>
                  <a:ext uri="{FF2B5EF4-FFF2-40B4-BE49-F238E27FC236}">
                    <a16:creationId xmlns="" xmlns:a16="http://schemas.microsoft.com/office/drawing/2014/main" id="{5C1F9095-395B-471A-91E9-7DF0F04C0E57}"/>
                  </a:ext>
                </a:extLst>
              </p:cNvPr>
              <p:cNvSpPr>
                <a:spLocks/>
              </p:cNvSpPr>
              <p:nvPr/>
            </p:nvSpPr>
            <p:spPr bwMode="auto">
              <a:xfrm>
                <a:off x="3145556" y="2276871"/>
                <a:ext cx="2025750" cy="2266157"/>
              </a:xfrm>
              <a:custGeom>
                <a:avLst/>
                <a:gdLst/>
                <a:ahLst/>
                <a:cxnLst/>
                <a:rect l="l" t="t" r="r" b="b"/>
                <a:pathLst>
                  <a:path w="2025750" h="2266157">
                    <a:moveTo>
                      <a:pt x="1012875" y="0"/>
                    </a:moveTo>
                    <a:cubicBezTo>
                      <a:pt x="1572270" y="0"/>
                      <a:pt x="2025750" y="453480"/>
                      <a:pt x="2025750" y="1012875"/>
                    </a:cubicBezTo>
                    <a:cubicBezTo>
                      <a:pt x="2025750" y="1274432"/>
                      <a:pt x="1926609" y="1512834"/>
                      <a:pt x="1762997" y="1691774"/>
                    </a:cubicBezTo>
                    <a:lnTo>
                      <a:pt x="1766653" y="1695096"/>
                    </a:lnTo>
                    <a:cubicBezTo>
                      <a:pt x="1710416" y="1764649"/>
                      <a:pt x="1639182" y="1837862"/>
                      <a:pt x="1549203" y="1911074"/>
                    </a:cubicBezTo>
                    <a:cubicBezTo>
                      <a:pt x="1549203" y="1911074"/>
                      <a:pt x="1417983" y="2035536"/>
                      <a:pt x="1414234" y="2266157"/>
                    </a:cubicBezTo>
                    <a:cubicBezTo>
                      <a:pt x="1414234" y="2266157"/>
                      <a:pt x="1414234" y="2266157"/>
                      <a:pt x="630665" y="2266157"/>
                    </a:cubicBezTo>
                    <a:cubicBezTo>
                      <a:pt x="630665" y="2266157"/>
                      <a:pt x="596922" y="1991609"/>
                      <a:pt x="446957" y="1867147"/>
                    </a:cubicBezTo>
                    <a:cubicBezTo>
                      <a:pt x="446957" y="1867147"/>
                      <a:pt x="417262" y="1843655"/>
                      <a:pt x="374226" y="1798671"/>
                    </a:cubicBezTo>
                    <a:cubicBezTo>
                      <a:pt x="145796" y="1613193"/>
                      <a:pt x="0" y="1330060"/>
                      <a:pt x="0" y="1012875"/>
                    </a:cubicBezTo>
                    <a:cubicBezTo>
                      <a:pt x="0" y="453480"/>
                      <a:pt x="453480" y="0"/>
                      <a:pt x="1012875" y="0"/>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ko-KR" altLang="en-US" sz="2700" dirty="0"/>
              </a:p>
            </p:txBody>
          </p:sp>
          <p:sp>
            <p:nvSpPr>
              <p:cNvPr id="31" name="Rounded Rectangle 10">
                <a:extLst>
                  <a:ext uri="{FF2B5EF4-FFF2-40B4-BE49-F238E27FC236}">
                    <a16:creationId xmlns="" xmlns:a16="http://schemas.microsoft.com/office/drawing/2014/main" id="{0112A639-EC1C-4AE4-B42C-0C9C7465545A}"/>
                  </a:ext>
                </a:extLst>
              </p:cNvPr>
              <p:cNvSpPr/>
              <p:nvPr/>
            </p:nvSpPr>
            <p:spPr>
              <a:xfrm>
                <a:off x="3770387" y="4576913"/>
                <a:ext cx="792088" cy="661813"/>
              </a:xfrm>
              <a:custGeom>
                <a:avLst/>
                <a:gdLst/>
                <a:ahLst/>
                <a:cxnLst/>
                <a:rect l="l" t="t" r="r" b="b"/>
                <a:pathLst>
                  <a:path w="792088" h="661813">
                    <a:moveTo>
                      <a:pt x="792088" y="492738"/>
                    </a:moveTo>
                    <a:lnTo>
                      <a:pt x="792088" y="512957"/>
                    </a:lnTo>
                    <a:cubicBezTo>
                      <a:pt x="792088" y="567032"/>
                      <a:pt x="778568" y="617950"/>
                      <a:pt x="753416" y="661813"/>
                    </a:cubicBezTo>
                    <a:lnTo>
                      <a:pt x="38672" y="661813"/>
                    </a:lnTo>
                    <a:cubicBezTo>
                      <a:pt x="20436" y="630010"/>
                      <a:pt x="8314" y="594499"/>
                      <a:pt x="5500" y="556418"/>
                    </a:cubicBezTo>
                    <a:close/>
                    <a:moveTo>
                      <a:pt x="792088" y="331237"/>
                    </a:moveTo>
                    <a:lnTo>
                      <a:pt x="792088" y="456620"/>
                    </a:lnTo>
                    <a:lnTo>
                      <a:pt x="976" y="520666"/>
                    </a:lnTo>
                    <a:cubicBezTo>
                      <a:pt x="31" y="518118"/>
                      <a:pt x="0" y="515541"/>
                      <a:pt x="0" y="512957"/>
                    </a:cubicBezTo>
                    <a:lnTo>
                      <a:pt x="0" y="395362"/>
                    </a:lnTo>
                    <a:close/>
                    <a:moveTo>
                      <a:pt x="792088" y="161569"/>
                    </a:moveTo>
                    <a:lnTo>
                      <a:pt x="792088" y="295119"/>
                    </a:lnTo>
                    <a:lnTo>
                      <a:pt x="0" y="359244"/>
                    </a:lnTo>
                    <a:lnTo>
                      <a:pt x="0" y="225694"/>
                    </a:lnTo>
                    <a:close/>
                    <a:moveTo>
                      <a:pt x="0" y="0"/>
                    </a:moveTo>
                    <a:lnTo>
                      <a:pt x="792088" y="0"/>
                    </a:lnTo>
                    <a:lnTo>
                      <a:pt x="792088" y="125451"/>
                    </a:lnTo>
                    <a:lnTo>
                      <a:pt x="0" y="189577"/>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2" name="Rounded Rectangle 10">
                <a:extLst>
                  <a:ext uri="{FF2B5EF4-FFF2-40B4-BE49-F238E27FC236}">
                    <a16:creationId xmlns="" xmlns:a16="http://schemas.microsoft.com/office/drawing/2014/main" id="{41722447-920F-4506-AAAF-53883D556AFF}"/>
                  </a:ext>
                </a:extLst>
              </p:cNvPr>
              <p:cNvSpPr/>
              <p:nvPr/>
            </p:nvSpPr>
            <p:spPr>
              <a:xfrm>
                <a:off x="3824430" y="5267325"/>
                <a:ext cx="668001" cy="130480"/>
              </a:xfrm>
              <a:custGeom>
                <a:avLst/>
                <a:gdLst/>
                <a:ahLst/>
                <a:cxnLst/>
                <a:rect l="l" t="t" r="r" b="b"/>
                <a:pathLst>
                  <a:path w="668001" h="130480">
                    <a:moveTo>
                      <a:pt x="0" y="0"/>
                    </a:moveTo>
                    <a:lnTo>
                      <a:pt x="668001" y="0"/>
                    </a:lnTo>
                    <a:cubicBezTo>
                      <a:pt x="610989" y="79333"/>
                      <a:pt x="517759" y="130480"/>
                      <a:pt x="412583" y="130480"/>
                    </a:cubicBezTo>
                    <a:lnTo>
                      <a:pt x="255417" y="130480"/>
                    </a:lnTo>
                    <a:cubicBezTo>
                      <a:pt x="150241" y="130480"/>
                      <a:pt x="57011" y="79333"/>
                      <a:pt x="0"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cxnSp>
            <p:nvCxnSpPr>
              <p:cNvPr id="33" name="Straight Connector 32">
                <a:extLst>
                  <a:ext uri="{FF2B5EF4-FFF2-40B4-BE49-F238E27FC236}">
                    <a16:creationId xmlns="" xmlns:a16="http://schemas.microsoft.com/office/drawing/2014/main" id="{04453058-6124-49EC-981E-5B2741730EDF}"/>
                  </a:ext>
                </a:extLst>
              </p:cNvPr>
              <p:cNvCxnSpPr/>
              <p:nvPr/>
            </p:nvCxnSpPr>
            <p:spPr>
              <a:xfrm>
                <a:off x="3824430" y="3417379"/>
                <a:ext cx="202983" cy="112564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09029132-EAA7-4F2D-8C81-393E18EB7D57}"/>
                  </a:ext>
                </a:extLst>
              </p:cNvPr>
              <p:cNvCxnSpPr/>
              <p:nvPr/>
            </p:nvCxnSpPr>
            <p:spPr>
              <a:xfrm flipH="1">
                <a:off x="4283969" y="3417379"/>
                <a:ext cx="191536" cy="113515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9C502A96-6ACE-4D06-8476-87DC7EBB0016}"/>
                  </a:ext>
                </a:extLst>
              </p:cNvPr>
              <p:cNvCxnSpPr/>
              <p:nvPr/>
            </p:nvCxnSpPr>
            <p:spPr>
              <a:xfrm>
                <a:off x="3824430" y="3417379"/>
                <a:ext cx="651075"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 xmlns:a16="http://schemas.microsoft.com/office/drawing/2014/main" id="{F029F6A7-7ECF-4CD2-8529-88715491C4A8}"/>
                  </a:ext>
                </a:extLst>
              </p:cNvPr>
              <p:cNvGrpSpPr/>
              <p:nvPr/>
            </p:nvGrpSpPr>
            <p:grpSpPr>
              <a:xfrm>
                <a:off x="3962028" y="3275459"/>
                <a:ext cx="397074" cy="288031"/>
                <a:chOff x="3981078" y="3284984"/>
                <a:chExt cx="397074" cy="288031"/>
              </a:xfrm>
            </p:grpSpPr>
            <p:sp>
              <p:nvSpPr>
                <p:cNvPr id="37" name="Rounded Rectangle 65">
                  <a:extLst>
                    <a:ext uri="{FF2B5EF4-FFF2-40B4-BE49-F238E27FC236}">
                      <a16:creationId xmlns="" xmlns:a16="http://schemas.microsoft.com/office/drawing/2014/main" id="{E1E15B8D-3B64-4A50-8BE9-40E4A8589B79}"/>
                    </a:ext>
                  </a:extLst>
                </p:cNvPr>
                <p:cNvSpPr/>
                <p:nvPr/>
              </p:nvSpPr>
              <p:spPr>
                <a:xfrm>
                  <a:off x="39810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8" name="Rounded Rectangle 66">
                  <a:extLst>
                    <a:ext uri="{FF2B5EF4-FFF2-40B4-BE49-F238E27FC236}">
                      <a16:creationId xmlns="" xmlns:a16="http://schemas.microsoft.com/office/drawing/2014/main" id="{F3A4CB2E-B9CD-496C-B6BF-73BECFC07C55}"/>
                    </a:ext>
                  </a:extLst>
                </p:cNvPr>
                <p:cNvSpPr/>
                <p:nvPr/>
              </p:nvSpPr>
              <p:spPr>
                <a:xfrm>
                  <a:off x="41334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Rounded Rectangle 67">
                  <a:extLst>
                    <a:ext uri="{FF2B5EF4-FFF2-40B4-BE49-F238E27FC236}">
                      <a16:creationId xmlns="" xmlns:a16="http://schemas.microsoft.com/office/drawing/2014/main" id="{B5C048A7-DB45-47F5-8EBE-5D518A513153}"/>
                    </a:ext>
                  </a:extLst>
                </p:cNvPr>
                <p:cNvSpPr/>
                <p:nvPr/>
              </p:nvSpPr>
              <p:spPr>
                <a:xfrm>
                  <a:off x="4285878" y="3284984"/>
                  <a:ext cx="92274" cy="2880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grpSp>
        <p:sp>
          <p:nvSpPr>
            <p:cNvPr id="25" name="Oval 24">
              <a:extLst>
                <a:ext uri="{FF2B5EF4-FFF2-40B4-BE49-F238E27FC236}">
                  <a16:creationId xmlns="" xmlns:a16="http://schemas.microsoft.com/office/drawing/2014/main" id="{D1ED64D9-75B9-4C86-BCE7-74059E8529E9}"/>
                </a:ext>
              </a:extLst>
            </p:cNvPr>
            <p:cNvSpPr/>
            <p:nvPr/>
          </p:nvSpPr>
          <p:spPr>
            <a:xfrm>
              <a:off x="6026680" y="3418731"/>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6" name="Oval 25">
              <a:extLst>
                <a:ext uri="{FF2B5EF4-FFF2-40B4-BE49-F238E27FC236}">
                  <a16:creationId xmlns="" xmlns:a16="http://schemas.microsoft.com/office/drawing/2014/main" id="{E2B8BFFF-E263-42A4-9D8C-1A628EC5860C}"/>
                </a:ext>
              </a:extLst>
            </p:cNvPr>
            <p:cNvSpPr/>
            <p:nvPr/>
          </p:nvSpPr>
          <p:spPr>
            <a:xfrm>
              <a:off x="6996542"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7" name="Oval 26">
              <a:extLst>
                <a:ext uri="{FF2B5EF4-FFF2-40B4-BE49-F238E27FC236}">
                  <a16:creationId xmlns="" xmlns:a16="http://schemas.microsoft.com/office/drawing/2014/main" id="{614C5E3C-7441-442D-AEA2-FFBE3F8345D8}"/>
                </a:ext>
              </a:extLst>
            </p:cNvPr>
            <p:cNvSpPr/>
            <p:nvPr/>
          </p:nvSpPr>
          <p:spPr>
            <a:xfrm>
              <a:off x="5053297" y="4386332"/>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28" name="Oval 27">
              <a:extLst>
                <a:ext uri="{FF2B5EF4-FFF2-40B4-BE49-F238E27FC236}">
                  <a16:creationId xmlns="" xmlns:a16="http://schemas.microsoft.com/office/drawing/2014/main" id="{97F75FA8-0C46-4FE1-917B-879E5163E46F}"/>
                </a:ext>
              </a:extLst>
            </p:cNvPr>
            <p:cNvSpPr/>
            <p:nvPr/>
          </p:nvSpPr>
          <p:spPr>
            <a:xfrm>
              <a:off x="6770105"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29" name="Oval 28">
              <a:extLst>
                <a:ext uri="{FF2B5EF4-FFF2-40B4-BE49-F238E27FC236}">
                  <a16:creationId xmlns="" xmlns:a16="http://schemas.microsoft.com/office/drawing/2014/main" id="{BFAB3903-2185-4FBD-A882-6A03DE2E4752}"/>
                </a:ext>
              </a:extLst>
            </p:cNvPr>
            <p:cNvSpPr/>
            <p:nvPr/>
          </p:nvSpPr>
          <p:spPr>
            <a:xfrm>
              <a:off x="5299560" y="3739954"/>
              <a:ext cx="141891" cy="1418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40" name="Title 1"/>
          <p:cNvSpPr txBox="1">
            <a:spLocks/>
          </p:cNvSpPr>
          <p:nvPr/>
        </p:nvSpPr>
        <p:spPr>
          <a:xfrm>
            <a:off x="1474785" y="4288242"/>
            <a:ext cx="6622870" cy="452031"/>
          </a:xfrm>
          <a:prstGeom prst="rect">
            <a:avLst/>
          </a:prstGeom>
          <a:solidFill>
            <a:schemeClr val="lt2"/>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300"/>
              <a:buFont typeface="Maven Pro"/>
              <a:buNone/>
              <a:defRPr sz="3300" b="1" i="0" u="none" strike="noStrike" cap="none">
                <a:solidFill>
                  <a:schemeClr val="dk1"/>
                </a:solidFill>
                <a:latin typeface="Maven Pro"/>
                <a:ea typeface="Maven Pro"/>
                <a:cs typeface="Maven Pro"/>
                <a:sym typeface="Maven Pro"/>
              </a:defRPr>
            </a:lvl1pPr>
            <a:lvl2pPr marR="0" lvl="1"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2pPr>
            <a:lvl3pPr marR="0" lvl="2"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3pPr>
            <a:lvl4pPr marR="0" lvl="3"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4pPr>
            <a:lvl5pPr marR="0" lvl="4"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5pPr>
            <a:lvl6pPr marR="0" lvl="5"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6pPr>
            <a:lvl7pPr marR="0" lvl="6"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7pPr>
            <a:lvl8pPr marR="0" lvl="7"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8pPr>
            <a:lvl9pPr marR="0" lvl="8" algn="ctr" rtl="0">
              <a:lnSpc>
                <a:spcPct val="80000"/>
              </a:lnSpc>
              <a:spcBef>
                <a:spcPts val="0"/>
              </a:spcBef>
              <a:spcAft>
                <a:spcPts val="0"/>
              </a:spcAft>
              <a:buClr>
                <a:schemeClr val="accent4"/>
              </a:buClr>
              <a:buSzPts val="3500"/>
              <a:buFont typeface="Maven Pro"/>
              <a:buNone/>
              <a:defRPr sz="3500" b="1" i="0" u="none" strike="noStrike" cap="none">
                <a:solidFill>
                  <a:schemeClr val="accent4"/>
                </a:solidFill>
                <a:latin typeface="Maven Pro"/>
                <a:ea typeface="Maven Pro"/>
                <a:cs typeface="Maven Pro"/>
                <a:sym typeface="Maven Pro"/>
              </a:defRPr>
            </a:lvl9pPr>
          </a:lstStyle>
          <a:p>
            <a:r>
              <a:rPr lang="en-US" sz="3000" dirty="0" smtClean="0">
                <a:solidFill>
                  <a:srgbClr val="000000"/>
                </a:solidFill>
                <a:latin typeface="TH Niramit AS" pitchFamily="2" charset="-34"/>
                <a:cs typeface="TH Niramit AS" pitchFamily="2" charset="-34"/>
              </a:rPr>
              <a:t>Developing Cross-Cultural Communication Skills</a:t>
            </a:r>
            <a:endParaRPr lang="en-US" sz="3000" dirty="0">
              <a:solidFill>
                <a:srgbClr val="000000"/>
              </a:solidFill>
              <a:latin typeface="TH Niramit AS" pitchFamily="2" charset="-34"/>
              <a:cs typeface="TH Niramit AS" pitchFamily="2" charset="-34"/>
            </a:endParaRPr>
          </a:p>
        </p:txBody>
      </p:sp>
    </p:spTree>
    <p:extLst>
      <p:ext uri="{BB962C8B-B14F-4D97-AF65-F5344CB8AC3E}">
        <p14:creationId xmlns:p14="http://schemas.microsoft.com/office/powerpoint/2010/main" val="380508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Silence and </a:t>
            </a:r>
            <a:r>
              <a:rPr lang="en-US" sz="3600" dirty="0" smtClean="0">
                <a:latin typeface="TH Niramit AS"/>
                <a:cs typeface="TH Niramit AS"/>
              </a:rPr>
              <a:t>timing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Alongside silence </a:t>
            </a:r>
            <a:r>
              <a:rPr lang="en-US" sz="2400" b="1" dirty="0">
                <a:latin typeface="TH Niramit AS"/>
                <a:cs typeface="TH Niramit AS"/>
              </a:rPr>
              <a:t>is timing. Linguists talk of ‘conversational overlap’, which </a:t>
            </a:r>
            <a:r>
              <a:rPr lang="en-US" sz="2400" b="1" dirty="0" smtClean="0">
                <a:latin typeface="TH Niramit AS"/>
                <a:cs typeface="TH Niramit AS"/>
              </a:rPr>
              <a:t>describes the </a:t>
            </a:r>
            <a:r>
              <a:rPr lang="en-US" sz="2400" b="1" dirty="0">
                <a:latin typeface="TH Niramit AS"/>
                <a:cs typeface="TH Niramit AS"/>
              </a:rPr>
              <a:t>practice of interrupting or overlapping with another speaker before </a:t>
            </a:r>
            <a:r>
              <a:rPr lang="en-US" sz="2400" b="1" dirty="0" smtClean="0">
                <a:latin typeface="TH Niramit AS"/>
                <a:cs typeface="TH Niramit AS"/>
              </a:rPr>
              <a:t>he or </a:t>
            </a:r>
            <a:r>
              <a:rPr lang="en-US" sz="2400" b="1" dirty="0">
                <a:latin typeface="TH Niramit AS"/>
                <a:cs typeface="TH Niramit AS"/>
              </a:rPr>
              <a:t>she has finished speaking.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countries like Japan, where strict turn</a:t>
            </a:r>
            <a:r>
              <a:rPr lang="en-US" sz="2400" b="1" dirty="0" smtClean="0">
                <a:latin typeface="TH Niramit AS"/>
                <a:cs typeface="TH Niramit AS"/>
              </a:rPr>
              <a:t>-taking in </a:t>
            </a:r>
            <a:r>
              <a:rPr lang="en-US" sz="2400" b="1" dirty="0">
                <a:latin typeface="TH Niramit AS"/>
                <a:cs typeface="TH Niramit AS"/>
              </a:rPr>
              <a:t>conversation is observed, conversational overlap may be seen as </a:t>
            </a:r>
            <a:r>
              <a:rPr lang="en-US" sz="2400" b="1" dirty="0" smtClean="0">
                <a:latin typeface="TH Niramit AS"/>
                <a:cs typeface="TH Niramit AS"/>
              </a:rPr>
              <a:t>very impolite</a:t>
            </a:r>
            <a:r>
              <a:rPr lang="en-US" sz="2400" b="1" dirty="0">
                <a:latin typeface="TH Niramit AS"/>
                <a:cs typeface="TH Niramit AS"/>
              </a:rPr>
              <a:t>.</a:t>
            </a:r>
          </a:p>
        </p:txBody>
      </p:sp>
    </p:spTree>
    <p:extLst>
      <p:ext uri="{BB962C8B-B14F-4D97-AF65-F5344CB8AC3E}">
        <p14:creationId xmlns:p14="http://schemas.microsoft.com/office/powerpoint/2010/main" val="1000387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Accent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a:t>
            </a:r>
            <a:r>
              <a:rPr lang="en-US" sz="2400" b="1" dirty="0">
                <a:latin typeface="TH Niramit AS"/>
                <a:cs typeface="TH Niramit AS"/>
              </a:rPr>
              <a:t>speech, accent can be a major source of misunderstanding. This is </a:t>
            </a:r>
            <a:r>
              <a:rPr lang="en-US" sz="2400" b="1" dirty="0" smtClean="0">
                <a:latin typeface="TH Niramit AS"/>
                <a:cs typeface="TH Niramit AS"/>
              </a:rPr>
              <a:t>difficult to </a:t>
            </a:r>
            <a:r>
              <a:rPr lang="en-US" sz="2400" b="1" dirty="0">
                <a:latin typeface="TH Niramit AS"/>
                <a:cs typeface="TH Niramit AS"/>
              </a:rPr>
              <a:t>resolve, although much work has been done in Indian call and </a:t>
            </a:r>
            <a:r>
              <a:rPr lang="en-US" sz="2400" b="1" dirty="0" smtClean="0">
                <a:latin typeface="TH Niramit AS"/>
                <a:cs typeface="TH Niramit AS"/>
              </a:rPr>
              <a:t>contact </a:t>
            </a:r>
            <a:r>
              <a:rPr lang="en-US" sz="2400" b="1" dirty="0" err="1" smtClean="0">
                <a:latin typeface="TH Niramit AS"/>
                <a:cs typeface="TH Niramit AS"/>
              </a:rPr>
              <a:t>centres</a:t>
            </a:r>
            <a:r>
              <a:rPr lang="en-US" sz="2400" b="1" dirty="0" smtClean="0">
                <a:latin typeface="TH Niramit AS"/>
                <a:cs typeface="TH Niramit AS"/>
              </a:rPr>
              <a:t> </a:t>
            </a:r>
            <a:r>
              <a:rPr lang="en-US" sz="2400" b="1" dirty="0">
                <a:latin typeface="TH Niramit AS"/>
                <a:cs typeface="TH Niramit AS"/>
              </a:rPr>
              <a:t>on ‘accent neutralization’ to make Indian accents more </a:t>
            </a:r>
            <a:r>
              <a:rPr lang="en-US" sz="2400" b="1" dirty="0" smtClean="0">
                <a:latin typeface="TH Niramit AS"/>
                <a:cs typeface="TH Niramit AS"/>
              </a:rPr>
              <a:t>understandable to </a:t>
            </a:r>
            <a:r>
              <a:rPr lang="en-US" sz="2400" b="1" dirty="0">
                <a:latin typeface="TH Niramit AS"/>
                <a:cs typeface="TH Niramit AS"/>
              </a:rPr>
              <a:t>the overseas clients they are dealing with on the telephone. As </a:t>
            </a:r>
            <a:r>
              <a:rPr lang="en-US" sz="2400" b="1" dirty="0" smtClean="0">
                <a:latin typeface="TH Niramit AS"/>
                <a:cs typeface="TH Niramit AS"/>
              </a:rPr>
              <a:t>a general </a:t>
            </a:r>
            <a:r>
              <a:rPr lang="en-US" sz="2400" b="1" dirty="0">
                <a:latin typeface="TH Niramit AS"/>
                <a:cs typeface="TH Niramit AS"/>
              </a:rPr>
              <a:t>rule, it is of course important, whatever your accent, to slow </a:t>
            </a:r>
            <a:r>
              <a:rPr lang="en-US" sz="2400" b="1" dirty="0" smtClean="0">
                <a:latin typeface="TH Niramit AS"/>
                <a:cs typeface="TH Niramit AS"/>
              </a:rPr>
              <a:t>down</a:t>
            </a:r>
            <a:r>
              <a:rPr lang="th-TH" sz="2400" b="1" dirty="0" smtClean="0">
                <a:latin typeface="TH Niramit AS"/>
                <a:cs typeface="TH Niramit AS"/>
              </a:rPr>
              <a:t> </a:t>
            </a:r>
            <a:r>
              <a:rPr lang="en-US" sz="2400" b="1" dirty="0" smtClean="0">
                <a:latin typeface="TH Niramit AS"/>
                <a:cs typeface="TH Niramit AS"/>
              </a:rPr>
              <a:t>and </a:t>
            </a:r>
            <a:r>
              <a:rPr lang="en-US" sz="2400" b="1" dirty="0">
                <a:latin typeface="TH Niramit AS"/>
                <a:cs typeface="TH Niramit AS"/>
              </a:rPr>
              <a:t>articulate clearly.</a:t>
            </a:r>
          </a:p>
        </p:txBody>
      </p:sp>
    </p:spTree>
    <p:extLst>
      <p:ext uri="{BB962C8B-B14F-4D97-AF65-F5344CB8AC3E}">
        <p14:creationId xmlns:p14="http://schemas.microsoft.com/office/powerpoint/2010/main" val="181458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False friends</a:t>
            </a:r>
          </a:p>
        </p:txBody>
      </p:sp>
      <p:sp>
        <p:nvSpPr>
          <p:cNvPr id="3" name="Content Placeholder 2"/>
          <p:cNvSpPr>
            <a:spLocks noGrp="1"/>
          </p:cNvSpPr>
          <p:nvPr>
            <p:ph idx="1"/>
          </p:nvPr>
        </p:nvSpPr>
        <p:spPr/>
        <p:txBody>
          <a:bodyPr/>
          <a:lstStyle/>
          <a:p>
            <a:pPr marL="139700" indent="0" algn="just">
              <a:buNone/>
            </a:pPr>
            <a:r>
              <a:rPr lang="th-TH" sz="2400" b="1" dirty="0" smtClean="0">
                <a:latin typeface="TH Niramit AS"/>
                <a:cs typeface="TH Niramit AS"/>
              </a:rPr>
              <a:t>	</a:t>
            </a:r>
            <a:r>
              <a:rPr lang="en-US" sz="2400" b="1" dirty="0" smtClean="0">
                <a:latin typeface="TH Niramit AS"/>
                <a:cs typeface="TH Niramit AS"/>
              </a:rPr>
              <a:t>A </a:t>
            </a:r>
            <a:r>
              <a:rPr lang="en-US" sz="2400" b="1" dirty="0">
                <a:latin typeface="TH Niramit AS"/>
                <a:cs typeface="TH Niramit AS"/>
              </a:rPr>
              <a:t>further problem which influences language is the actual words we </a:t>
            </a:r>
            <a:r>
              <a:rPr lang="en-US" sz="2400" b="1" dirty="0" smtClean="0">
                <a:latin typeface="TH Niramit AS"/>
                <a:cs typeface="TH Niramit AS"/>
              </a:rPr>
              <a:t>use. This </a:t>
            </a:r>
            <a:r>
              <a:rPr lang="en-US" sz="2400" b="1" dirty="0">
                <a:latin typeface="TH Niramit AS"/>
                <a:cs typeface="TH Niramit AS"/>
              </a:rPr>
              <a:t>includes ‘false friends’: the transposing of a word from one </a:t>
            </a:r>
            <a:r>
              <a:rPr lang="en-US" sz="2400" b="1" dirty="0" smtClean="0">
                <a:latin typeface="TH Niramit AS"/>
                <a:cs typeface="TH Niramit AS"/>
              </a:rPr>
              <a:t>language to </a:t>
            </a:r>
            <a:r>
              <a:rPr lang="en-US" sz="2400" b="1" dirty="0">
                <a:latin typeface="TH Niramit AS"/>
                <a:cs typeface="TH Niramit AS"/>
              </a:rPr>
              <a:t>another, sometimes with embarrassing results. </a:t>
            </a:r>
            <a:endParaRPr lang="en-US" sz="2400" b="1" dirty="0" smtClean="0">
              <a:latin typeface="TH Niramit AS"/>
              <a:cs typeface="TH Niramit AS"/>
            </a:endParaRPr>
          </a:p>
          <a:p>
            <a:pPr marL="139700" indent="0" algn="just">
              <a:buNone/>
            </a:pPr>
            <a:r>
              <a:rPr lang="en-US" sz="2400" b="1" dirty="0">
                <a:latin typeface="TH Niramit AS"/>
                <a:cs typeface="TH Niramit AS"/>
              </a:rPr>
              <a:t>	</a:t>
            </a:r>
          </a:p>
        </p:txBody>
      </p:sp>
    </p:spTree>
    <p:extLst>
      <p:ext uri="{BB962C8B-B14F-4D97-AF65-F5344CB8AC3E}">
        <p14:creationId xmlns:p14="http://schemas.microsoft.com/office/powerpoint/2010/main" val="4101891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False </a:t>
            </a:r>
            <a:r>
              <a:rPr lang="en-US" sz="3600" dirty="0" smtClean="0">
                <a:latin typeface="TH Niramit AS"/>
                <a:cs typeface="TH Niramit AS"/>
              </a:rPr>
              <a:t>friends (cont.)</a:t>
            </a:r>
            <a:endParaRPr lang="en-US" sz="3600" dirty="0">
              <a:latin typeface="TH Niramit AS"/>
              <a:cs typeface="TH Niramit AS"/>
            </a:endParaRPr>
          </a:p>
        </p:txBody>
      </p:sp>
      <p:sp>
        <p:nvSpPr>
          <p:cNvPr id="3" name="Content Placeholder 2"/>
          <p:cNvSpPr>
            <a:spLocks noGrp="1"/>
          </p:cNvSpPr>
          <p:nvPr>
            <p:ph idx="1"/>
          </p:nvPr>
        </p:nvSpPr>
        <p:spPr>
          <a:xfrm>
            <a:off x="708350" y="1202925"/>
            <a:ext cx="7727400" cy="1337244"/>
          </a:xfrm>
        </p:spPr>
        <p:txBody>
          <a:bodyPr/>
          <a:lstStyle/>
          <a:p>
            <a:pPr marL="139700" indent="0" algn="just">
              <a:buNone/>
            </a:pPr>
            <a:r>
              <a:rPr lang="en-US" sz="2400" b="1" dirty="0">
                <a:latin typeface="TH Niramit AS"/>
                <a:cs typeface="TH Niramit AS"/>
              </a:rPr>
              <a:t>	</a:t>
            </a:r>
            <a:r>
              <a:rPr lang="en-US" sz="2400" b="1" dirty="0" smtClean="0">
                <a:latin typeface="TH Niramit AS"/>
                <a:cs typeface="TH Niramit AS"/>
              </a:rPr>
              <a:t>For </a:t>
            </a:r>
            <a:r>
              <a:rPr lang="en-US" sz="2400" b="1" dirty="0">
                <a:latin typeface="TH Niramit AS"/>
                <a:cs typeface="TH Niramit AS"/>
              </a:rPr>
              <a:t>example, </a:t>
            </a:r>
            <a:r>
              <a:rPr lang="en-US" sz="2400" b="1" dirty="0" smtClean="0">
                <a:latin typeface="TH Niramit AS"/>
                <a:cs typeface="TH Niramit AS"/>
              </a:rPr>
              <a:t>a British</a:t>
            </a:r>
            <a:r>
              <a:rPr lang="en-US" sz="2400" b="1" dirty="0">
                <a:latin typeface="TH Niramit AS"/>
                <a:cs typeface="TH Niramit AS"/>
              </a:rPr>
              <a:t> </a:t>
            </a:r>
            <a:r>
              <a:rPr lang="en-US" sz="2400" b="1" dirty="0" smtClean="0">
                <a:latin typeface="TH Niramit AS"/>
                <a:cs typeface="TH Niramit AS"/>
              </a:rPr>
              <a:t>colleague </a:t>
            </a:r>
            <a:r>
              <a:rPr lang="en-US" sz="2400" b="1" dirty="0">
                <a:latin typeface="TH Niramit AS"/>
                <a:cs typeface="TH Niramit AS"/>
              </a:rPr>
              <a:t>in Spain explained how she was ‘</a:t>
            </a:r>
            <a:r>
              <a:rPr lang="en-US" sz="2400" b="1" dirty="0" err="1">
                <a:latin typeface="TH Niramit AS"/>
                <a:cs typeface="TH Niramit AS"/>
              </a:rPr>
              <a:t>embarrassada</a:t>
            </a:r>
            <a:r>
              <a:rPr lang="en-US" sz="2400" b="1" dirty="0">
                <a:latin typeface="TH Niramit AS"/>
                <a:cs typeface="TH Niramit AS"/>
              </a:rPr>
              <a:t>’ to be late for </a:t>
            </a:r>
            <a:r>
              <a:rPr lang="en-US" sz="2400" b="1" dirty="0" smtClean="0">
                <a:latin typeface="TH Niramit AS"/>
                <a:cs typeface="TH Niramit AS"/>
              </a:rPr>
              <a:t>a meeting</a:t>
            </a:r>
            <a:r>
              <a:rPr lang="en-US" sz="2400" b="1" dirty="0">
                <a:latin typeface="TH Niramit AS"/>
                <a:cs typeface="TH Niramit AS"/>
              </a:rPr>
              <a:t>, not </a:t>
            </a:r>
            <a:r>
              <a:rPr lang="en-US" sz="2400" b="1" dirty="0" smtClean="0">
                <a:latin typeface="TH Niramit AS"/>
                <a:cs typeface="TH Niramit AS"/>
              </a:rPr>
              <a:t>realizing </a:t>
            </a:r>
            <a:r>
              <a:rPr lang="en-US" sz="2400" b="1" dirty="0">
                <a:latin typeface="TH Niramit AS"/>
                <a:cs typeface="TH Niramit AS"/>
              </a:rPr>
              <a:t>that the Spanish word means to be pregnant. </a:t>
            </a:r>
            <a:endParaRPr lang="th-TH" sz="2400" b="1" dirty="0" smtClean="0">
              <a:latin typeface="TH Niramit AS"/>
              <a:cs typeface="TH Niramit AS"/>
            </a:endParaRPr>
          </a:p>
          <a:p>
            <a:pPr marL="139700" indent="0" algn="just">
              <a:buNone/>
            </a:pPr>
            <a:r>
              <a:rPr lang="th-TH" sz="2400" b="1" dirty="0">
                <a:latin typeface="TH Niramit AS"/>
                <a:cs typeface="TH Niramit AS"/>
              </a:rPr>
              <a:t>	</a:t>
            </a:r>
            <a:endParaRPr lang="en-US" sz="2400" b="1" dirty="0">
              <a:latin typeface="TH Niramit AS"/>
              <a:cs typeface="TH Niramit AS"/>
            </a:endParaRPr>
          </a:p>
        </p:txBody>
      </p:sp>
    </p:spTree>
    <p:extLst>
      <p:ext uri="{BB962C8B-B14F-4D97-AF65-F5344CB8AC3E}">
        <p14:creationId xmlns:p14="http://schemas.microsoft.com/office/powerpoint/2010/main" val="2152313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Bad Language</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th-TH" sz="2400" b="1" dirty="0" smtClean="0">
                <a:latin typeface="TH Niramit AS"/>
                <a:cs typeface="TH Niramit AS"/>
              </a:rPr>
              <a:t>	</a:t>
            </a:r>
            <a:r>
              <a:rPr lang="en-US" sz="2400" b="1" dirty="0" smtClean="0">
                <a:latin typeface="TH Niramit AS"/>
                <a:cs typeface="TH Niramit AS"/>
              </a:rPr>
              <a:t>Other </a:t>
            </a:r>
            <a:r>
              <a:rPr lang="en-US" sz="2400" b="1" dirty="0">
                <a:latin typeface="TH Niramit AS"/>
                <a:cs typeface="TH Niramit AS"/>
              </a:rPr>
              <a:t>areas of misunderstanding include swearing and the use of insults. </a:t>
            </a:r>
            <a:r>
              <a:rPr lang="en-US" sz="2400" b="1" dirty="0" smtClean="0">
                <a:latin typeface="TH Niramit AS"/>
                <a:cs typeface="TH Niramit AS"/>
              </a:rPr>
              <a:t>In</a:t>
            </a:r>
            <a:r>
              <a:rPr lang="th-TH" sz="2400" b="1" dirty="0" smtClean="0">
                <a:latin typeface="TH Niramit AS"/>
                <a:cs typeface="TH Niramit AS"/>
              </a:rPr>
              <a:t> </a:t>
            </a:r>
            <a:r>
              <a:rPr lang="en-US" sz="2400" b="1" dirty="0" smtClean="0">
                <a:latin typeface="TH Niramit AS"/>
                <a:cs typeface="TH Niramit AS"/>
              </a:rPr>
              <a:t>many </a:t>
            </a:r>
            <a:r>
              <a:rPr lang="en-US" sz="2400" b="1" dirty="0">
                <a:latin typeface="TH Niramit AS"/>
                <a:cs typeface="TH Niramit AS"/>
              </a:rPr>
              <a:t>countries, particularly those with a strong religious sensitivity, </a:t>
            </a:r>
            <a:r>
              <a:rPr lang="en-US" sz="2400" b="1" dirty="0" smtClean="0">
                <a:latin typeface="TH Niramit AS"/>
                <a:cs typeface="TH Niramit AS"/>
              </a:rPr>
              <a:t>swearing is </a:t>
            </a:r>
            <a:r>
              <a:rPr lang="en-US" sz="2400" b="1" dirty="0">
                <a:latin typeface="TH Niramit AS"/>
                <a:cs typeface="TH Niramit AS"/>
              </a:rPr>
              <a:t>strongly frowned upon, whereas in other cultures, it may be seen </a:t>
            </a:r>
            <a:r>
              <a:rPr lang="en-US" sz="2400" b="1" dirty="0" smtClean="0">
                <a:latin typeface="TH Niramit AS"/>
                <a:cs typeface="TH Niramit AS"/>
              </a:rPr>
              <a:t>as the </a:t>
            </a:r>
            <a:r>
              <a:rPr lang="en-US" sz="2400" b="1" dirty="0">
                <a:latin typeface="TH Niramit AS"/>
                <a:cs typeface="TH Niramit AS"/>
              </a:rPr>
              <a:t>use of emphatic language. </a:t>
            </a:r>
          </a:p>
        </p:txBody>
      </p:sp>
    </p:spTree>
    <p:extLst>
      <p:ext uri="{BB962C8B-B14F-4D97-AF65-F5344CB8AC3E}">
        <p14:creationId xmlns:p14="http://schemas.microsoft.com/office/powerpoint/2010/main" val="1723212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Bad Language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th-TH" sz="2400" b="1" dirty="0" smtClean="0">
                <a:latin typeface="TH Niramit AS"/>
                <a:cs typeface="TH Niramit AS"/>
              </a:rPr>
              <a:t>	</a:t>
            </a:r>
            <a:r>
              <a:rPr lang="en-US" sz="2400" b="1" dirty="0" smtClean="0">
                <a:latin typeface="TH Niramit AS"/>
                <a:cs typeface="TH Niramit AS"/>
              </a:rPr>
              <a:t>We </a:t>
            </a:r>
            <a:r>
              <a:rPr lang="en-US" sz="2400" b="1" dirty="0">
                <a:latin typeface="TH Niramit AS"/>
                <a:cs typeface="TH Niramit AS"/>
              </a:rPr>
              <a:t>are often insensitive to the shock </a:t>
            </a:r>
            <a:r>
              <a:rPr lang="en-US" sz="2400" b="1" dirty="0" smtClean="0">
                <a:latin typeface="TH Niramit AS"/>
                <a:cs typeface="TH Niramit AS"/>
              </a:rPr>
              <a:t>value of </a:t>
            </a:r>
            <a:r>
              <a:rPr lang="en-US" sz="2400" b="1" dirty="0">
                <a:latin typeface="TH Niramit AS"/>
                <a:cs typeface="TH Niramit AS"/>
              </a:rPr>
              <a:t>a particular swear word we use in our mother tongue. What you </a:t>
            </a:r>
            <a:r>
              <a:rPr lang="en-US" sz="2400" b="1" dirty="0" smtClean="0">
                <a:latin typeface="TH Niramit AS"/>
                <a:cs typeface="TH Niramit AS"/>
              </a:rPr>
              <a:t>may repeat </a:t>
            </a:r>
            <a:r>
              <a:rPr lang="en-US" sz="2400" b="1" dirty="0">
                <a:latin typeface="TH Niramit AS"/>
                <a:cs typeface="TH Niramit AS"/>
              </a:rPr>
              <a:t>in a foreign language almost as a joke may be a conversation </a:t>
            </a:r>
            <a:r>
              <a:rPr lang="en-US" sz="2400" b="1" dirty="0" smtClean="0">
                <a:latin typeface="TH Niramit AS"/>
                <a:cs typeface="TH Niramit AS"/>
              </a:rPr>
              <a:t>stopper among </a:t>
            </a:r>
            <a:r>
              <a:rPr lang="en-US" sz="2400" b="1" dirty="0">
                <a:latin typeface="TH Niramit AS"/>
                <a:cs typeface="TH Niramit AS"/>
              </a:rPr>
              <a:t>your international colleagues and may reflect on your upbringing</a:t>
            </a:r>
            <a:r>
              <a:rPr lang="en-US" sz="2400" b="1" dirty="0" smtClean="0">
                <a:latin typeface="TH Niramit AS"/>
                <a:cs typeface="TH Niramit AS"/>
              </a:rPr>
              <a:t>, education </a:t>
            </a:r>
            <a:r>
              <a:rPr lang="en-US" sz="2400" b="1" dirty="0">
                <a:latin typeface="TH Niramit AS"/>
                <a:cs typeface="TH Niramit AS"/>
              </a:rPr>
              <a:t>and general reputation in their eyes.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If </a:t>
            </a:r>
            <a:r>
              <a:rPr lang="en-US" sz="2400" b="1" dirty="0">
                <a:latin typeface="TH Niramit AS"/>
                <a:cs typeface="TH Niramit AS"/>
              </a:rPr>
              <a:t>you are a user of ‘</a:t>
            </a:r>
            <a:r>
              <a:rPr lang="en-US" sz="2400" b="1" dirty="0" err="1" smtClean="0">
                <a:latin typeface="TH Niramit AS"/>
                <a:cs typeface="TH Niramit AS"/>
              </a:rPr>
              <a:t>colourful</a:t>
            </a:r>
            <a:r>
              <a:rPr lang="en-US" sz="2400" b="1" dirty="0">
                <a:latin typeface="TH Niramit AS"/>
                <a:cs typeface="TH Niramit AS"/>
              </a:rPr>
              <a:t> </a:t>
            </a:r>
            <a:r>
              <a:rPr lang="en-US" sz="2400" b="1" dirty="0" smtClean="0">
                <a:latin typeface="TH Niramit AS"/>
                <a:cs typeface="TH Niramit AS"/>
              </a:rPr>
              <a:t>language</a:t>
            </a:r>
            <a:r>
              <a:rPr lang="en-US" sz="2400" b="1" dirty="0">
                <a:latin typeface="TH Niramit AS"/>
                <a:cs typeface="TH Niramit AS"/>
              </a:rPr>
              <a:t>’, be especially careful, particularly in mixed company, when in </a:t>
            </a:r>
            <a:r>
              <a:rPr lang="en-US" sz="2400" b="1" dirty="0" smtClean="0">
                <a:latin typeface="TH Niramit AS"/>
                <a:cs typeface="TH Niramit AS"/>
              </a:rPr>
              <a:t>a foreign </a:t>
            </a:r>
            <a:r>
              <a:rPr lang="en-US" sz="2400" b="1" dirty="0">
                <a:latin typeface="TH Niramit AS"/>
                <a:cs typeface="TH Niramit AS"/>
              </a:rPr>
              <a:t>cultural environment.</a:t>
            </a:r>
          </a:p>
        </p:txBody>
      </p:sp>
    </p:spTree>
    <p:extLst>
      <p:ext uri="{BB962C8B-B14F-4D97-AF65-F5344CB8AC3E}">
        <p14:creationId xmlns:p14="http://schemas.microsoft.com/office/powerpoint/2010/main" val="272313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Written communication</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a:t>
            </a:r>
            <a:r>
              <a:rPr lang="en-US" sz="2400" b="1" dirty="0">
                <a:latin typeface="TH Niramit AS"/>
                <a:cs typeface="TH Niramit AS"/>
              </a:rPr>
              <a:t>business memoranda (memos), reports and </a:t>
            </a:r>
            <a:r>
              <a:rPr lang="en-US" sz="2400" b="1" dirty="0" smtClean="0">
                <a:latin typeface="TH Niramit AS"/>
                <a:cs typeface="TH Niramit AS"/>
              </a:rPr>
              <a:t>contracts are </a:t>
            </a:r>
            <a:r>
              <a:rPr lang="en-US" sz="2400" b="1" dirty="0">
                <a:latin typeface="TH Niramit AS"/>
                <a:cs typeface="TH Niramit AS"/>
              </a:rPr>
              <a:t>still important. It is tempting to think that all written </a:t>
            </a:r>
            <a:r>
              <a:rPr lang="en-US" sz="2400" b="1" dirty="0" smtClean="0">
                <a:latin typeface="TH Niramit AS"/>
                <a:cs typeface="TH Niramit AS"/>
              </a:rPr>
              <a:t>communication </a:t>
            </a:r>
            <a:r>
              <a:rPr lang="en-US" sz="2400" b="1" dirty="0">
                <a:latin typeface="TH Niramit AS"/>
                <a:cs typeface="TH Niramit AS"/>
              </a:rPr>
              <a:t>has a common format and style, but this is not the case.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style </a:t>
            </a:r>
            <a:r>
              <a:rPr lang="en-US" sz="2400" b="1" dirty="0" smtClean="0">
                <a:latin typeface="TH Niramit AS"/>
                <a:cs typeface="TH Niramit AS"/>
              </a:rPr>
              <a:t>of written </a:t>
            </a:r>
            <a:r>
              <a:rPr lang="en-US" sz="2400" b="1" dirty="0">
                <a:latin typeface="TH Niramit AS"/>
                <a:cs typeface="TH Niramit AS"/>
              </a:rPr>
              <a:t>communication is affected by degrees of formality and </a:t>
            </a:r>
            <a:r>
              <a:rPr lang="en-US" sz="2400" b="1" dirty="0" smtClean="0">
                <a:latin typeface="TH Niramit AS"/>
                <a:cs typeface="TH Niramit AS"/>
              </a:rPr>
              <a:t>informality. Written </a:t>
            </a:r>
            <a:r>
              <a:rPr lang="en-US" sz="2400" b="1" dirty="0">
                <a:latin typeface="TH Niramit AS"/>
                <a:cs typeface="TH Niramit AS"/>
              </a:rPr>
              <a:t>communication in the UK, the USA and, indeed, much </a:t>
            </a:r>
            <a:r>
              <a:rPr lang="en-US" sz="2400" b="1" dirty="0" smtClean="0">
                <a:latin typeface="TH Niramit AS"/>
                <a:cs typeface="TH Niramit AS"/>
              </a:rPr>
              <a:t>of the </a:t>
            </a:r>
            <a:r>
              <a:rPr lang="en-US" sz="2400" b="1" dirty="0">
                <a:latin typeface="TH Niramit AS"/>
                <a:cs typeface="TH Niramit AS"/>
              </a:rPr>
              <a:t>Western world is brevity- and efficiency- </a:t>
            </a:r>
            <a:r>
              <a:rPr lang="en-US" sz="2400" b="1" dirty="0" smtClean="0">
                <a:latin typeface="TH Niramit AS"/>
                <a:cs typeface="TH Niramit AS"/>
              </a:rPr>
              <a:t>driven.</a:t>
            </a: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addition, there </a:t>
            </a:r>
            <a:r>
              <a:rPr lang="en-US" sz="2400" b="1" dirty="0" smtClean="0">
                <a:latin typeface="TH Niramit AS"/>
                <a:cs typeface="TH Niramit AS"/>
              </a:rPr>
              <a:t>is now </a:t>
            </a:r>
            <a:r>
              <a:rPr lang="en-US" sz="2400" b="1" dirty="0">
                <a:latin typeface="TH Niramit AS"/>
                <a:cs typeface="TH Niramit AS"/>
              </a:rPr>
              <a:t>a tendency for courteous greetings and sign- offs to be less </a:t>
            </a:r>
            <a:r>
              <a:rPr lang="en-US" sz="2400" b="1" dirty="0" smtClean="0">
                <a:latin typeface="TH Niramit AS"/>
                <a:cs typeface="TH Niramit AS"/>
              </a:rPr>
              <a:t>frequently used</a:t>
            </a:r>
            <a:r>
              <a:rPr lang="en-US" sz="2400" b="1" dirty="0">
                <a:latin typeface="TH Niramit AS"/>
                <a:cs typeface="TH Niramit AS"/>
              </a:rPr>
              <a:t>.</a:t>
            </a:r>
          </a:p>
        </p:txBody>
      </p:sp>
    </p:spTree>
    <p:extLst>
      <p:ext uri="{BB962C8B-B14F-4D97-AF65-F5344CB8AC3E}">
        <p14:creationId xmlns:p14="http://schemas.microsoft.com/office/powerpoint/2010/main" val="368653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Written </a:t>
            </a:r>
            <a:r>
              <a:rPr lang="en-US" sz="3600" dirty="0" smtClean="0">
                <a:latin typeface="TH Niramit AS"/>
                <a:cs typeface="TH Niramit AS"/>
              </a:rPr>
              <a:t>communication (cont.)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advice for such communication is first to be aware of your usual </a:t>
            </a:r>
            <a:r>
              <a:rPr lang="en-US" sz="2400" b="1" dirty="0" smtClean="0">
                <a:latin typeface="TH Niramit AS"/>
                <a:cs typeface="TH Niramit AS"/>
              </a:rPr>
              <a:t>style and </a:t>
            </a:r>
            <a:r>
              <a:rPr lang="en-US" sz="2400" b="1" dirty="0">
                <a:latin typeface="TH Niramit AS"/>
                <a:cs typeface="TH Niramit AS"/>
              </a:rPr>
              <a:t>second to consider whether it is necessary to adapt to the other </a:t>
            </a:r>
            <a:r>
              <a:rPr lang="en-US" sz="2400" b="1" dirty="0" smtClean="0">
                <a:latin typeface="TH Niramit AS"/>
                <a:cs typeface="TH Niramit AS"/>
              </a:rPr>
              <a:t>person’s style</a:t>
            </a:r>
            <a:r>
              <a:rPr lang="en-US" sz="2400" b="1" dirty="0">
                <a:latin typeface="TH Niramit AS"/>
                <a:cs typeface="TH Niramit AS"/>
              </a:rPr>
              <a:t>.  </a:t>
            </a:r>
            <a:r>
              <a:rPr lang="en-US" sz="2400" b="1" dirty="0" smtClean="0">
                <a:latin typeface="TH Niramit AS"/>
                <a:cs typeface="TH Niramit AS"/>
              </a:rPr>
              <a:t>As </a:t>
            </a:r>
            <a:r>
              <a:rPr lang="en-US" sz="2400" b="1" dirty="0">
                <a:latin typeface="TH Niramit AS"/>
                <a:cs typeface="TH Niramit AS"/>
              </a:rPr>
              <a:t>with memos and messages, </a:t>
            </a:r>
            <a:r>
              <a:rPr lang="en-US" sz="2400" b="1" dirty="0" smtClean="0">
                <a:latin typeface="TH Niramit AS"/>
                <a:cs typeface="TH Niramit AS"/>
              </a:rPr>
              <a:t>different conventions </a:t>
            </a:r>
            <a:r>
              <a:rPr lang="en-US" sz="2400" b="1" dirty="0">
                <a:latin typeface="TH Niramit AS"/>
                <a:cs typeface="TH Niramit AS"/>
              </a:rPr>
              <a:t>apply to reports.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Japan, for example, the preferred style for </a:t>
            </a:r>
            <a:r>
              <a:rPr lang="en-US" sz="2400" b="1" dirty="0" smtClean="0">
                <a:latin typeface="TH Niramit AS"/>
                <a:cs typeface="TH Niramit AS"/>
              </a:rPr>
              <a:t>an executive </a:t>
            </a:r>
            <a:r>
              <a:rPr lang="en-US" sz="2400" b="1" dirty="0">
                <a:latin typeface="TH Niramit AS"/>
                <a:cs typeface="TH Niramit AS"/>
              </a:rPr>
              <a:t>summary is bullet points, with as much detail as possible </a:t>
            </a:r>
            <a:r>
              <a:rPr lang="en-US" sz="2400" b="1" dirty="0" smtClean="0">
                <a:latin typeface="TH Niramit AS"/>
                <a:cs typeface="TH Niramit AS"/>
              </a:rPr>
              <a:t>attached as </a:t>
            </a:r>
            <a:r>
              <a:rPr lang="en-US" sz="2400" b="1" dirty="0">
                <a:latin typeface="TH Niramit AS"/>
                <a:cs typeface="TH Niramit AS"/>
              </a:rPr>
              <a:t>appendices. </a:t>
            </a:r>
            <a:endParaRPr lang="en-US" sz="2400" b="1" dirty="0" smtClean="0">
              <a:latin typeface="TH Niramit AS"/>
              <a:cs typeface="TH Niramit AS"/>
            </a:endParaRPr>
          </a:p>
          <a:p>
            <a:pPr marL="139700" indent="0" algn="just">
              <a:buNone/>
            </a:pPr>
            <a:r>
              <a:rPr lang="en-US" sz="2400" b="1" dirty="0">
                <a:latin typeface="TH Niramit AS"/>
                <a:cs typeface="TH Niramit AS"/>
              </a:rPr>
              <a:t>	</a:t>
            </a:r>
          </a:p>
        </p:txBody>
      </p:sp>
    </p:spTree>
    <p:extLst>
      <p:ext uri="{BB962C8B-B14F-4D97-AF65-F5344CB8AC3E}">
        <p14:creationId xmlns:p14="http://schemas.microsoft.com/office/powerpoint/2010/main" val="1214863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Written </a:t>
            </a:r>
            <a:r>
              <a:rPr lang="en-US" sz="3600" dirty="0" smtClean="0">
                <a:latin typeface="TH Niramit AS"/>
                <a:cs typeface="TH Niramit AS"/>
              </a:rPr>
              <a:t>communication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Other </a:t>
            </a:r>
            <a:r>
              <a:rPr lang="en-US" sz="2400" b="1" dirty="0">
                <a:latin typeface="TH Niramit AS"/>
                <a:cs typeface="TH Niramit AS"/>
              </a:rPr>
              <a:t>cultures and different companies have different conventions,</a:t>
            </a:r>
          </a:p>
          <a:p>
            <a:pPr marL="139700" indent="0" algn="just">
              <a:buNone/>
            </a:pPr>
            <a:r>
              <a:rPr lang="en-US" sz="2400" b="1" dirty="0">
                <a:latin typeface="TH Niramit AS"/>
                <a:cs typeface="TH Niramit AS"/>
              </a:rPr>
              <a:t>so it is important to learn what these are and to observe them. </a:t>
            </a:r>
            <a:r>
              <a:rPr lang="en-US" sz="2400" b="1" dirty="0" smtClean="0">
                <a:latin typeface="TH Niramit AS"/>
                <a:cs typeface="TH Niramit AS"/>
              </a:rPr>
              <a:t>Above all</a:t>
            </a:r>
            <a:r>
              <a:rPr lang="en-US" sz="2400" b="1" dirty="0">
                <a:latin typeface="TH Niramit AS"/>
                <a:cs typeface="TH Niramit AS"/>
              </a:rPr>
              <a:t>, you should not assume that your style works everywhere else.</a:t>
            </a:r>
          </a:p>
        </p:txBody>
      </p:sp>
    </p:spTree>
    <p:extLst>
      <p:ext uri="{BB962C8B-B14F-4D97-AF65-F5344CB8AC3E}">
        <p14:creationId xmlns:p14="http://schemas.microsoft.com/office/powerpoint/2010/main" val="3400079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Electronic communication</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dramatically rapid increase in electronic communication </a:t>
            </a:r>
            <a:r>
              <a:rPr lang="en-US" sz="2400" b="1" dirty="0" smtClean="0">
                <a:latin typeface="TH Niramit AS"/>
                <a:cs typeface="TH Niramit AS"/>
              </a:rPr>
              <a:t>throughout the </a:t>
            </a:r>
            <a:r>
              <a:rPr lang="en-US" sz="2400" b="1" dirty="0">
                <a:latin typeface="TH Niramit AS"/>
                <a:cs typeface="TH Niramit AS"/>
              </a:rPr>
              <a:t>world has brought people of different cultures closer together. This </a:t>
            </a:r>
            <a:r>
              <a:rPr lang="en-US" sz="2400" b="1" dirty="0" smtClean="0">
                <a:latin typeface="TH Niramit AS"/>
                <a:cs typeface="TH Niramit AS"/>
              </a:rPr>
              <a:t>is demonstrated</a:t>
            </a:r>
            <a:r>
              <a:rPr lang="en-US" sz="2400" b="1" dirty="0">
                <a:latin typeface="TH Niramit AS"/>
                <a:cs typeface="TH Niramit AS"/>
              </a:rPr>
              <a:t>, for example, in the growth of Facebook, which features </a:t>
            </a:r>
            <a:r>
              <a:rPr lang="en-US" sz="2400" b="1" dirty="0" smtClean="0">
                <a:latin typeface="TH Niramit AS"/>
                <a:cs typeface="TH Niramit AS"/>
              </a:rPr>
              <a:t>over 100 </a:t>
            </a:r>
            <a:r>
              <a:rPr lang="en-US" sz="2400" b="1" dirty="0">
                <a:latin typeface="TH Niramit AS"/>
                <a:cs typeface="TH Niramit AS"/>
              </a:rPr>
              <a:t>billion entries a </a:t>
            </a:r>
            <a:r>
              <a:rPr lang="en-US" sz="2400" b="1" dirty="0" smtClean="0">
                <a:latin typeface="TH Niramit AS"/>
                <a:cs typeface="TH Niramit AS"/>
              </a:rPr>
              <a:t>day.</a:t>
            </a:r>
          </a:p>
        </p:txBody>
      </p:sp>
    </p:spTree>
    <p:extLst>
      <p:ext uri="{BB962C8B-B14F-4D97-AF65-F5344CB8AC3E}">
        <p14:creationId xmlns:p14="http://schemas.microsoft.com/office/powerpoint/2010/main" val="330290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2759529" y="532660"/>
            <a:ext cx="5756675" cy="4051739"/>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grpSp>
        <p:nvGrpSpPr>
          <p:cNvPr id="3" name="Group 2"/>
          <p:cNvGrpSpPr/>
          <p:nvPr/>
        </p:nvGrpSpPr>
        <p:grpSpPr>
          <a:xfrm>
            <a:off x="3810139" y="532660"/>
            <a:ext cx="4706065" cy="592880"/>
            <a:chOff x="4745820" y="1482096"/>
            <a:chExt cx="6274753" cy="790507"/>
          </a:xfrm>
        </p:grpSpPr>
        <p:sp>
          <p:nvSpPr>
            <p:cNvPr id="9" name="TextBox 8"/>
            <p:cNvSpPr txBox="1"/>
            <p:nvPr/>
          </p:nvSpPr>
          <p:spPr>
            <a:xfrm>
              <a:off x="5895648" y="1482096"/>
              <a:ext cx="5124925" cy="595035"/>
            </a:xfrm>
            <a:prstGeom prst="rect">
              <a:avLst/>
            </a:prstGeom>
            <a:noFill/>
          </p:spPr>
          <p:txBody>
            <a:bodyPr wrap="square" lIns="108000" rIns="108000" rtlCol="0">
              <a:spAutoFit/>
            </a:bodyPr>
            <a:lstStyle/>
            <a:p>
              <a:r>
                <a:rPr lang="en-US" sz="2300" b="1" dirty="0" smtClean="0">
                  <a:latin typeface="TH Niramit AS"/>
                  <a:cs typeface="TH Niramit AS"/>
                </a:rPr>
                <a:t>Written and electronic communication</a:t>
              </a:r>
              <a:endParaRPr lang="ko-KR" altLang="en-US" sz="2300" b="1" dirty="0">
                <a:latin typeface="TH Niramit AS"/>
                <a:cs typeface="TH Niramit AS"/>
              </a:endParaRPr>
            </a:p>
          </p:txBody>
        </p:sp>
        <p:grpSp>
          <p:nvGrpSpPr>
            <p:cNvPr id="5" name="Group 4"/>
            <p:cNvGrpSpPr/>
            <p:nvPr/>
          </p:nvGrpSpPr>
          <p:grpSpPr>
            <a:xfrm>
              <a:off x="4745820" y="1491808"/>
              <a:ext cx="958096" cy="780795"/>
              <a:chOff x="5324331" y="1449052"/>
              <a:chExt cx="958096" cy="780795"/>
            </a:xfrm>
          </p:grpSpPr>
          <p:sp>
            <p:nvSpPr>
              <p:cNvPr id="6" name="Oval 5"/>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TH Niramit AS"/>
                  <a:cs typeface="TH Niramit AS"/>
                </a:endParaRPr>
              </a:p>
            </p:txBody>
          </p:sp>
          <p:sp>
            <p:nvSpPr>
              <p:cNvPr id="7" name="TextBox 6"/>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dirty="0">
                    <a:solidFill>
                      <a:schemeClr val="bg1"/>
                    </a:solidFill>
                    <a:latin typeface="TH Niramit AS"/>
                    <a:cs typeface="TH Niramit AS"/>
                  </a:rPr>
                  <a:t>01</a:t>
                </a:r>
                <a:endParaRPr lang="ko-KR" altLang="en-US" sz="2300" dirty="0">
                  <a:solidFill>
                    <a:schemeClr val="bg1"/>
                  </a:solidFill>
                  <a:latin typeface="TH Niramit AS"/>
                  <a:cs typeface="TH Niramit AS"/>
                </a:endParaRPr>
              </a:p>
            </p:txBody>
          </p:sp>
        </p:grpSp>
      </p:grpSp>
      <p:sp>
        <p:nvSpPr>
          <p:cNvPr id="2" name="TextBox 1"/>
          <p:cNvSpPr txBox="1"/>
          <p:nvPr/>
        </p:nvSpPr>
        <p:spPr>
          <a:xfrm>
            <a:off x="1006515" y="2044815"/>
            <a:ext cx="1418029" cy="623248"/>
          </a:xfrm>
          <a:prstGeom prst="rect">
            <a:avLst/>
          </a:prstGeom>
          <a:noFill/>
        </p:spPr>
        <p:txBody>
          <a:bodyPr wrap="square" lIns="68580" tIns="34290" rIns="68580" bIns="34290" rtlCol="0" anchor="ctr">
            <a:spAutoFit/>
          </a:bodyPr>
          <a:lstStyle/>
          <a:p>
            <a:pPr algn="ctr"/>
            <a:r>
              <a:rPr lang="en-US" altLang="ko-KR" sz="3600" b="1" dirty="0">
                <a:solidFill>
                  <a:schemeClr val="tx1"/>
                </a:solidFill>
                <a:latin typeface="TH Niramit AS" pitchFamily="2" charset="-34"/>
                <a:cs typeface="TH Niramit AS" pitchFamily="2" charset="-34"/>
              </a:rPr>
              <a:t>Outlines</a:t>
            </a:r>
            <a:endParaRPr lang="ko-KR" altLang="en-US" sz="3600" b="1" dirty="0">
              <a:solidFill>
                <a:schemeClr val="tx1"/>
              </a:solidFill>
              <a:latin typeface="TH Niramit AS" pitchFamily="2" charset="-34"/>
              <a:cs typeface="TH Niramit AS" pitchFamily="2" charset="-34"/>
            </a:endParaRPr>
          </a:p>
        </p:txBody>
      </p:sp>
      <p:grpSp>
        <p:nvGrpSpPr>
          <p:cNvPr id="55" name="Group 54"/>
          <p:cNvGrpSpPr/>
          <p:nvPr/>
        </p:nvGrpSpPr>
        <p:grpSpPr>
          <a:xfrm>
            <a:off x="3810139" y="1397375"/>
            <a:ext cx="4983941" cy="800219"/>
            <a:chOff x="4745820" y="1482096"/>
            <a:chExt cx="6274753" cy="1066959"/>
          </a:xfrm>
        </p:grpSpPr>
        <p:sp>
          <p:nvSpPr>
            <p:cNvPr id="61" name="TextBox 60"/>
            <p:cNvSpPr txBox="1"/>
            <p:nvPr/>
          </p:nvSpPr>
          <p:spPr>
            <a:xfrm>
              <a:off x="5895648" y="1482096"/>
              <a:ext cx="5124925" cy="1066959"/>
            </a:xfrm>
            <a:prstGeom prst="rect">
              <a:avLst/>
            </a:prstGeom>
            <a:noFill/>
          </p:spPr>
          <p:txBody>
            <a:bodyPr wrap="square" lIns="108000" rIns="108000" rtlCol="0">
              <a:spAutoFit/>
            </a:bodyPr>
            <a:lstStyle/>
            <a:p>
              <a:r>
                <a:rPr lang="en-US" altLang="ko-KR" sz="2300" b="1" dirty="0" smtClean="0">
                  <a:latin typeface="TH Niramit AS" pitchFamily="2" charset="-34"/>
                  <a:cs typeface="TH Niramit AS" pitchFamily="2" charset="-34"/>
                </a:rPr>
                <a:t>Presentations to International audiences</a:t>
              </a:r>
              <a:endParaRPr lang="ko-KR" altLang="en-US" sz="2300" b="1" dirty="0">
                <a:latin typeface="TH Niramit AS" pitchFamily="2" charset="-34"/>
                <a:cs typeface="TH Niramit AS" pitchFamily="2" charset="-34"/>
              </a:endParaRPr>
            </a:p>
          </p:txBody>
        </p:sp>
        <p:grpSp>
          <p:nvGrpSpPr>
            <p:cNvPr id="57" name="Group 56"/>
            <p:cNvGrpSpPr/>
            <p:nvPr/>
          </p:nvGrpSpPr>
          <p:grpSpPr>
            <a:xfrm>
              <a:off x="4745820" y="1491808"/>
              <a:ext cx="958096" cy="780795"/>
              <a:chOff x="5324331" y="1449052"/>
              <a:chExt cx="958096" cy="780795"/>
            </a:xfrm>
          </p:grpSpPr>
          <p:sp>
            <p:nvSpPr>
              <p:cNvPr id="58" name="Oval 57"/>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TextBox 58"/>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02</a:t>
                </a:r>
                <a:endParaRPr lang="ko-KR" altLang="en-US" sz="2300" b="1" dirty="0">
                  <a:solidFill>
                    <a:schemeClr val="bg1"/>
                  </a:solidFill>
                  <a:latin typeface="TH Niramit AS" pitchFamily="2" charset="-34"/>
                  <a:cs typeface="TH Niramit AS" pitchFamily="2" charset="-34"/>
                </a:endParaRPr>
              </a:p>
            </p:txBody>
          </p:sp>
        </p:grpSp>
      </p:grpSp>
      <p:grpSp>
        <p:nvGrpSpPr>
          <p:cNvPr id="62" name="Group 61"/>
          <p:cNvGrpSpPr/>
          <p:nvPr/>
        </p:nvGrpSpPr>
        <p:grpSpPr>
          <a:xfrm>
            <a:off x="3810139" y="2262090"/>
            <a:ext cx="5131638" cy="800219"/>
            <a:chOff x="4745820" y="1482096"/>
            <a:chExt cx="6842184" cy="1066959"/>
          </a:xfrm>
        </p:grpSpPr>
        <p:sp>
          <p:nvSpPr>
            <p:cNvPr id="68" name="TextBox 67"/>
            <p:cNvSpPr txBox="1"/>
            <p:nvPr/>
          </p:nvSpPr>
          <p:spPr>
            <a:xfrm>
              <a:off x="5895648" y="1482096"/>
              <a:ext cx="5692356" cy="1066959"/>
            </a:xfrm>
            <a:prstGeom prst="rect">
              <a:avLst/>
            </a:prstGeom>
            <a:noFill/>
          </p:spPr>
          <p:txBody>
            <a:bodyPr wrap="square" lIns="108000" rIns="108000" rtlCol="0">
              <a:spAutoFit/>
            </a:bodyPr>
            <a:lstStyle/>
            <a:p>
              <a:r>
                <a:rPr lang="en-US" sz="2300" b="1" dirty="0" smtClean="0">
                  <a:latin typeface="TH Niramit AS" pitchFamily="2" charset="-34"/>
                  <a:cs typeface="TH Niramit AS" pitchFamily="2" charset="-34"/>
                </a:rPr>
                <a:t>Development of listening skills</a:t>
              </a:r>
              <a:endParaRPr lang="th-TH" sz="2300" b="1" dirty="0">
                <a:latin typeface="TH Niramit AS" pitchFamily="2" charset="-34"/>
                <a:cs typeface="TH Niramit AS" pitchFamily="2" charset="-34"/>
              </a:endParaRPr>
            </a:p>
            <a:p>
              <a:endParaRPr lang="th-TH" sz="2300" dirty="0">
                <a:latin typeface="TH Niramit AS" pitchFamily="2" charset="-34"/>
                <a:cs typeface="TH Niramit AS" pitchFamily="2" charset="-34"/>
              </a:endParaRPr>
            </a:p>
          </p:txBody>
        </p:sp>
        <p:grpSp>
          <p:nvGrpSpPr>
            <p:cNvPr id="64" name="Group 63"/>
            <p:cNvGrpSpPr/>
            <p:nvPr/>
          </p:nvGrpSpPr>
          <p:grpSpPr>
            <a:xfrm>
              <a:off x="4745820" y="1491808"/>
              <a:ext cx="958096" cy="780795"/>
              <a:chOff x="5324331" y="1449052"/>
              <a:chExt cx="958096" cy="780795"/>
            </a:xfrm>
          </p:grpSpPr>
          <p:sp>
            <p:nvSpPr>
              <p:cNvPr id="65" name="Oval 64"/>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H Niramit AS" pitchFamily="2" charset="-34"/>
                  <a:cs typeface="TH Niramit AS" pitchFamily="2" charset="-34"/>
                </a:endParaRPr>
              </a:p>
            </p:txBody>
          </p:sp>
          <p:sp>
            <p:nvSpPr>
              <p:cNvPr id="66" name="TextBox 65"/>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03</a:t>
                </a:r>
                <a:endParaRPr lang="ko-KR" altLang="en-US" sz="2300" b="1" dirty="0">
                  <a:solidFill>
                    <a:schemeClr val="bg1"/>
                  </a:solidFill>
                  <a:latin typeface="TH Niramit AS" pitchFamily="2" charset="-34"/>
                  <a:cs typeface="TH Niramit AS" pitchFamily="2" charset="-34"/>
                </a:endParaRPr>
              </a:p>
            </p:txBody>
          </p:sp>
        </p:grpSp>
      </p:grpSp>
      <p:grpSp>
        <p:nvGrpSpPr>
          <p:cNvPr id="69" name="Group 68"/>
          <p:cNvGrpSpPr/>
          <p:nvPr/>
        </p:nvGrpSpPr>
        <p:grpSpPr>
          <a:xfrm>
            <a:off x="3810139" y="3126805"/>
            <a:ext cx="5333861" cy="761748"/>
            <a:chOff x="4745820" y="1482096"/>
            <a:chExt cx="7111814" cy="1015663"/>
          </a:xfrm>
        </p:grpSpPr>
        <p:grpSp>
          <p:nvGrpSpPr>
            <p:cNvPr id="70" name="Group 69"/>
            <p:cNvGrpSpPr/>
            <p:nvPr/>
          </p:nvGrpSpPr>
          <p:grpSpPr>
            <a:xfrm>
              <a:off x="5895647" y="1482096"/>
              <a:ext cx="5961987" cy="1015663"/>
              <a:chOff x="6420993" y="1411926"/>
              <a:chExt cx="5961987" cy="1015663"/>
            </a:xfrm>
          </p:grpSpPr>
          <p:sp>
            <p:nvSpPr>
              <p:cNvPr id="74" name="TextBox 73"/>
              <p:cNvSpPr txBox="1"/>
              <p:nvPr/>
            </p:nvSpPr>
            <p:spPr>
              <a:xfrm>
                <a:off x="6420994" y="1750481"/>
                <a:ext cx="5124924" cy="677108"/>
              </a:xfrm>
              <a:prstGeom prst="rect">
                <a:avLst/>
              </a:prstGeom>
              <a:noFill/>
            </p:spPr>
            <p:txBody>
              <a:bodyPr wrap="square" rtlCol="0">
                <a:spAutoFit/>
              </a:bodyPr>
              <a:lstStyle/>
              <a:p>
                <a:endParaRPr lang="en-US" altLang="ko-KR" sz="2700" dirty="0">
                  <a:latin typeface="TH Niramit AS" pitchFamily="2" charset="-34"/>
                  <a:cs typeface="TH Niramit AS" pitchFamily="2" charset="-34"/>
                </a:endParaRPr>
              </a:p>
            </p:txBody>
          </p:sp>
          <p:sp>
            <p:nvSpPr>
              <p:cNvPr id="75" name="TextBox 74"/>
              <p:cNvSpPr txBox="1"/>
              <p:nvPr/>
            </p:nvSpPr>
            <p:spPr>
              <a:xfrm>
                <a:off x="6420993" y="1411926"/>
                <a:ext cx="5961987" cy="595034"/>
              </a:xfrm>
              <a:prstGeom prst="rect">
                <a:avLst/>
              </a:prstGeom>
              <a:noFill/>
            </p:spPr>
            <p:txBody>
              <a:bodyPr wrap="square" lIns="108000" rIns="108000" rtlCol="0">
                <a:spAutoFit/>
              </a:bodyPr>
              <a:lstStyle/>
              <a:p>
                <a:r>
                  <a:rPr lang="en-US" sz="2300" b="1" dirty="0" smtClean="0">
                    <a:latin typeface="TH Niramit AS" pitchFamily="2" charset="-34"/>
                    <a:cs typeface="TH Niramit AS" pitchFamily="2" charset="-34"/>
                  </a:rPr>
                  <a:t>Networking</a:t>
                </a:r>
                <a:endParaRPr lang="th-TH" sz="2300" b="1" dirty="0">
                  <a:latin typeface="TH Niramit AS" pitchFamily="2" charset="-34"/>
                  <a:cs typeface="TH Niramit AS" pitchFamily="2" charset="-34"/>
                </a:endParaRPr>
              </a:p>
            </p:txBody>
          </p:sp>
        </p:grpSp>
        <p:grpSp>
          <p:nvGrpSpPr>
            <p:cNvPr id="71" name="Group 70"/>
            <p:cNvGrpSpPr/>
            <p:nvPr/>
          </p:nvGrpSpPr>
          <p:grpSpPr>
            <a:xfrm>
              <a:off x="4745820" y="1491808"/>
              <a:ext cx="958096" cy="780795"/>
              <a:chOff x="5324331" y="1449052"/>
              <a:chExt cx="958096" cy="780795"/>
            </a:xfrm>
          </p:grpSpPr>
          <p:sp>
            <p:nvSpPr>
              <p:cNvPr id="72" name="Oval 71"/>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solidFill>
                    <a:schemeClr val="tx1"/>
                  </a:solidFill>
                  <a:latin typeface="TH Niramit AS" pitchFamily="2" charset="-34"/>
                  <a:cs typeface="TH Niramit AS" pitchFamily="2" charset="-34"/>
                </a:endParaRPr>
              </a:p>
            </p:txBody>
          </p:sp>
          <p:sp>
            <p:nvSpPr>
              <p:cNvPr id="73" name="TextBox 72"/>
              <p:cNvSpPr txBox="1"/>
              <p:nvPr/>
            </p:nvSpPr>
            <p:spPr>
              <a:xfrm>
                <a:off x="5324331" y="1516285"/>
                <a:ext cx="958096" cy="595034"/>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04</a:t>
                </a:r>
                <a:endParaRPr lang="ko-KR" altLang="en-US" sz="2300" b="1" dirty="0">
                  <a:solidFill>
                    <a:schemeClr val="bg1"/>
                  </a:solidFill>
                  <a:latin typeface="TH Niramit AS" pitchFamily="2" charset="-34"/>
                  <a:cs typeface="TH Niramit AS" pitchFamily="2" charset="-34"/>
                </a:endParaRPr>
              </a:p>
            </p:txBody>
          </p:sp>
        </p:grpSp>
      </p:grpSp>
      <p:grpSp>
        <p:nvGrpSpPr>
          <p:cNvPr id="76" name="Group 75"/>
          <p:cNvGrpSpPr/>
          <p:nvPr/>
        </p:nvGrpSpPr>
        <p:grpSpPr>
          <a:xfrm>
            <a:off x="3810139" y="3991519"/>
            <a:ext cx="4706065" cy="661720"/>
            <a:chOff x="4745820" y="1482096"/>
            <a:chExt cx="6274753" cy="882293"/>
          </a:xfrm>
        </p:grpSpPr>
        <p:sp>
          <p:nvSpPr>
            <p:cNvPr id="82" name="TextBox 81"/>
            <p:cNvSpPr txBox="1"/>
            <p:nvPr/>
          </p:nvSpPr>
          <p:spPr>
            <a:xfrm>
              <a:off x="5895648" y="1482096"/>
              <a:ext cx="5124925" cy="882293"/>
            </a:xfrm>
            <a:prstGeom prst="rect">
              <a:avLst/>
            </a:prstGeom>
            <a:noFill/>
          </p:spPr>
          <p:txBody>
            <a:bodyPr wrap="square" lIns="108000" rIns="108000" rtlCol="0">
              <a:spAutoFit/>
            </a:bodyPr>
            <a:lstStyle/>
            <a:p>
              <a:r>
                <a:rPr lang="en-US" sz="2300" b="1" dirty="0" smtClean="0">
                  <a:latin typeface="TH Niramit AS" pitchFamily="2" charset="-34"/>
                  <a:cs typeface="TH Niramit AS" pitchFamily="2" charset="-34"/>
                </a:rPr>
                <a:t>Non-verbal communication</a:t>
              </a:r>
              <a:endParaRPr lang="th-TH" sz="2300" b="1" dirty="0">
                <a:latin typeface="TH Niramit AS" pitchFamily="2" charset="-34"/>
                <a:cs typeface="TH Niramit AS" pitchFamily="2" charset="-34"/>
              </a:endParaRPr>
            </a:p>
            <a:p>
              <a:endParaRPr lang="th-TH" b="1" dirty="0">
                <a:latin typeface="TH Niramit AS" pitchFamily="2" charset="-34"/>
                <a:cs typeface="TH Niramit AS" pitchFamily="2" charset="-34"/>
              </a:endParaRPr>
            </a:p>
          </p:txBody>
        </p:sp>
        <p:grpSp>
          <p:nvGrpSpPr>
            <p:cNvPr id="78" name="Group 77"/>
            <p:cNvGrpSpPr/>
            <p:nvPr/>
          </p:nvGrpSpPr>
          <p:grpSpPr>
            <a:xfrm>
              <a:off x="4745820" y="1491808"/>
              <a:ext cx="958096" cy="780795"/>
              <a:chOff x="5324331" y="1449052"/>
              <a:chExt cx="958096" cy="780795"/>
            </a:xfrm>
          </p:grpSpPr>
          <p:sp>
            <p:nvSpPr>
              <p:cNvPr id="79" name="Oval 78"/>
              <p:cNvSpPr/>
              <p:nvPr/>
            </p:nvSpPr>
            <p:spPr>
              <a:xfrm>
                <a:off x="5412981" y="1449052"/>
                <a:ext cx="780795" cy="78079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TextBox 79"/>
              <p:cNvSpPr txBox="1"/>
              <p:nvPr/>
            </p:nvSpPr>
            <p:spPr>
              <a:xfrm>
                <a:off x="5324331" y="1516285"/>
                <a:ext cx="958096" cy="595035"/>
              </a:xfrm>
              <a:prstGeom prst="rect">
                <a:avLst/>
              </a:prstGeom>
              <a:noFill/>
            </p:spPr>
            <p:txBody>
              <a:bodyPr wrap="square" lIns="108000" rIns="108000" rtlCol="0">
                <a:spAutoFit/>
              </a:bodyPr>
              <a:lstStyle/>
              <a:p>
                <a:pPr algn="ctr"/>
                <a:r>
                  <a:rPr lang="en-US" altLang="ko-KR" sz="2300" b="1" dirty="0">
                    <a:solidFill>
                      <a:schemeClr val="bg1"/>
                    </a:solidFill>
                    <a:latin typeface="TH Niramit AS" pitchFamily="2" charset="-34"/>
                    <a:cs typeface="TH Niramit AS" pitchFamily="2" charset="-34"/>
                  </a:rPr>
                  <a:t>05</a:t>
                </a:r>
                <a:endParaRPr lang="ko-KR" altLang="en-US" sz="2300" b="1" dirty="0">
                  <a:solidFill>
                    <a:schemeClr val="bg1"/>
                  </a:solidFill>
                  <a:latin typeface="TH Niramit AS" pitchFamily="2" charset="-34"/>
                  <a:cs typeface="TH Niramit AS" pitchFamily="2" charset="-34"/>
                </a:endParaRPr>
              </a:p>
            </p:txBody>
          </p:sp>
        </p:grpSp>
      </p:grpSp>
    </p:spTree>
    <p:extLst>
      <p:ext uri="{BB962C8B-B14F-4D97-AF65-F5344CB8AC3E}">
        <p14:creationId xmlns:p14="http://schemas.microsoft.com/office/powerpoint/2010/main" val="1098824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Electronic </a:t>
            </a:r>
            <a:r>
              <a:rPr lang="en-US" sz="3600" dirty="0" smtClean="0">
                <a:latin typeface="TH Niramit AS"/>
                <a:cs typeface="TH Niramit AS"/>
              </a:rPr>
              <a:t>communication </a:t>
            </a:r>
            <a:r>
              <a:rPr lang="en-US" sz="3600" dirty="0">
                <a:latin typeface="TH Niramit AS"/>
                <a:cs typeface="TH Niramit AS"/>
              </a:rPr>
              <a:t>(cont.)</a:t>
            </a:r>
          </a:p>
        </p:txBody>
      </p:sp>
      <p:sp>
        <p:nvSpPr>
          <p:cNvPr id="3" name="Content Placeholder 2"/>
          <p:cNvSpPr>
            <a:spLocks noGrp="1"/>
          </p:cNvSpPr>
          <p:nvPr>
            <p:ph idx="1"/>
          </p:nvPr>
        </p:nvSpPr>
        <p:spPr/>
        <p:txBody>
          <a:bodyPr/>
          <a:lstStyle/>
          <a:p>
            <a:pPr marL="139700" indent="0">
              <a:buNone/>
            </a:pPr>
            <a:r>
              <a:rPr lang="en-US" sz="2400" b="1" dirty="0" smtClean="0">
                <a:latin typeface="TH Niramit AS"/>
                <a:cs typeface="TH Niramit AS"/>
              </a:rPr>
              <a:t>	These forms of communication drastically reduce the effect of time zone differences that used to complicate international telephone calls. Recipients can read and reply rapidly, and the transmission of information and decision making is speeded up.</a:t>
            </a:r>
          </a:p>
        </p:txBody>
      </p:sp>
    </p:spTree>
    <p:extLst>
      <p:ext uri="{BB962C8B-B14F-4D97-AF65-F5344CB8AC3E}">
        <p14:creationId xmlns:p14="http://schemas.microsoft.com/office/powerpoint/2010/main" val="2471687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Electronic </a:t>
            </a:r>
            <a:r>
              <a:rPr lang="en-US" sz="3600" dirty="0" smtClean="0">
                <a:latin typeface="TH Niramit AS"/>
                <a:cs typeface="TH Niramit AS"/>
              </a:rPr>
              <a:t>communication </a:t>
            </a:r>
            <a:r>
              <a:rPr lang="en-US" sz="3600" dirty="0">
                <a:latin typeface="TH Niramit AS"/>
                <a:cs typeface="TH Niramit AS"/>
              </a:rPr>
              <a:t>(cont.)</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Electronic communication includes written communication, email, voice communication and Skype, as well as the new social media communication methods. </a:t>
            </a:r>
          </a:p>
          <a:p>
            <a:pPr marL="139700" indent="0" algn="just">
              <a:buNone/>
            </a:pPr>
            <a:r>
              <a:rPr lang="en-US" sz="2400" b="1" dirty="0">
                <a:latin typeface="TH Niramit AS"/>
                <a:cs typeface="TH Niramit AS"/>
              </a:rPr>
              <a:t>	</a:t>
            </a:r>
            <a:r>
              <a:rPr lang="en-US" sz="2400" b="1" dirty="0" smtClean="0">
                <a:latin typeface="TH Niramit AS"/>
                <a:cs typeface="TH Niramit AS"/>
              </a:rPr>
              <a:t>The latter are introducing new ways of expressing oneself, and using new forms of language such as texting or acronyms or initials, such as LOL (lots of love or laugh out loud). Since English still dominates the international media, most texting is done in English.</a:t>
            </a:r>
            <a:endParaRPr lang="en-US" sz="2400" b="1" dirty="0">
              <a:latin typeface="TH Niramit AS"/>
              <a:cs typeface="TH Niramit AS"/>
            </a:endParaRPr>
          </a:p>
        </p:txBody>
      </p:sp>
    </p:spTree>
    <p:extLst>
      <p:ext uri="{BB962C8B-B14F-4D97-AF65-F5344CB8AC3E}">
        <p14:creationId xmlns:p14="http://schemas.microsoft.com/office/powerpoint/2010/main" val="117625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By </a:t>
            </a:r>
            <a:r>
              <a:rPr lang="en-US" sz="2400" b="1" dirty="0">
                <a:latin typeface="TH Niramit AS"/>
                <a:cs typeface="TH Niramit AS"/>
              </a:rPr>
              <a:t>definition, a presentation to a multicultural audience means dealing </a:t>
            </a:r>
            <a:r>
              <a:rPr lang="en-US" sz="2400" b="1" dirty="0" smtClean="0">
                <a:latin typeface="TH Niramit AS"/>
                <a:cs typeface="TH Niramit AS"/>
              </a:rPr>
              <a:t>with local </a:t>
            </a:r>
            <a:r>
              <a:rPr lang="en-US" sz="2400" b="1" dirty="0">
                <a:latin typeface="TH Niramit AS"/>
                <a:cs typeface="TH Niramit AS"/>
              </a:rPr>
              <a:t>cultural expectations, avoiding embarrassment or offence being caused</a:t>
            </a:r>
            <a:r>
              <a:rPr lang="en-US" sz="2400" b="1" dirty="0" smtClean="0">
                <a:latin typeface="TH Niramit AS"/>
                <a:cs typeface="TH Niramit AS"/>
              </a:rPr>
              <a:t>, and </a:t>
            </a:r>
            <a:r>
              <a:rPr lang="en-US" sz="2400" b="1" dirty="0">
                <a:latin typeface="TH Niramit AS"/>
                <a:cs typeface="TH Niramit AS"/>
              </a:rPr>
              <a:t>otherwise being disrespectful.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It </a:t>
            </a:r>
            <a:r>
              <a:rPr lang="en-US" sz="2400" b="1" dirty="0">
                <a:latin typeface="TH Niramit AS"/>
                <a:cs typeface="TH Niramit AS"/>
              </a:rPr>
              <a:t>is important to discover in advance </a:t>
            </a:r>
            <a:r>
              <a:rPr lang="en-US" sz="2400" b="1" dirty="0" smtClean="0">
                <a:latin typeface="TH Niramit AS"/>
                <a:cs typeface="TH Niramit AS"/>
              </a:rPr>
              <a:t>the expectations </a:t>
            </a:r>
            <a:r>
              <a:rPr lang="en-US" sz="2400" b="1" dirty="0">
                <a:latin typeface="TH Niramit AS"/>
                <a:cs typeface="TH Niramit AS"/>
              </a:rPr>
              <a:t>of the audience and the presentation style to which they </a:t>
            </a:r>
            <a:r>
              <a:rPr lang="en-US" sz="2400" b="1" dirty="0" smtClean="0">
                <a:latin typeface="TH Niramit AS"/>
                <a:cs typeface="TH Niramit AS"/>
              </a:rPr>
              <a:t>are accustomed</a:t>
            </a:r>
            <a:r>
              <a:rPr lang="en-US" sz="2400" b="1" dirty="0">
                <a:latin typeface="TH Niramit AS"/>
                <a:cs typeface="TH Niramit AS"/>
              </a:rPr>
              <a:t>. Such preparation is essential in order to ensure success.</a:t>
            </a:r>
          </a:p>
        </p:txBody>
      </p:sp>
    </p:spTree>
    <p:extLst>
      <p:ext uri="{BB962C8B-B14F-4D97-AF65-F5344CB8AC3E}">
        <p14:creationId xmlns:p14="http://schemas.microsoft.com/office/powerpoint/2010/main" val="8518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a:t>
            </a:r>
            <a:r>
              <a:rPr lang="en-US" sz="2400" b="1" dirty="0">
                <a:latin typeface="TH Niramit AS"/>
                <a:cs typeface="TH Niramit AS"/>
              </a:rPr>
              <a:t>Asia, Africa and Latin America, as well as the Middle East, respect </a:t>
            </a:r>
            <a:r>
              <a:rPr lang="en-US" sz="2400" b="1" dirty="0" smtClean="0">
                <a:latin typeface="TH Niramit AS"/>
                <a:cs typeface="TH Niramit AS"/>
              </a:rPr>
              <a:t>for hierarchy </a:t>
            </a:r>
            <a:r>
              <a:rPr lang="en-US" sz="2400" b="1" dirty="0">
                <a:latin typeface="TH Niramit AS"/>
                <a:cs typeface="TH Niramit AS"/>
              </a:rPr>
              <a:t>and seniority is important. For example, a Westerner delivering </a:t>
            </a:r>
            <a:r>
              <a:rPr lang="en-US" sz="2400" b="1" dirty="0" smtClean="0">
                <a:latin typeface="TH Niramit AS"/>
                <a:cs typeface="TH Niramit AS"/>
              </a:rPr>
              <a:t>a presentation </a:t>
            </a:r>
            <a:r>
              <a:rPr lang="en-US" sz="2400" b="1" dirty="0">
                <a:latin typeface="TH Niramit AS"/>
                <a:cs typeface="TH Niramit AS"/>
              </a:rPr>
              <a:t>with his or her sleeves rolled up and no jacket may be seen </a:t>
            </a:r>
            <a:r>
              <a:rPr lang="en-US" sz="2400" b="1" dirty="0" smtClean="0">
                <a:latin typeface="TH Niramit AS"/>
                <a:cs typeface="TH Niramit AS"/>
              </a:rPr>
              <a:t>as disrespectful </a:t>
            </a:r>
            <a:r>
              <a:rPr lang="en-US" sz="2400" b="1" dirty="0">
                <a:latin typeface="TH Niramit AS"/>
                <a:cs typeface="TH Niramit AS"/>
              </a:rPr>
              <a:t>to an audience expecting more formal attire. </a:t>
            </a:r>
            <a:r>
              <a:rPr lang="en-US" sz="2400" b="1" dirty="0" smtClean="0">
                <a:latin typeface="TH Niramit AS"/>
                <a:cs typeface="TH Niramit AS"/>
              </a:rPr>
              <a:t>	Maintaining eye contact </a:t>
            </a:r>
            <a:r>
              <a:rPr lang="en-US" sz="2400" b="1" dirty="0">
                <a:latin typeface="TH Niramit AS"/>
                <a:cs typeface="TH Niramit AS"/>
              </a:rPr>
              <a:t>with the group may be less important than maintaining eye </a:t>
            </a:r>
            <a:r>
              <a:rPr lang="en-US" sz="2400" b="1" dirty="0" smtClean="0">
                <a:latin typeface="TH Niramit AS"/>
                <a:cs typeface="TH Niramit AS"/>
              </a:rPr>
              <a:t>contact with </a:t>
            </a:r>
            <a:r>
              <a:rPr lang="en-US" sz="2400" b="1" dirty="0">
                <a:latin typeface="TH Niramit AS"/>
                <a:cs typeface="TH Niramit AS"/>
              </a:rPr>
              <a:t>the senior persons present and addressing the main points to them</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66193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British </a:t>
            </a:r>
            <a:r>
              <a:rPr lang="en-US" sz="2400" b="1" dirty="0">
                <a:latin typeface="TH Niramit AS"/>
                <a:cs typeface="TH Niramit AS"/>
              </a:rPr>
              <a:t>and American presenters are often less comfortable with the use </a:t>
            </a:r>
            <a:r>
              <a:rPr lang="en-US" sz="2400" b="1" dirty="0" smtClean="0">
                <a:latin typeface="TH Niramit AS"/>
                <a:cs typeface="TH Niramit AS"/>
              </a:rPr>
              <a:t>of surnames </a:t>
            </a:r>
            <a:r>
              <a:rPr lang="en-US" sz="2400" b="1" dirty="0">
                <a:latin typeface="TH Niramit AS"/>
                <a:cs typeface="TH Niramit AS"/>
              </a:rPr>
              <a:t>and titles as they prefer greater informality. However, the </a:t>
            </a:r>
            <a:r>
              <a:rPr lang="en-US" sz="2400" b="1" dirty="0" smtClean="0">
                <a:latin typeface="TH Niramit AS"/>
                <a:cs typeface="TH Niramit AS"/>
              </a:rPr>
              <a:t>correct use </a:t>
            </a:r>
            <a:r>
              <a:rPr lang="en-US" sz="2400" b="1" dirty="0">
                <a:latin typeface="TH Niramit AS"/>
                <a:cs typeface="TH Niramit AS"/>
              </a:rPr>
              <a:t>of surnames and professional titles in many cultures is necessary to </a:t>
            </a:r>
            <a:r>
              <a:rPr lang="en-US" sz="2400" b="1" dirty="0" smtClean="0">
                <a:latin typeface="TH Niramit AS"/>
                <a:cs typeface="TH Niramit AS"/>
              </a:rPr>
              <a:t>show the </a:t>
            </a:r>
            <a:r>
              <a:rPr lang="en-US" sz="2400" b="1" dirty="0">
                <a:latin typeface="TH Niramit AS"/>
                <a:cs typeface="TH Niramit AS"/>
              </a:rPr>
              <a:t>minimum level of respect. </a:t>
            </a:r>
            <a:endParaRPr lang="en-US" sz="2400" b="1" dirty="0" smtClean="0">
              <a:latin typeface="TH Niramit AS"/>
              <a:cs typeface="TH Niramit AS"/>
            </a:endParaRPr>
          </a:p>
          <a:p>
            <a:pPr marL="139700" indent="0" algn="just">
              <a:buNone/>
            </a:pPr>
            <a:endParaRPr lang="en-US" sz="2400" b="1" dirty="0">
              <a:latin typeface="TH Niramit AS"/>
              <a:cs typeface="TH Niramit AS"/>
            </a:endParaRPr>
          </a:p>
        </p:txBody>
      </p:sp>
    </p:spTree>
    <p:extLst>
      <p:ext uri="{BB962C8B-B14F-4D97-AF65-F5344CB8AC3E}">
        <p14:creationId xmlns:p14="http://schemas.microsoft.com/office/powerpoint/2010/main" val="205280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use of jokes in cultures, for example, </a:t>
            </a:r>
            <a:r>
              <a:rPr lang="en-US" sz="2400" b="1" dirty="0" smtClean="0">
                <a:latin typeface="TH Niramit AS"/>
                <a:cs typeface="TH Niramit AS"/>
              </a:rPr>
              <a:t>in Germany</a:t>
            </a:r>
            <a:r>
              <a:rPr lang="en-US" sz="2400" b="1" dirty="0">
                <a:latin typeface="TH Niramit AS"/>
                <a:cs typeface="TH Niramit AS"/>
              </a:rPr>
              <a:t>, may suggest that your subject matter is lacking in gravity. In </a:t>
            </a:r>
            <a:r>
              <a:rPr lang="en-US" sz="2400" b="1" dirty="0" smtClean="0">
                <a:latin typeface="TH Niramit AS"/>
                <a:cs typeface="TH Niramit AS"/>
              </a:rPr>
              <a:t>the UK</a:t>
            </a:r>
            <a:r>
              <a:rPr lang="en-US" sz="2400" b="1" dirty="0">
                <a:latin typeface="TH Niramit AS"/>
                <a:cs typeface="TH Niramit AS"/>
              </a:rPr>
              <a:t>, in contrast, </a:t>
            </a:r>
            <a:r>
              <a:rPr lang="en-US" sz="2400" b="1" dirty="0" err="1">
                <a:latin typeface="TH Niramit AS"/>
                <a:cs typeface="TH Niramit AS"/>
              </a:rPr>
              <a:t>humour</a:t>
            </a:r>
            <a:r>
              <a:rPr lang="en-US" sz="2400" b="1" dirty="0">
                <a:latin typeface="TH Niramit AS"/>
                <a:cs typeface="TH Niramit AS"/>
              </a:rPr>
              <a:t> is often used as an ‘ice-breaker’ to reduce </a:t>
            </a:r>
            <a:r>
              <a:rPr lang="en-US" sz="2400" b="1" dirty="0" smtClean="0">
                <a:latin typeface="TH Niramit AS"/>
                <a:cs typeface="TH Niramit AS"/>
              </a:rPr>
              <a:t>formality and </a:t>
            </a:r>
            <a:r>
              <a:rPr lang="en-US" sz="2400" b="1" dirty="0">
                <a:latin typeface="TH Niramit AS"/>
                <a:cs typeface="TH Niramit AS"/>
              </a:rPr>
              <a:t>to relax the audience.</a:t>
            </a:r>
          </a:p>
        </p:txBody>
      </p:sp>
    </p:spTree>
    <p:extLst>
      <p:ext uri="{BB962C8B-B14F-4D97-AF65-F5344CB8AC3E}">
        <p14:creationId xmlns:p14="http://schemas.microsoft.com/office/powerpoint/2010/main" val="1757007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 </a:t>
            </a:r>
            <a:r>
              <a:rPr lang="en-US" sz="2400" b="1" dirty="0">
                <a:latin typeface="TH Niramit AS"/>
                <a:cs typeface="TH Niramit AS"/>
              </a:rPr>
              <a:t>common problem when using PowerPoint in presentations is the </a:t>
            </a:r>
            <a:r>
              <a:rPr lang="en-US" sz="2400" b="1" dirty="0" smtClean="0">
                <a:latin typeface="TH Niramit AS"/>
                <a:cs typeface="TH Niramit AS"/>
              </a:rPr>
              <a:t>use of </a:t>
            </a:r>
            <a:r>
              <a:rPr lang="en-US" sz="2400" b="1" dirty="0">
                <a:latin typeface="TH Niramit AS"/>
                <a:cs typeface="TH Niramit AS"/>
              </a:rPr>
              <a:t>excessive detail. As a general rule, Western presenters advocate a </a:t>
            </a:r>
            <a:r>
              <a:rPr lang="en-US" sz="2400" b="1" dirty="0" smtClean="0">
                <a:latin typeface="TH Niramit AS"/>
                <a:cs typeface="TH Niramit AS"/>
              </a:rPr>
              <a:t>maximum of </a:t>
            </a:r>
            <a:r>
              <a:rPr lang="en-US" sz="2400" b="1" dirty="0">
                <a:latin typeface="TH Niramit AS"/>
                <a:cs typeface="TH Niramit AS"/>
              </a:rPr>
              <a:t>seven- line slides with considerable white space and bold </a:t>
            </a:r>
            <a:r>
              <a:rPr lang="en-US" sz="2400" b="1" dirty="0" smtClean="0">
                <a:latin typeface="TH Niramit AS"/>
                <a:cs typeface="TH Niramit AS"/>
              </a:rPr>
              <a:t>illustrative graphics. </a:t>
            </a:r>
          </a:p>
          <a:p>
            <a:pPr marL="139700" indent="0" algn="just">
              <a:buNone/>
            </a:pPr>
            <a:r>
              <a:rPr lang="en-US" sz="2400" b="1" dirty="0" smtClean="0">
                <a:latin typeface="TH Niramit AS"/>
                <a:cs typeface="TH Niramit AS"/>
              </a:rPr>
              <a:t>	Many </a:t>
            </a:r>
            <a:r>
              <a:rPr lang="en-US" sz="2400" b="1" dirty="0">
                <a:latin typeface="TH Niramit AS"/>
                <a:cs typeface="TH Niramit AS"/>
              </a:rPr>
              <a:t>Asian presenters tend to fill their slides with a great deal of</a:t>
            </a:r>
          </a:p>
          <a:p>
            <a:pPr marL="139700" indent="0" algn="just">
              <a:buNone/>
            </a:pPr>
            <a:r>
              <a:rPr lang="en-US" sz="2400" b="1" dirty="0">
                <a:latin typeface="TH Niramit AS"/>
                <a:cs typeface="TH Niramit AS"/>
              </a:rPr>
              <a:t>information and point to the parts they wish to emphasize. German </a:t>
            </a:r>
            <a:r>
              <a:rPr lang="en-US" sz="2400" b="1" dirty="0" smtClean="0">
                <a:latin typeface="TH Niramit AS"/>
                <a:cs typeface="TH Niramit AS"/>
              </a:rPr>
              <a:t>audiences are </a:t>
            </a:r>
            <a:r>
              <a:rPr lang="en-US" sz="2400" b="1" dirty="0">
                <a:latin typeface="TH Niramit AS"/>
                <a:cs typeface="TH Niramit AS"/>
              </a:rPr>
              <a:t>known to prefer much more detail in presentations than </a:t>
            </a:r>
            <a:r>
              <a:rPr lang="en-US" sz="2400" b="1" dirty="0" smtClean="0">
                <a:latin typeface="TH Niramit AS"/>
                <a:cs typeface="TH Niramit AS"/>
              </a:rPr>
              <a:t>American audiences</a:t>
            </a:r>
            <a:r>
              <a:rPr lang="en-US" sz="2400" b="1" dirty="0">
                <a:latin typeface="TH Niramit AS"/>
                <a:cs typeface="TH Niramit AS"/>
              </a:rPr>
              <a:t>, and Asian audiences will often comment in feedback that </a:t>
            </a:r>
            <a:r>
              <a:rPr lang="en-US" sz="2400" b="1" dirty="0" smtClean="0">
                <a:latin typeface="TH Niramit AS"/>
                <a:cs typeface="TH Niramit AS"/>
              </a:rPr>
              <a:t>they would </a:t>
            </a:r>
            <a:r>
              <a:rPr lang="en-US" sz="2400" b="1" dirty="0">
                <a:latin typeface="TH Niramit AS"/>
                <a:cs typeface="TH Niramit AS"/>
              </a:rPr>
              <a:t>have preferred more slides with more information. </a:t>
            </a:r>
          </a:p>
        </p:txBody>
      </p:sp>
    </p:spTree>
    <p:extLst>
      <p:ext uri="{BB962C8B-B14F-4D97-AF65-F5344CB8AC3E}">
        <p14:creationId xmlns:p14="http://schemas.microsoft.com/office/powerpoint/2010/main" val="1430280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Presentations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Muslim countries</a:t>
            </a:r>
            <a:r>
              <a:rPr lang="en-US" sz="2400" b="1" dirty="0">
                <a:latin typeface="TH Niramit AS"/>
                <a:cs typeface="TH Niramit AS"/>
              </a:rPr>
              <a:t>, cartoons and images tend to be less well received because </a:t>
            </a:r>
            <a:r>
              <a:rPr lang="en-US" sz="2400" b="1" dirty="0" smtClean="0">
                <a:latin typeface="TH Niramit AS"/>
                <a:cs typeface="TH Niramit AS"/>
              </a:rPr>
              <a:t>their audiences </a:t>
            </a:r>
            <a:r>
              <a:rPr lang="en-US" sz="2400" b="1" dirty="0">
                <a:latin typeface="TH Niramit AS"/>
                <a:cs typeface="TH Niramit AS"/>
              </a:rPr>
              <a:t>are less used to representational art.</a:t>
            </a:r>
          </a:p>
          <a:p>
            <a:pPr marL="139700" indent="0" algn="just">
              <a:buNone/>
            </a:pPr>
            <a:r>
              <a:rPr lang="en-US" sz="2400" b="1" dirty="0" smtClean="0">
                <a:latin typeface="TH Niramit AS"/>
                <a:cs typeface="TH Niramit AS"/>
              </a:rPr>
              <a:t>	Any </a:t>
            </a:r>
            <a:r>
              <a:rPr lang="en-US" sz="2400" b="1" dirty="0">
                <a:latin typeface="TH Niramit AS"/>
                <a:cs typeface="TH Niramit AS"/>
              </a:rPr>
              <a:t>presentation needs to meet the expectations of the audience. </a:t>
            </a:r>
            <a:r>
              <a:rPr lang="en-US" sz="2400" b="1" dirty="0" smtClean="0">
                <a:latin typeface="TH Niramit AS"/>
                <a:cs typeface="TH Niramit AS"/>
              </a:rPr>
              <a:t>It may </a:t>
            </a:r>
            <a:r>
              <a:rPr lang="en-US" sz="2400" b="1" dirty="0">
                <a:latin typeface="TH Niramit AS"/>
                <a:cs typeface="TH Niramit AS"/>
              </a:rPr>
              <a:t>be that they require facts and figures, a product pitch, a </a:t>
            </a:r>
            <a:r>
              <a:rPr lang="en-US" sz="2400" b="1" dirty="0" smtClean="0">
                <a:latin typeface="TH Niramit AS"/>
                <a:cs typeface="TH Niramit AS"/>
              </a:rPr>
              <a:t>motivational speech</a:t>
            </a:r>
            <a:r>
              <a:rPr lang="en-US" sz="2400" b="1" dirty="0">
                <a:latin typeface="TH Niramit AS"/>
                <a:cs typeface="TH Niramit AS"/>
              </a:rPr>
              <a:t>, an analysis of the advantages and disadvantages, or to know </a:t>
            </a:r>
            <a:r>
              <a:rPr lang="en-US" sz="2400" b="1" dirty="0" smtClean="0">
                <a:latin typeface="TH Niramit AS"/>
                <a:cs typeface="TH Niramit AS"/>
              </a:rPr>
              <a:t>how what </a:t>
            </a:r>
            <a:r>
              <a:rPr lang="en-US" sz="2400" b="1" dirty="0">
                <a:latin typeface="TH Niramit AS"/>
                <a:cs typeface="TH Niramit AS"/>
              </a:rPr>
              <a:t>they hear may benefit them or their country. A combination of </a:t>
            </a:r>
            <a:r>
              <a:rPr lang="en-US" sz="2400" b="1" dirty="0" smtClean="0">
                <a:latin typeface="TH Niramit AS"/>
                <a:cs typeface="TH Niramit AS"/>
              </a:rPr>
              <a:t>several of </a:t>
            </a:r>
            <a:r>
              <a:rPr lang="en-US" sz="2400" b="1" dirty="0">
                <a:latin typeface="TH Niramit AS"/>
                <a:cs typeface="TH Niramit AS"/>
              </a:rPr>
              <a:t>these factors may of course be required.</a:t>
            </a:r>
          </a:p>
        </p:txBody>
      </p:sp>
    </p:spTree>
    <p:extLst>
      <p:ext uri="{BB962C8B-B14F-4D97-AF65-F5344CB8AC3E}">
        <p14:creationId xmlns:p14="http://schemas.microsoft.com/office/powerpoint/2010/main" val="3218703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a:t>
            </a:r>
            <a:br>
              <a:rPr lang="en-US" sz="3600" dirty="0">
                <a:latin typeface="TH Niramit AS"/>
                <a:cs typeface="TH Niramit AS"/>
              </a:rPr>
            </a:b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a:t>
            </a:r>
            <a:r>
              <a:rPr lang="en-US" sz="2400" b="1" dirty="0">
                <a:latin typeface="TH Niramit AS"/>
                <a:cs typeface="TH Niramit AS"/>
              </a:rPr>
              <a:t>this section we examine the importance of both passive and active </a:t>
            </a:r>
            <a:r>
              <a:rPr lang="en-US" sz="2400" b="1" dirty="0" smtClean="0">
                <a:latin typeface="TH Niramit AS"/>
                <a:cs typeface="TH Niramit AS"/>
              </a:rPr>
              <a:t>listening skills</a:t>
            </a:r>
            <a:r>
              <a:rPr lang="en-US" sz="2400" b="1" dirty="0">
                <a:latin typeface="TH Niramit AS"/>
                <a:cs typeface="TH Niramit AS"/>
              </a:rPr>
              <a:t>. We look at the barriers to effective listening and how these </a:t>
            </a:r>
            <a:r>
              <a:rPr lang="en-US" sz="2400" b="1" dirty="0" smtClean="0">
                <a:latin typeface="TH Niramit AS"/>
                <a:cs typeface="TH Niramit AS"/>
              </a:rPr>
              <a:t>can be </a:t>
            </a:r>
            <a:r>
              <a:rPr lang="en-US" sz="2400" b="1" dirty="0">
                <a:latin typeface="TH Niramit AS"/>
                <a:cs typeface="TH Niramit AS"/>
              </a:rPr>
              <a:t>overcome as part of our attempt to develop improved cross- </a:t>
            </a:r>
            <a:r>
              <a:rPr lang="en-US" sz="2400" b="1" dirty="0" smtClean="0">
                <a:latin typeface="TH Niramit AS"/>
                <a:cs typeface="TH Niramit AS"/>
              </a:rPr>
              <a:t>cultural communication.</a:t>
            </a:r>
          </a:p>
          <a:p>
            <a:pPr marL="139700" indent="0">
              <a:buNone/>
            </a:pPr>
            <a:r>
              <a:rPr lang="en-US" sz="2400" b="1" dirty="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listening process involves </a:t>
            </a:r>
            <a:r>
              <a:rPr lang="en-US" sz="2400" b="1" dirty="0" smtClean="0">
                <a:latin typeface="TH Niramit AS"/>
                <a:cs typeface="TH Niramit AS"/>
              </a:rPr>
              <a:t>five related </a:t>
            </a:r>
            <a:r>
              <a:rPr lang="en-US" sz="2400" b="1" dirty="0">
                <a:latin typeface="TH Niramit AS"/>
                <a:cs typeface="TH Niramit AS"/>
              </a:rPr>
              <a:t>activities:</a:t>
            </a:r>
          </a:p>
          <a:p>
            <a:pPr marL="139700" indent="0" algn="just">
              <a:buNone/>
            </a:pPr>
            <a:endParaRPr lang="en-US" sz="2400" b="1" dirty="0">
              <a:latin typeface="TH Niramit AS"/>
              <a:cs typeface="TH Niramit AS"/>
            </a:endParaRPr>
          </a:p>
          <a:p>
            <a:pPr marL="139700" indent="0" algn="just">
              <a:buNone/>
            </a:pPr>
            <a:r>
              <a:rPr lang="en-US" sz="2400" b="1" dirty="0" smtClean="0">
                <a:latin typeface="TH Niramit AS"/>
                <a:cs typeface="TH Niramit AS"/>
              </a:rPr>
              <a:t>	</a:t>
            </a:r>
            <a:endParaRPr lang="en-US" sz="2400" b="1" dirty="0">
              <a:latin typeface="TH Niramit AS"/>
              <a:cs typeface="TH Niramit AS"/>
            </a:endParaRPr>
          </a:p>
        </p:txBody>
      </p:sp>
    </p:spTree>
    <p:extLst>
      <p:ext uri="{BB962C8B-B14F-4D97-AF65-F5344CB8AC3E}">
        <p14:creationId xmlns:p14="http://schemas.microsoft.com/office/powerpoint/2010/main" val="25068885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a:t>
            </a:r>
            <a:r>
              <a:rPr lang="en-US" sz="3600" dirty="0" smtClean="0">
                <a:latin typeface="TH Niramit AS"/>
                <a:cs typeface="TH Niramit AS"/>
              </a:rPr>
              <a:t>skills </a:t>
            </a:r>
            <a:r>
              <a:rPr lang="en-US" sz="3600" dirty="0">
                <a:latin typeface="TH Niramit AS"/>
                <a:cs typeface="TH Niramit AS"/>
              </a:rPr>
              <a:t>(cont.)</a:t>
            </a:r>
            <a:br>
              <a:rPr lang="en-US" sz="3600" dirty="0">
                <a:latin typeface="TH Niramit AS"/>
                <a:cs typeface="TH Niramit AS"/>
              </a:rPr>
            </a:b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Receiving: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what </a:t>
            </a:r>
            <a:r>
              <a:rPr lang="en-US" sz="2400" b="1" dirty="0">
                <a:latin typeface="TH Niramit AS"/>
                <a:cs typeface="TH Niramit AS"/>
              </a:rPr>
              <a:t>we hear is often blocked out by external noise, distraction</a:t>
            </a:r>
            <a:r>
              <a:rPr lang="en-US" sz="2400" b="1" dirty="0" smtClean="0">
                <a:latin typeface="TH Niramit AS"/>
                <a:cs typeface="TH Niramit AS"/>
              </a:rPr>
              <a:t>, our </a:t>
            </a:r>
            <a:r>
              <a:rPr lang="en-US" sz="2400" b="1" dirty="0">
                <a:latin typeface="TH Niramit AS"/>
                <a:cs typeface="TH Niramit AS"/>
              </a:rPr>
              <a:t>lack of concentration or lack of interest in the subject matter.</a:t>
            </a:r>
          </a:p>
          <a:p>
            <a:pPr marL="139700" indent="0" algn="just">
              <a:buNone/>
            </a:pPr>
            <a:endParaRPr lang="en-US" sz="2400" b="1" dirty="0" smtClean="0">
              <a:latin typeface="TH Niramit AS"/>
              <a:cs typeface="TH Niramit AS"/>
            </a:endParaRPr>
          </a:p>
          <a:p>
            <a:pPr marL="139700" indent="0" algn="just">
              <a:buNone/>
            </a:pPr>
            <a:r>
              <a:rPr lang="en-US" sz="2400" b="1" dirty="0" smtClean="0">
                <a:latin typeface="TH Niramit AS"/>
                <a:cs typeface="TH Niramit AS"/>
              </a:rPr>
              <a:t>Interpreting</a:t>
            </a:r>
            <a:r>
              <a:rPr lang="en-US" sz="2400" b="1" dirty="0">
                <a:latin typeface="TH Niramit AS"/>
                <a:cs typeface="TH Niramit AS"/>
              </a:rPr>
              <a:t>: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use of a different, unfamiliar frame of reference, values</a:t>
            </a:r>
            <a:r>
              <a:rPr lang="en-US" sz="2400" b="1" dirty="0" smtClean="0">
                <a:latin typeface="TH Niramit AS"/>
                <a:cs typeface="TH Niramit AS"/>
              </a:rPr>
              <a:t>, concepts</a:t>
            </a:r>
            <a:r>
              <a:rPr lang="en-US" sz="2400" b="1" dirty="0">
                <a:latin typeface="TH Niramit AS"/>
                <a:cs typeface="TH Niramit AS"/>
              </a:rPr>
              <a:t>, attitudes and bias may also impede our understanding.</a:t>
            </a:r>
          </a:p>
          <a:p>
            <a:pPr marL="139700" indent="0" algn="just">
              <a:buNone/>
            </a:pPr>
            <a:endParaRPr lang="en-US" sz="2400" b="1" dirty="0">
              <a:latin typeface="TH Niramit AS"/>
              <a:cs typeface="TH Niramit AS"/>
            </a:endParaRPr>
          </a:p>
        </p:txBody>
      </p:sp>
    </p:spTree>
    <p:extLst>
      <p:ext uri="{BB962C8B-B14F-4D97-AF65-F5344CB8AC3E}">
        <p14:creationId xmlns:p14="http://schemas.microsoft.com/office/powerpoint/2010/main" val="387300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0000"/>
                </a:solidFill>
                <a:latin typeface="TH Niramit AS" pitchFamily="2" charset="-34"/>
                <a:cs typeface="TH Niramit AS" pitchFamily="2" charset="-34"/>
              </a:rPr>
              <a:t>Key area of Cross-Cultural Skills </a:t>
            </a:r>
            <a:r>
              <a:rPr lang="en-US" sz="3600" dirty="0" smtClean="0">
                <a:solidFill>
                  <a:srgbClr val="000000"/>
                </a:solidFill>
                <a:latin typeface="TH Niramit AS" pitchFamily="2" charset="-34"/>
                <a:cs typeface="TH Niramit AS" pitchFamily="2" charset="-34"/>
              </a:rPr>
              <a:t>Development</a:t>
            </a:r>
            <a:endParaRPr lang="en-US" sz="3600" dirty="0">
              <a:solidFill>
                <a:srgbClr val="000000"/>
              </a:solidFill>
            </a:endParaRPr>
          </a:p>
        </p:txBody>
      </p:sp>
      <p:graphicFrame>
        <p:nvGraphicFramePr>
          <p:cNvPr id="5" name="Diagram 4"/>
          <p:cNvGraphicFramePr/>
          <p:nvPr>
            <p:extLst>
              <p:ext uri="{D42A27DB-BD31-4B8C-83A1-F6EECF244321}">
                <p14:modId xmlns:p14="http://schemas.microsoft.com/office/powerpoint/2010/main" val="1847745248"/>
              </p:ext>
            </p:extLst>
          </p:nvPr>
        </p:nvGraphicFramePr>
        <p:xfrm>
          <a:off x="518904" y="1259139"/>
          <a:ext cx="8138621" cy="3233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11233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a:t>
            </a:r>
            <a:r>
              <a:rPr lang="en-US" sz="3600" dirty="0" smtClean="0">
                <a:latin typeface="TH Niramit AS"/>
                <a:cs typeface="TH Niramit AS"/>
              </a:rPr>
              <a:t>skills </a:t>
            </a:r>
            <a:r>
              <a:rPr lang="en-US" sz="3600" dirty="0">
                <a:latin typeface="TH Niramit AS"/>
                <a:cs typeface="TH Niramit AS"/>
              </a:rPr>
              <a:t>(cont.)</a:t>
            </a:r>
            <a:br>
              <a:rPr lang="en-US" sz="3600" dirty="0">
                <a:latin typeface="TH Niramit AS"/>
                <a:cs typeface="TH Niramit AS"/>
              </a:rPr>
            </a:b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Remembering: </a:t>
            </a:r>
          </a:p>
          <a:p>
            <a:pPr marL="139700" indent="0" algn="just">
              <a:buNone/>
            </a:pPr>
            <a:r>
              <a:rPr lang="en-US" sz="2400" b="1" dirty="0">
                <a:latin typeface="TH Niramit AS"/>
                <a:cs typeface="TH Niramit AS"/>
              </a:rPr>
              <a:t>	</a:t>
            </a:r>
            <a:r>
              <a:rPr lang="en-US" sz="2400" b="1" dirty="0" smtClean="0">
                <a:latin typeface="TH Niramit AS"/>
                <a:cs typeface="TH Niramit AS"/>
              </a:rPr>
              <a:t>the process of storing for future reference, taking notes and summarizing.</a:t>
            </a:r>
          </a:p>
          <a:p>
            <a:pPr marL="139700" indent="0" algn="just">
              <a:buNone/>
            </a:pPr>
            <a:endParaRPr lang="en-US" sz="2400" b="1" dirty="0" smtClean="0">
              <a:latin typeface="TH Niramit AS"/>
              <a:cs typeface="TH Niramit AS"/>
            </a:endParaRPr>
          </a:p>
          <a:p>
            <a:pPr marL="139700" indent="0" algn="just">
              <a:buNone/>
            </a:pPr>
            <a:r>
              <a:rPr lang="en-US" sz="2400" b="1" dirty="0" smtClean="0">
                <a:latin typeface="TH Niramit AS"/>
                <a:cs typeface="TH Niramit AS"/>
              </a:rPr>
              <a:t>Evaluating: </a:t>
            </a:r>
          </a:p>
          <a:p>
            <a:pPr marL="139700" indent="0" algn="just">
              <a:buNone/>
            </a:pPr>
            <a:r>
              <a:rPr lang="en-US" sz="2400" b="1" dirty="0" smtClean="0">
                <a:latin typeface="TH Niramit AS"/>
                <a:cs typeface="TH Niramit AS"/>
              </a:rPr>
              <a:t>	making a judgment regarding accuracy of facts, opinions, the quality of evidence and reliability of data.</a:t>
            </a:r>
          </a:p>
        </p:txBody>
      </p:sp>
    </p:spTree>
    <p:extLst>
      <p:ext uri="{BB962C8B-B14F-4D97-AF65-F5344CB8AC3E}">
        <p14:creationId xmlns:p14="http://schemas.microsoft.com/office/powerpoint/2010/main" val="39969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a:t>
            </a:r>
            <a:r>
              <a:rPr lang="en-US" sz="3600" dirty="0" smtClean="0">
                <a:latin typeface="TH Niramit AS"/>
                <a:cs typeface="TH Niramit AS"/>
              </a:rPr>
              <a:t>skills </a:t>
            </a:r>
            <a:r>
              <a:rPr lang="en-US" sz="3600" dirty="0">
                <a:latin typeface="TH Niramit AS"/>
                <a:cs typeface="TH Niramit AS"/>
              </a:rPr>
              <a:t>(cont.)</a:t>
            </a:r>
            <a:br>
              <a:rPr lang="en-US" sz="3600" dirty="0">
                <a:latin typeface="TH Niramit AS"/>
                <a:cs typeface="TH Niramit AS"/>
              </a:rPr>
            </a:b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Responding: </a:t>
            </a:r>
          </a:p>
          <a:p>
            <a:pPr marL="139700" indent="0" algn="just">
              <a:buNone/>
            </a:pPr>
            <a:r>
              <a:rPr lang="en-US" sz="2400" b="1" dirty="0">
                <a:latin typeface="TH Niramit AS"/>
                <a:cs typeface="TH Niramit AS"/>
              </a:rPr>
              <a:t>	</a:t>
            </a:r>
            <a:r>
              <a:rPr lang="en-US" sz="2400" b="1" dirty="0" smtClean="0">
                <a:latin typeface="TH Niramit AS"/>
                <a:cs typeface="TH Niramit AS"/>
              </a:rPr>
              <a:t>this involves various types of feedback as a result of what is heard, which may include verbal response, laughter, silence, applause and non- verbal responses such as nodding or shaking the head, frowning and smiling.</a:t>
            </a:r>
            <a:endParaRPr lang="en-US" sz="2400" b="1" dirty="0">
              <a:latin typeface="TH Niramit AS"/>
              <a:cs typeface="TH Niramit AS"/>
            </a:endParaRPr>
          </a:p>
        </p:txBody>
      </p:sp>
    </p:spTree>
    <p:extLst>
      <p:ext uri="{BB962C8B-B14F-4D97-AF65-F5344CB8AC3E}">
        <p14:creationId xmlns:p14="http://schemas.microsoft.com/office/powerpoint/2010/main" val="934754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a:t>
            </a:r>
            <a:r>
              <a:rPr lang="en-US" sz="3600" dirty="0" smtClean="0">
                <a:latin typeface="TH Niramit AS"/>
                <a:cs typeface="TH Niramit AS"/>
              </a:rPr>
              <a:t>skills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As </a:t>
            </a:r>
            <a:r>
              <a:rPr lang="en-US" sz="2400" b="1" dirty="0">
                <a:latin typeface="TH Niramit AS"/>
                <a:cs typeface="TH Niramit AS"/>
              </a:rPr>
              <a:t>a </a:t>
            </a:r>
            <a:r>
              <a:rPr lang="en-US" sz="2400" b="1" dirty="0" smtClean="0">
                <a:latin typeface="TH Niramit AS"/>
                <a:cs typeface="TH Niramit AS"/>
              </a:rPr>
              <a:t>listening technique</a:t>
            </a:r>
            <a:r>
              <a:rPr lang="en-US" sz="2400" b="1" dirty="0">
                <a:latin typeface="TH Niramit AS"/>
                <a:cs typeface="TH Niramit AS"/>
              </a:rPr>
              <a:t>, it comprises three stages</a:t>
            </a:r>
            <a:r>
              <a:rPr lang="en-US" sz="2400" b="1" dirty="0" smtClean="0">
                <a:latin typeface="TH Niramit AS"/>
                <a:cs typeface="TH Niramit AS"/>
              </a:rPr>
              <a:t>:</a:t>
            </a:r>
          </a:p>
          <a:p>
            <a:pPr marL="1054100" lvl="1" indent="-457200" algn="just">
              <a:buFont typeface="+mj-ea"/>
              <a:buAutoNum type="circleNumDbPlain"/>
            </a:pPr>
            <a:r>
              <a:rPr lang="en-US" sz="2400" b="1" dirty="0" smtClean="0">
                <a:solidFill>
                  <a:schemeClr val="accent6">
                    <a:lumMod val="50000"/>
                  </a:schemeClr>
                </a:solidFill>
                <a:latin typeface="TH Niramit AS"/>
                <a:cs typeface="TH Niramit AS"/>
              </a:rPr>
              <a:t>Repeating</a:t>
            </a:r>
          </a:p>
          <a:p>
            <a:pPr marL="1054100" lvl="1" indent="-457200" algn="just">
              <a:buFont typeface="+mj-ea"/>
              <a:buAutoNum type="circleNumDbPlain"/>
            </a:pPr>
            <a:r>
              <a:rPr lang="en-US" sz="2400" b="1" dirty="0" smtClean="0">
                <a:solidFill>
                  <a:srgbClr val="2B747F"/>
                </a:solidFill>
                <a:latin typeface="TH Niramit AS"/>
                <a:cs typeface="TH Niramit AS"/>
              </a:rPr>
              <a:t>Paraphrasing</a:t>
            </a:r>
          </a:p>
          <a:p>
            <a:pPr marL="1054100" lvl="1" indent="-457200" algn="just">
              <a:buFont typeface="+mj-ea"/>
              <a:buAutoNum type="circleNumDbPlain"/>
            </a:pPr>
            <a:r>
              <a:rPr lang="en-US" sz="2400" b="1" dirty="0" smtClean="0">
                <a:solidFill>
                  <a:srgbClr val="2B747F"/>
                </a:solidFill>
                <a:latin typeface="TH Niramit AS"/>
                <a:cs typeface="TH Niramit AS"/>
              </a:rPr>
              <a:t>Reflecting</a:t>
            </a:r>
            <a:endParaRPr lang="en-US" sz="2400" b="1" dirty="0">
              <a:solidFill>
                <a:schemeClr val="accent6">
                  <a:lumMod val="50000"/>
                </a:schemeClr>
              </a:solidFill>
              <a:latin typeface="TH Niramit AS"/>
              <a:cs typeface="TH Niramit AS"/>
            </a:endParaRPr>
          </a:p>
          <a:p>
            <a:pPr marL="139700" indent="0" algn="just">
              <a:buNone/>
            </a:pPr>
            <a:endParaRPr lang="en-US" sz="2400" b="1" dirty="0">
              <a:latin typeface="TH Niramit AS"/>
              <a:cs typeface="TH Niramit AS"/>
            </a:endParaRPr>
          </a:p>
        </p:txBody>
      </p:sp>
    </p:spTree>
    <p:extLst>
      <p:ext uri="{BB962C8B-B14F-4D97-AF65-F5344CB8AC3E}">
        <p14:creationId xmlns:p14="http://schemas.microsoft.com/office/powerpoint/2010/main" val="2018978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 (cont.)</a:t>
            </a:r>
            <a:endParaRPr lang="en-US" dirty="0"/>
          </a:p>
        </p:txBody>
      </p:sp>
      <p:sp>
        <p:nvSpPr>
          <p:cNvPr id="3" name="Content Placeholder 2"/>
          <p:cNvSpPr>
            <a:spLocks noGrp="1"/>
          </p:cNvSpPr>
          <p:nvPr>
            <p:ph idx="1"/>
          </p:nvPr>
        </p:nvSpPr>
        <p:spPr/>
        <p:txBody>
          <a:bodyPr/>
          <a:lstStyle/>
          <a:p>
            <a:pPr marL="139700" indent="0" algn="just">
              <a:buNone/>
            </a:pPr>
            <a:r>
              <a:rPr lang="en-US" sz="2400" b="1" dirty="0">
                <a:solidFill>
                  <a:schemeClr val="accent6">
                    <a:lumMod val="50000"/>
                  </a:schemeClr>
                </a:solidFill>
                <a:latin typeface="TH Niramit AS"/>
                <a:cs typeface="TH Niramit AS"/>
              </a:rPr>
              <a:t>Repeating: </a:t>
            </a:r>
            <a:endParaRPr lang="en-US" sz="2400" b="1" dirty="0" smtClean="0">
              <a:solidFill>
                <a:schemeClr val="accent6">
                  <a:lumMod val="50000"/>
                </a:schemeClr>
              </a:solidFill>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the repeating stage, we listen and show interest. We </a:t>
            </a:r>
            <a:r>
              <a:rPr lang="en-US" sz="2400" b="1" dirty="0" smtClean="0">
                <a:latin typeface="TH Niramit AS"/>
                <a:cs typeface="TH Niramit AS"/>
              </a:rPr>
              <a:t>may nod </a:t>
            </a:r>
            <a:r>
              <a:rPr lang="en-US" sz="2400" b="1" dirty="0">
                <a:latin typeface="TH Niramit AS"/>
                <a:cs typeface="TH Niramit AS"/>
              </a:rPr>
              <a:t>or make verbal signals to show we are listening. We pay </a:t>
            </a:r>
            <a:r>
              <a:rPr lang="en-US" sz="2400" b="1" dirty="0" smtClean="0">
                <a:latin typeface="TH Niramit AS"/>
                <a:cs typeface="TH Niramit AS"/>
              </a:rPr>
              <a:t>attention and </a:t>
            </a:r>
            <a:r>
              <a:rPr lang="en-US" sz="2400" b="1" dirty="0">
                <a:latin typeface="TH Niramit AS"/>
                <a:cs typeface="TH Niramit AS"/>
              </a:rPr>
              <a:t>establish eye contact and we may show we are listening by </a:t>
            </a:r>
            <a:r>
              <a:rPr lang="en-US" sz="2400" b="1" dirty="0" smtClean="0">
                <a:latin typeface="TH Niramit AS"/>
                <a:cs typeface="TH Niramit AS"/>
              </a:rPr>
              <a:t>giving feedback</a:t>
            </a:r>
            <a:r>
              <a:rPr lang="en-US" sz="2400" b="1" dirty="0">
                <a:latin typeface="TH Niramit AS"/>
                <a:cs typeface="TH Niramit AS"/>
              </a:rPr>
              <a:t>, using exactly the same words used by the speaker. Above all, </a:t>
            </a:r>
            <a:r>
              <a:rPr lang="en-US" sz="2400" b="1" dirty="0" smtClean="0">
                <a:latin typeface="TH Niramit AS"/>
                <a:cs typeface="TH Niramit AS"/>
              </a:rPr>
              <a:t>we try </a:t>
            </a:r>
            <a:r>
              <a:rPr lang="en-US" sz="2400" b="1" dirty="0">
                <a:latin typeface="TH Niramit AS"/>
                <a:cs typeface="TH Niramit AS"/>
              </a:rPr>
              <a:t>not to interrupt the speaker’s train of thought.</a:t>
            </a:r>
          </a:p>
          <a:p>
            <a:pPr marL="139700" indent="0" algn="just">
              <a:buNone/>
            </a:pPr>
            <a:endParaRPr lang="en-US" sz="2400" b="1" dirty="0" smtClean="0">
              <a:latin typeface="TH Niramit AS"/>
              <a:cs typeface="TH Niramit AS"/>
            </a:endParaRPr>
          </a:p>
        </p:txBody>
      </p:sp>
    </p:spTree>
    <p:extLst>
      <p:ext uri="{BB962C8B-B14F-4D97-AF65-F5344CB8AC3E}">
        <p14:creationId xmlns:p14="http://schemas.microsoft.com/office/powerpoint/2010/main" val="2420797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 (cont.)</a:t>
            </a:r>
            <a:endParaRPr lang="en-US" dirty="0"/>
          </a:p>
        </p:txBody>
      </p:sp>
      <p:sp>
        <p:nvSpPr>
          <p:cNvPr id="3" name="Content Placeholder 2"/>
          <p:cNvSpPr>
            <a:spLocks noGrp="1"/>
          </p:cNvSpPr>
          <p:nvPr>
            <p:ph idx="1"/>
          </p:nvPr>
        </p:nvSpPr>
        <p:spPr/>
        <p:txBody>
          <a:bodyPr/>
          <a:lstStyle/>
          <a:p>
            <a:pPr marL="139700" indent="0" algn="just">
              <a:buNone/>
            </a:pPr>
            <a:r>
              <a:rPr lang="en-US" sz="2400" b="1" dirty="0" smtClean="0">
                <a:solidFill>
                  <a:srgbClr val="2B747F"/>
                </a:solidFill>
                <a:latin typeface="TH Niramit AS"/>
                <a:cs typeface="TH Niramit AS"/>
              </a:rPr>
              <a:t>Paraphrasing</a:t>
            </a:r>
            <a:r>
              <a:rPr lang="en-US" sz="2400" b="1" dirty="0">
                <a:solidFill>
                  <a:srgbClr val="2B747F"/>
                </a:solidFill>
                <a:latin typeface="TH Niramit AS"/>
                <a:cs typeface="TH Niramit AS"/>
              </a:rPr>
              <a:t>: </a:t>
            </a:r>
            <a:endParaRPr lang="en-US" sz="2400" b="1" dirty="0" smtClean="0">
              <a:solidFill>
                <a:srgbClr val="2B747F"/>
              </a:solidFill>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when </a:t>
            </a:r>
            <a:r>
              <a:rPr lang="en-US" sz="2400" b="1" dirty="0">
                <a:latin typeface="TH Niramit AS"/>
                <a:cs typeface="TH Niramit AS"/>
              </a:rPr>
              <a:t>it comes to responding, we enter the paraphrase </a:t>
            </a:r>
            <a:r>
              <a:rPr lang="en-US" sz="2400" b="1" dirty="0" smtClean="0">
                <a:latin typeface="TH Niramit AS"/>
                <a:cs typeface="TH Niramit AS"/>
              </a:rPr>
              <a:t>stage. This </a:t>
            </a:r>
            <a:r>
              <a:rPr lang="en-US" sz="2400" b="1" dirty="0">
                <a:latin typeface="TH Niramit AS"/>
                <a:cs typeface="TH Niramit AS"/>
              </a:rPr>
              <a:t>involves the same processes as repeating, but it is also important </a:t>
            </a:r>
            <a:r>
              <a:rPr lang="en-US" sz="2400" b="1" dirty="0" smtClean="0">
                <a:latin typeface="TH Niramit AS"/>
                <a:cs typeface="TH Niramit AS"/>
              </a:rPr>
              <a:t>to give </a:t>
            </a:r>
            <a:r>
              <a:rPr lang="en-US" sz="2400" b="1" dirty="0">
                <a:latin typeface="TH Niramit AS"/>
                <a:cs typeface="TH Niramit AS"/>
              </a:rPr>
              <a:t>feedback by using similar phrases to the speaker. This shows that </a:t>
            </a:r>
            <a:r>
              <a:rPr lang="en-US" sz="2400" b="1" dirty="0" smtClean="0">
                <a:latin typeface="TH Niramit AS"/>
                <a:cs typeface="TH Niramit AS"/>
              </a:rPr>
              <a:t>we have </a:t>
            </a:r>
            <a:r>
              <a:rPr lang="en-US" sz="2400" b="1" dirty="0">
                <a:latin typeface="TH Niramit AS"/>
                <a:cs typeface="TH Niramit AS"/>
              </a:rPr>
              <a:t>listened, have taken time to reflect and have reformulated what </a:t>
            </a:r>
            <a:r>
              <a:rPr lang="en-US" sz="2400" b="1" dirty="0" smtClean="0">
                <a:latin typeface="TH Niramit AS"/>
                <a:cs typeface="TH Niramit AS"/>
              </a:rPr>
              <a:t>the speaker </a:t>
            </a:r>
            <a:r>
              <a:rPr lang="en-US" sz="2400" b="1" dirty="0">
                <a:latin typeface="TH Niramit AS"/>
                <a:cs typeface="TH Niramit AS"/>
              </a:rPr>
              <a:t>has said in a way that he or she can agree </a:t>
            </a:r>
            <a:r>
              <a:rPr lang="en-US" sz="2400" b="1" dirty="0" smtClean="0">
                <a:latin typeface="TH Niramit AS"/>
                <a:cs typeface="TH Niramit AS"/>
              </a:rPr>
              <a:t>with.</a:t>
            </a:r>
          </a:p>
          <a:p>
            <a:pPr marL="139700" indent="0" algn="just">
              <a:buNone/>
            </a:pPr>
            <a:endParaRPr lang="en-US" sz="2400" b="1" dirty="0" smtClean="0">
              <a:latin typeface="TH Niramit AS"/>
              <a:cs typeface="TH Niramit AS"/>
            </a:endParaRPr>
          </a:p>
        </p:txBody>
      </p:sp>
    </p:spTree>
    <p:extLst>
      <p:ext uri="{BB962C8B-B14F-4D97-AF65-F5344CB8AC3E}">
        <p14:creationId xmlns:p14="http://schemas.microsoft.com/office/powerpoint/2010/main" val="407524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 (cont.)</a:t>
            </a:r>
            <a:endParaRPr lang="en-US" dirty="0"/>
          </a:p>
        </p:txBody>
      </p:sp>
      <p:sp>
        <p:nvSpPr>
          <p:cNvPr id="3" name="Content Placeholder 2"/>
          <p:cNvSpPr>
            <a:spLocks noGrp="1"/>
          </p:cNvSpPr>
          <p:nvPr>
            <p:ph idx="1"/>
          </p:nvPr>
        </p:nvSpPr>
        <p:spPr/>
        <p:txBody>
          <a:bodyPr/>
          <a:lstStyle/>
          <a:p>
            <a:pPr marL="139700" indent="0" algn="just">
              <a:buNone/>
            </a:pPr>
            <a:r>
              <a:rPr lang="en-US" sz="2400" b="1" dirty="0" smtClean="0">
                <a:solidFill>
                  <a:srgbClr val="2B747F"/>
                </a:solidFill>
                <a:latin typeface="TH Niramit AS"/>
                <a:cs typeface="TH Niramit AS"/>
              </a:rPr>
              <a:t>Reflecting: </a:t>
            </a:r>
          </a:p>
          <a:p>
            <a:pPr marL="139700" indent="0" algn="just">
              <a:buNone/>
            </a:pPr>
            <a:r>
              <a:rPr lang="en-US" sz="2400" b="1" dirty="0">
                <a:latin typeface="TH Niramit AS"/>
                <a:cs typeface="TH Niramit AS"/>
              </a:rPr>
              <a:t>	</a:t>
            </a:r>
            <a:r>
              <a:rPr lang="en-US" sz="2400" b="1" dirty="0" smtClean="0">
                <a:latin typeface="TH Niramit AS"/>
                <a:cs typeface="TH Niramit AS"/>
              </a:rPr>
              <a:t>the final stage occurs when we give feedback to the speaker using </a:t>
            </a:r>
            <a:r>
              <a:rPr lang="en-US" sz="2400" b="1" dirty="0">
                <a:latin typeface="TH Niramit AS"/>
                <a:cs typeface="TH Niramit AS"/>
              </a:rPr>
              <a:t>our own words and approach.</a:t>
            </a:r>
          </a:p>
        </p:txBody>
      </p:sp>
    </p:spTree>
    <p:extLst>
      <p:ext uri="{BB962C8B-B14F-4D97-AF65-F5344CB8AC3E}">
        <p14:creationId xmlns:p14="http://schemas.microsoft.com/office/powerpoint/2010/main" val="3338782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 (cont.)</a:t>
            </a:r>
            <a:endParaRPr lang="en-US"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Active </a:t>
            </a:r>
            <a:r>
              <a:rPr lang="en-US" sz="2400" b="1" dirty="0">
                <a:latin typeface="TH Niramit AS"/>
                <a:cs typeface="TH Niramit AS"/>
              </a:rPr>
              <a:t>listeners often complain about the strain of remaining silent </a:t>
            </a:r>
            <a:r>
              <a:rPr lang="en-US" sz="2400" b="1" dirty="0" smtClean="0">
                <a:latin typeface="TH Niramit AS"/>
                <a:cs typeface="TH Niramit AS"/>
              </a:rPr>
              <a:t>while someone </a:t>
            </a:r>
            <a:r>
              <a:rPr lang="en-US" sz="2400" b="1" dirty="0">
                <a:latin typeface="TH Niramit AS"/>
                <a:cs typeface="TH Niramit AS"/>
              </a:rPr>
              <a:t>else talks. The speakers themselves often talk of the tension </a:t>
            </a:r>
            <a:r>
              <a:rPr lang="en-US" sz="2400" b="1" dirty="0" smtClean="0">
                <a:latin typeface="TH Niramit AS"/>
                <a:cs typeface="TH Niramit AS"/>
              </a:rPr>
              <a:t>of speaking </a:t>
            </a:r>
            <a:r>
              <a:rPr lang="en-US" sz="2400" b="1" dirty="0">
                <a:latin typeface="TH Niramit AS"/>
                <a:cs typeface="TH Niramit AS"/>
              </a:rPr>
              <a:t>when the listener just concentrates and gives no response. There </a:t>
            </a:r>
            <a:r>
              <a:rPr lang="en-US" sz="2400" b="1" dirty="0" smtClean="0">
                <a:latin typeface="TH Niramit AS"/>
                <a:cs typeface="TH Niramit AS"/>
              </a:rPr>
              <a:t>is therefore </a:t>
            </a:r>
            <a:r>
              <a:rPr lang="en-US" sz="2400" b="1" dirty="0">
                <a:latin typeface="TH Niramit AS"/>
                <a:cs typeface="TH Niramit AS"/>
              </a:rPr>
              <a:t>a need in networking to demonstrate active empathy. The way </a:t>
            </a:r>
            <a:r>
              <a:rPr lang="en-US" sz="2400" b="1" dirty="0" smtClean="0">
                <a:latin typeface="TH Niramit AS"/>
                <a:cs typeface="TH Niramit AS"/>
              </a:rPr>
              <a:t>to do </a:t>
            </a:r>
            <a:r>
              <a:rPr lang="en-US" sz="2400" b="1" dirty="0">
                <a:latin typeface="TH Niramit AS"/>
                <a:cs typeface="TH Niramit AS"/>
              </a:rPr>
              <a:t>this is to use FACE, which stands for:</a:t>
            </a:r>
          </a:p>
          <a:p>
            <a:pPr algn="just"/>
            <a:r>
              <a:rPr lang="en-US" sz="2400" b="1" dirty="0">
                <a:latin typeface="TH Niramit AS"/>
                <a:cs typeface="TH Niramit AS"/>
              </a:rPr>
              <a:t>Focus</a:t>
            </a:r>
          </a:p>
          <a:p>
            <a:pPr algn="just"/>
            <a:r>
              <a:rPr lang="en-US" sz="2400" b="1" dirty="0">
                <a:latin typeface="TH Niramit AS"/>
                <a:cs typeface="TH Niramit AS"/>
              </a:rPr>
              <a:t>Acknowledge</a:t>
            </a:r>
          </a:p>
          <a:p>
            <a:pPr algn="just"/>
            <a:r>
              <a:rPr lang="en-US" sz="2400" b="1" dirty="0">
                <a:latin typeface="TH Niramit AS"/>
                <a:cs typeface="TH Niramit AS"/>
              </a:rPr>
              <a:t>Clarify</a:t>
            </a:r>
          </a:p>
          <a:p>
            <a:pPr algn="just"/>
            <a:r>
              <a:rPr lang="en-US" sz="2400" b="1" dirty="0">
                <a:latin typeface="TH Niramit AS"/>
                <a:cs typeface="TH Niramit AS"/>
              </a:rPr>
              <a:t>Empathize</a:t>
            </a:r>
          </a:p>
        </p:txBody>
      </p:sp>
    </p:spTree>
    <p:extLst>
      <p:ext uri="{BB962C8B-B14F-4D97-AF65-F5344CB8AC3E}">
        <p14:creationId xmlns:p14="http://schemas.microsoft.com/office/powerpoint/2010/main" val="38472171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Listening skills (cont.)</a:t>
            </a:r>
            <a:endParaRPr lang="en-US"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First</a:t>
            </a:r>
            <a:r>
              <a:rPr lang="en-US" sz="2400" b="1" dirty="0">
                <a:latin typeface="TH Niramit AS"/>
                <a:cs typeface="TH Niramit AS"/>
              </a:rPr>
              <a:t>, you need to </a:t>
            </a:r>
            <a:r>
              <a:rPr lang="en-US" sz="2400" b="1" dirty="0">
                <a:solidFill>
                  <a:srgbClr val="2B747F"/>
                </a:solidFill>
                <a:latin typeface="TH Niramit AS"/>
                <a:cs typeface="TH Niramit AS"/>
              </a:rPr>
              <a:t>focus on </a:t>
            </a:r>
            <a:r>
              <a:rPr lang="en-US" sz="2400" b="1" dirty="0">
                <a:latin typeface="TH Niramit AS"/>
                <a:cs typeface="TH Niramit AS"/>
              </a:rPr>
              <a:t>the speaker by maintaining good eye contact</a:t>
            </a:r>
            <a:r>
              <a:rPr lang="en-US" sz="2400" b="1" dirty="0" smtClean="0">
                <a:latin typeface="TH Niramit AS"/>
                <a:cs typeface="TH Niramit AS"/>
              </a:rPr>
              <a:t>, whilst </a:t>
            </a:r>
            <a:r>
              <a:rPr lang="en-US" sz="2400" b="1" dirty="0">
                <a:latin typeface="TH Niramit AS"/>
                <a:cs typeface="TH Niramit AS"/>
              </a:rPr>
              <a:t>always remembering that in some cultures strong eye contact </a:t>
            </a:r>
            <a:r>
              <a:rPr lang="en-US" sz="2400" b="1" dirty="0" smtClean="0">
                <a:latin typeface="TH Niramit AS"/>
                <a:cs typeface="TH Niramit AS"/>
              </a:rPr>
              <a:t>may be </a:t>
            </a:r>
            <a:r>
              <a:rPr lang="en-US" sz="2400" b="1" dirty="0">
                <a:latin typeface="TH Niramit AS"/>
                <a:cs typeface="TH Niramit AS"/>
              </a:rPr>
              <a:t>seen as challenging. </a:t>
            </a:r>
            <a:r>
              <a:rPr lang="en-US" sz="2400" b="1" dirty="0">
                <a:solidFill>
                  <a:srgbClr val="2B747F"/>
                </a:solidFill>
                <a:latin typeface="TH Niramit AS"/>
                <a:cs typeface="TH Niramit AS"/>
              </a:rPr>
              <a:t>Acknowledge</a:t>
            </a:r>
            <a:r>
              <a:rPr lang="en-US" sz="2400" b="1" dirty="0">
                <a:latin typeface="TH Niramit AS"/>
                <a:cs typeface="TH Niramit AS"/>
              </a:rPr>
              <a:t> means using verbal or non</a:t>
            </a:r>
            <a:r>
              <a:rPr lang="en-US" sz="2400" b="1" dirty="0" smtClean="0">
                <a:latin typeface="TH Niramit AS"/>
                <a:cs typeface="TH Niramit AS"/>
              </a:rPr>
              <a:t>-verbal cues to </a:t>
            </a:r>
            <a:r>
              <a:rPr lang="en-US" sz="2400" b="1" dirty="0">
                <a:latin typeface="TH Niramit AS"/>
                <a:cs typeface="TH Niramit AS"/>
              </a:rPr>
              <a:t>show you are listening, for example, nodding or saying ‘uh huh’.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solidFill>
                  <a:srgbClr val="2B747F"/>
                </a:solidFill>
                <a:latin typeface="TH Niramit AS"/>
                <a:cs typeface="TH Niramit AS"/>
              </a:rPr>
              <a:t>Clarify</a:t>
            </a:r>
            <a:r>
              <a:rPr lang="en-US" sz="2400" b="1" dirty="0" smtClean="0">
                <a:latin typeface="TH Niramit AS"/>
                <a:cs typeface="TH Niramit AS"/>
              </a:rPr>
              <a:t> means </a:t>
            </a:r>
            <a:r>
              <a:rPr lang="en-US" sz="2400" b="1" dirty="0">
                <a:latin typeface="TH Niramit AS"/>
                <a:cs typeface="TH Niramit AS"/>
              </a:rPr>
              <a:t>asking what happened next or repeating to the speaker what </a:t>
            </a:r>
            <a:r>
              <a:rPr lang="en-US" sz="2400" b="1" dirty="0" smtClean="0">
                <a:latin typeface="TH Niramit AS"/>
                <a:cs typeface="TH Niramit AS"/>
              </a:rPr>
              <a:t>has been </a:t>
            </a:r>
            <a:r>
              <a:rPr lang="en-US" sz="2400" b="1" dirty="0">
                <a:latin typeface="TH Niramit AS"/>
                <a:cs typeface="TH Niramit AS"/>
              </a:rPr>
              <a:t>said. </a:t>
            </a:r>
            <a:r>
              <a:rPr lang="en-US" sz="2400" b="1" dirty="0">
                <a:solidFill>
                  <a:srgbClr val="2B747F"/>
                </a:solidFill>
                <a:latin typeface="TH Niramit AS"/>
                <a:cs typeface="TH Niramit AS"/>
              </a:rPr>
              <a:t>Empathize</a:t>
            </a:r>
            <a:r>
              <a:rPr lang="en-US" sz="2400" b="1" dirty="0">
                <a:latin typeface="TH Niramit AS"/>
                <a:cs typeface="TH Niramit AS"/>
              </a:rPr>
              <a:t> means showing appreciation or sympathy by </a:t>
            </a:r>
            <a:r>
              <a:rPr lang="en-US" sz="2400" b="1" dirty="0" smtClean="0">
                <a:latin typeface="TH Niramit AS"/>
                <a:cs typeface="TH Niramit AS"/>
              </a:rPr>
              <a:t>using such </a:t>
            </a:r>
            <a:r>
              <a:rPr lang="en-US" sz="2400" b="1" dirty="0">
                <a:latin typeface="TH Niramit AS"/>
                <a:cs typeface="TH Niramit AS"/>
              </a:rPr>
              <a:t>phrases as ‘great’, ‘that must have been difficult’, etc.</a:t>
            </a:r>
          </a:p>
        </p:txBody>
      </p:sp>
    </p:spTree>
    <p:extLst>
      <p:ext uri="{BB962C8B-B14F-4D97-AF65-F5344CB8AC3E}">
        <p14:creationId xmlns:p14="http://schemas.microsoft.com/office/powerpoint/2010/main" val="2845158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The </a:t>
            </a:r>
            <a:r>
              <a:rPr lang="en-US" sz="3600" dirty="0">
                <a:latin typeface="TH Niramit AS"/>
                <a:cs typeface="TH Niramit AS"/>
              </a:rPr>
              <a:t>UNEC project</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There are five </a:t>
            </a:r>
            <a:r>
              <a:rPr lang="en-US" sz="2400" b="1" dirty="0">
                <a:latin typeface="TH Niramit AS"/>
                <a:cs typeface="TH Niramit AS"/>
              </a:rPr>
              <a:t>steps for </a:t>
            </a:r>
            <a:r>
              <a:rPr lang="en-US" sz="2400" b="1" dirty="0" smtClean="0">
                <a:latin typeface="TH Niramit AS"/>
                <a:cs typeface="TH Niramit AS"/>
              </a:rPr>
              <a:t>dealing with </a:t>
            </a:r>
            <a:r>
              <a:rPr lang="en-US" sz="2400" b="1" dirty="0">
                <a:latin typeface="TH Niramit AS"/>
                <a:cs typeface="TH Niramit AS"/>
              </a:rPr>
              <a:t>cultural communication misunderstanding and </a:t>
            </a:r>
            <a:r>
              <a:rPr lang="en-US" sz="2400" b="1" dirty="0" smtClean="0">
                <a:latin typeface="TH Niramit AS"/>
                <a:cs typeface="TH Niramit AS"/>
              </a:rPr>
              <a:t>behavioral differences by analyzing </a:t>
            </a:r>
            <a:r>
              <a:rPr lang="en-US" sz="2400" b="1" dirty="0">
                <a:latin typeface="TH Niramit AS"/>
                <a:cs typeface="TH Niramit AS"/>
              </a:rPr>
              <a:t>cultural experience:</a:t>
            </a:r>
          </a:p>
          <a:p>
            <a:pPr marL="139700" indent="0" algn="just">
              <a:buNone/>
            </a:pPr>
            <a:r>
              <a:rPr lang="en-US" sz="2400" b="1" dirty="0" smtClean="0">
                <a:solidFill>
                  <a:srgbClr val="2B747F"/>
                </a:solidFill>
                <a:latin typeface="TH Niramit AS"/>
                <a:cs typeface="TH Niramit AS"/>
              </a:rPr>
              <a:t>	(</a:t>
            </a:r>
            <a:r>
              <a:rPr lang="en-US" sz="2400" b="1" dirty="0">
                <a:solidFill>
                  <a:srgbClr val="2B747F"/>
                </a:solidFill>
                <a:latin typeface="TH Niramit AS"/>
                <a:cs typeface="TH Niramit AS"/>
              </a:rPr>
              <a:t>1) Know your own culture. </a:t>
            </a:r>
            <a:endParaRPr lang="en-US" sz="2400" b="1" dirty="0" smtClean="0">
              <a:solidFill>
                <a:srgbClr val="2B747F"/>
              </a:solidFill>
              <a:latin typeface="TH Niramit AS"/>
              <a:cs typeface="TH Niramit AS"/>
            </a:endParaRPr>
          </a:p>
          <a:p>
            <a:pPr marL="139700" indent="0" algn="just">
              <a:buNone/>
            </a:pPr>
            <a:r>
              <a:rPr lang="en-US" sz="2400" b="1" dirty="0" smtClean="0">
                <a:latin typeface="TH Niramit AS"/>
                <a:cs typeface="TH Niramit AS"/>
              </a:rPr>
              <a:t>Understand </a:t>
            </a:r>
            <a:r>
              <a:rPr lang="en-US" sz="2400" b="1" dirty="0">
                <a:latin typeface="TH Niramit AS"/>
                <a:cs typeface="TH Niramit AS"/>
              </a:rPr>
              <a:t>what happens in your own </a:t>
            </a:r>
            <a:r>
              <a:rPr lang="en-US" sz="2400" b="1" dirty="0" smtClean="0">
                <a:latin typeface="TH Niramit AS"/>
                <a:cs typeface="TH Niramit AS"/>
              </a:rPr>
              <a:t>culture. This </a:t>
            </a:r>
            <a:r>
              <a:rPr lang="en-US" sz="2400" b="1" dirty="0">
                <a:latin typeface="TH Niramit AS"/>
                <a:cs typeface="TH Niramit AS"/>
              </a:rPr>
              <a:t>can often happen only by confronting step 2.</a:t>
            </a:r>
          </a:p>
          <a:p>
            <a:pPr marL="139700" indent="0" algn="just">
              <a:buNone/>
            </a:pPr>
            <a:r>
              <a:rPr lang="en-US" sz="2400" b="1" dirty="0" smtClean="0">
                <a:solidFill>
                  <a:srgbClr val="2B747F"/>
                </a:solidFill>
                <a:latin typeface="TH Niramit AS"/>
                <a:cs typeface="TH Niramit AS"/>
              </a:rPr>
              <a:t>	(</a:t>
            </a:r>
            <a:r>
              <a:rPr lang="en-US" sz="2400" b="1" dirty="0">
                <a:solidFill>
                  <a:srgbClr val="2B747F"/>
                </a:solidFill>
                <a:latin typeface="TH Niramit AS"/>
                <a:cs typeface="TH Niramit AS"/>
              </a:rPr>
              <a:t>2) Identify difference. </a:t>
            </a:r>
            <a:endParaRPr lang="en-US" sz="2400" b="1" dirty="0" smtClean="0">
              <a:solidFill>
                <a:srgbClr val="2B747F"/>
              </a:solidFill>
              <a:latin typeface="TH Niramit AS"/>
              <a:cs typeface="TH Niramit AS"/>
            </a:endParaRPr>
          </a:p>
          <a:p>
            <a:pPr marL="139700" indent="0" algn="just">
              <a:buNone/>
            </a:pPr>
            <a:r>
              <a:rPr lang="en-US" sz="2400" b="1" dirty="0" smtClean="0">
                <a:latin typeface="TH Niramit AS"/>
                <a:cs typeface="TH Niramit AS"/>
              </a:rPr>
              <a:t>Examine </a:t>
            </a:r>
            <a:r>
              <a:rPr lang="en-US" sz="2400" b="1" dirty="0">
                <a:latin typeface="TH Niramit AS"/>
                <a:cs typeface="TH Niramit AS"/>
              </a:rPr>
              <a:t>what is different in the foreign </a:t>
            </a:r>
            <a:r>
              <a:rPr lang="en-US" sz="2400" b="1" dirty="0" smtClean="0">
                <a:latin typeface="TH Niramit AS"/>
                <a:cs typeface="TH Niramit AS"/>
              </a:rPr>
              <a:t>culture from </a:t>
            </a:r>
            <a:r>
              <a:rPr lang="en-US" sz="2400" b="1" dirty="0">
                <a:latin typeface="TH Niramit AS"/>
                <a:cs typeface="TH Niramit AS"/>
              </a:rPr>
              <a:t>the expected communication style or </a:t>
            </a:r>
            <a:r>
              <a:rPr lang="en-US" sz="2400" b="1" dirty="0" err="1">
                <a:latin typeface="TH Niramit AS"/>
                <a:cs typeface="TH Niramit AS"/>
              </a:rPr>
              <a:t>behaviour</a:t>
            </a:r>
            <a:r>
              <a:rPr lang="en-US" sz="2400" b="1" dirty="0">
                <a:latin typeface="TH Niramit AS"/>
                <a:cs typeface="TH Niramit AS"/>
              </a:rPr>
              <a:t> in your </a:t>
            </a:r>
            <a:r>
              <a:rPr lang="en-US" sz="2400" b="1" dirty="0" smtClean="0">
                <a:latin typeface="TH Niramit AS"/>
                <a:cs typeface="TH Niramit AS"/>
              </a:rPr>
              <a:t>own culture.</a:t>
            </a:r>
            <a:endParaRPr lang="en-US" sz="2400" b="1" dirty="0">
              <a:latin typeface="TH Niramit AS"/>
              <a:cs typeface="TH Niramit AS"/>
            </a:endParaRPr>
          </a:p>
        </p:txBody>
      </p:sp>
    </p:spTree>
    <p:extLst>
      <p:ext uri="{BB962C8B-B14F-4D97-AF65-F5344CB8AC3E}">
        <p14:creationId xmlns:p14="http://schemas.microsoft.com/office/powerpoint/2010/main" val="3477556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The </a:t>
            </a:r>
            <a:r>
              <a:rPr lang="en-US" sz="3600" dirty="0">
                <a:latin typeface="TH Niramit AS"/>
                <a:cs typeface="TH Niramit AS"/>
              </a:rPr>
              <a:t>UNEC </a:t>
            </a:r>
            <a:r>
              <a:rPr lang="en-US" sz="3600" dirty="0" smtClean="0">
                <a:latin typeface="TH Niramit AS"/>
                <a:cs typeface="TH Niramit AS"/>
              </a:rPr>
              <a:t>project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a:solidFill>
                  <a:srgbClr val="2B747F"/>
                </a:solidFill>
                <a:latin typeface="TH Niramit AS"/>
                <a:cs typeface="TH Niramit AS"/>
              </a:rPr>
              <a:t>	</a:t>
            </a:r>
            <a:r>
              <a:rPr lang="en-US" sz="2400" b="1" dirty="0" smtClean="0">
                <a:solidFill>
                  <a:srgbClr val="2B747F"/>
                </a:solidFill>
                <a:latin typeface="TH Niramit AS"/>
                <a:cs typeface="TH Niramit AS"/>
              </a:rPr>
              <a:t>(</a:t>
            </a:r>
            <a:r>
              <a:rPr lang="en-US" sz="2400" b="1" dirty="0">
                <a:solidFill>
                  <a:srgbClr val="2B747F"/>
                </a:solidFill>
                <a:latin typeface="TH Niramit AS"/>
                <a:cs typeface="TH Niramit AS"/>
              </a:rPr>
              <a:t>3) Empathize. </a:t>
            </a:r>
            <a:endParaRPr lang="en-US" sz="2400" b="1" dirty="0" smtClean="0">
              <a:solidFill>
                <a:srgbClr val="2B747F"/>
              </a:solidFill>
              <a:latin typeface="TH Niramit AS"/>
              <a:cs typeface="TH Niramit AS"/>
            </a:endParaRPr>
          </a:p>
          <a:p>
            <a:pPr marL="139700" indent="0" algn="just">
              <a:buNone/>
            </a:pPr>
            <a:r>
              <a:rPr lang="en-US" sz="2400" b="1" dirty="0" smtClean="0">
                <a:latin typeface="TH Niramit AS"/>
                <a:cs typeface="TH Niramit AS"/>
              </a:rPr>
              <a:t>Attempt </a:t>
            </a:r>
            <a:r>
              <a:rPr lang="en-US" sz="2400" b="1" dirty="0">
                <a:latin typeface="TH Niramit AS"/>
                <a:cs typeface="TH Niramit AS"/>
              </a:rPr>
              <a:t>to understand why people in the foreign </a:t>
            </a:r>
            <a:r>
              <a:rPr lang="en-US" sz="2400" b="1" dirty="0" smtClean="0">
                <a:latin typeface="TH Niramit AS"/>
                <a:cs typeface="TH Niramit AS"/>
              </a:rPr>
              <a:t>culture communicate </a:t>
            </a:r>
            <a:r>
              <a:rPr lang="en-US" sz="2400" b="1" dirty="0">
                <a:latin typeface="TH Niramit AS"/>
                <a:cs typeface="TH Niramit AS"/>
              </a:rPr>
              <a:t>or behave in different ways from what you expect. Try </a:t>
            </a:r>
            <a:r>
              <a:rPr lang="en-US" sz="2400" b="1" dirty="0" smtClean="0">
                <a:latin typeface="TH Niramit AS"/>
                <a:cs typeface="TH Niramit AS"/>
              </a:rPr>
              <a:t>to ascertain </a:t>
            </a:r>
            <a:r>
              <a:rPr lang="en-US" sz="2400" b="1" dirty="0">
                <a:latin typeface="TH Niramit AS"/>
                <a:cs typeface="TH Niramit AS"/>
              </a:rPr>
              <a:t>what expectations and values these signify.</a:t>
            </a:r>
          </a:p>
        </p:txBody>
      </p:sp>
    </p:spTree>
    <p:extLst>
      <p:ext uri="{BB962C8B-B14F-4D97-AF65-F5344CB8AC3E}">
        <p14:creationId xmlns:p14="http://schemas.microsoft.com/office/powerpoint/2010/main" val="85875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Language</a:t>
            </a:r>
            <a:endParaRPr lang="en-US" sz="3600" dirty="0">
              <a:latin typeface="TH Niramit AS"/>
              <a:cs typeface="TH Niramit AS"/>
            </a:endParaRPr>
          </a:p>
        </p:txBody>
      </p:sp>
      <p:sp>
        <p:nvSpPr>
          <p:cNvPr id="3" name="Content Placeholder 2"/>
          <p:cNvSpPr>
            <a:spLocks noGrp="1"/>
          </p:cNvSpPr>
          <p:nvPr>
            <p:ph idx="1"/>
          </p:nvPr>
        </p:nvSpPr>
        <p:spPr/>
        <p:txBody>
          <a:bodyPr/>
          <a:lstStyle/>
          <a:p>
            <a:pPr algn="just"/>
            <a:r>
              <a:rPr lang="en-US" sz="2400" b="1" dirty="0">
                <a:latin typeface="TH Niramit AS"/>
                <a:cs typeface="TH Niramit AS"/>
              </a:rPr>
              <a:t>Communication is much easier if we all speak the same language or </a:t>
            </a:r>
            <a:r>
              <a:rPr lang="en-US" sz="2400" b="1" dirty="0" smtClean="0">
                <a:latin typeface="TH Niramit AS"/>
                <a:cs typeface="TH Niramit AS"/>
              </a:rPr>
              <a:t>have equal </a:t>
            </a:r>
            <a:r>
              <a:rPr lang="en-US" sz="2400" b="1" dirty="0">
                <a:latin typeface="TH Niramit AS"/>
                <a:cs typeface="TH Niramit AS"/>
              </a:rPr>
              <a:t>fluency in a lingua franca. It establishes a rapport, shows openness </a:t>
            </a:r>
            <a:r>
              <a:rPr lang="en-US" sz="2400" b="1" dirty="0" smtClean="0">
                <a:latin typeface="TH Niramit AS"/>
                <a:cs typeface="TH Niramit AS"/>
              </a:rPr>
              <a:t>to </a:t>
            </a:r>
            <a:r>
              <a:rPr lang="en-US" sz="2400" b="1" dirty="0">
                <a:latin typeface="TH Niramit AS"/>
                <a:cs typeface="TH Niramit AS"/>
              </a:rPr>
              <a:t>the culture and increases our own self- esteem, confidence and self- reliance.</a:t>
            </a:r>
          </a:p>
          <a:p>
            <a:pPr algn="just"/>
            <a:r>
              <a:rPr lang="en-US" sz="2400" b="1" dirty="0">
                <a:latin typeface="TH Niramit AS"/>
                <a:cs typeface="TH Niramit AS"/>
              </a:rPr>
              <a:t>It leads to better understanding, demonstrates commitment and, at times</a:t>
            </a:r>
            <a:r>
              <a:rPr lang="en-US" sz="2400" b="1" dirty="0" smtClean="0">
                <a:latin typeface="TH Niramit AS"/>
                <a:cs typeface="TH Niramit AS"/>
              </a:rPr>
              <a:t>, gives </a:t>
            </a:r>
            <a:r>
              <a:rPr lang="en-US" sz="2400" b="1" dirty="0">
                <a:latin typeface="TH Niramit AS"/>
                <a:cs typeface="TH Niramit AS"/>
              </a:rPr>
              <a:t>the speaker a competitive edge.</a:t>
            </a:r>
          </a:p>
        </p:txBody>
      </p:sp>
    </p:spTree>
    <p:extLst>
      <p:ext uri="{BB962C8B-B14F-4D97-AF65-F5344CB8AC3E}">
        <p14:creationId xmlns:p14="http://schemas.microsoft.com/office/powerpoint/2010/main" val="8616968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The </a:t>
            </a:r>
            <a:r>
              <a:rPr lang="en-US" sz="3600" dirty="0">
                <a:latin typeface="TH Niramit AS"/>
                <a:cs typeface="TH Niramit AS"/>
              </a:rPr>
              <a:t>UNEC </a:t>
            </a:r>
            <a:r>
              <a:rPr lang="en-US" sz="3600" dirty="0" smtClean="0">
                <a:latin typeface="TH Niramit AS"/>
                <a:cs typeface="TH Niramit AS"/>
              </a:rPr>
              <a:t>project (cont.)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(4</a:t>
            </a:r>
            <a:r>
              <a:rPr lang="en-US" sz="2400" b="1" dirty="0">
                <a:latin typeface="TH Niramit AS"/>
                <a:cs typeface="TH Niramit AS"/>
              </a:rPr>
              <a:t>) </a:t>
            </a:r>
            <a:r>
              <a:rPr lang="en-US" sz="2400" b="1" dirty="0">
                <a:solidFill>
                  <a:srgbClr val="2B747F"/>
                </a:solidFill>
                <a:latin typeface="TH Niramit AS"/>
                <a:cs typeface="TH Niramit AS"/>
              </a:rPr>
              <a:t>Use your </a:t>
            </a:r>
            <a:r>
              <a:rPr lang="en-US" sz="2400" b="1" dirty="0" smtClean="0">
                <a:solidFill>
                  <a:srgbClr val="2B747F"/>
                </a:solidFill>
                <a:latin typeface="TH Niramit AS"/>
                <a:cs typeface="TH Niramit AS"/>
              </a:rPr>
              <a:t>cross-cultural </a:t>
            </a:r>
            <a:r>
              <a:rPr lang="en-US" sz="2400" b="1" dirty="0">
                <a:solidFill>
                  <a:srgbClr val="2B747F"/>
                </a:solidFill>
                <a:latin typeface="TH Niramit AS"/>
                <a:cs typeface="TH Niramit AS"/>
              </a:rPr>
              <a:t>skills to manage the difference. </a:t>
            </a:r>
            <a:r>
              <a:rPr lang="en-US" sz="2400" b="1" dirty="0" err="1">
                <a:latin typeface="TH Niramit AS"/>
                <a:cs typeface="TH Niramit AS"/>
              </a:rPr>
              <a:t>Analyse</a:t>
            </a:r>
            <a:r>
              <a:rPr lang="en-US" sz="2400" b="1" dirty="0">
                <a:latin typeface="TH Niramit AS"/>
                <a:cs typeface="TH Niramit AS"/>
              </a:rPr>
              <a:t> what </a:t>
            </a:r>
            <a:r>
              <a:rPr lang="en-US" sz="2400" b="1" dirty="0" smtClean="0">
                <a:latin typeface="TH Niramit AS"/>
                <a:cs typeface="TH Niramit AS"/>
              </a:rPr>
              <a:t>you need </a:t>
            </a:r>
            <a:r>
              <a:rPr lang="en-US" sz="2400" b="1" dirty="0">
                <a:latin typeface="TH Niramit AS"/>
                <a:cs typeface="TH Niramit AS"/>
              </a:rPr>
              <a:t>to do to adapt in order to achieve a successful outcome.</a:t>
            </a:r>
          </a:p>
          <a:p>
            <a:pPr marL="139700" indent="0" algn="just">
              <a:buNone/>
            </a:pPr>
            <a:r>
              <a:rPr lang="en-US" sz="2400" b="1" dirty="0" smtClean="0">
                <a:latin typeface="TH Niramit AS"/>
                <a:cs typeface="TH Niramit AS"/>
              </a:rPr>
              <a:t>	(</a:t>
            </a:r>
            <a:r>
              <a:rPr lang="en-US" sz="2400" b="1" dirty="0">
                <a:latin typeface="TH Niramit AS"/>
                <a:cs typeface="TH Niramit AS"/>
              </a:rPr>
              <a:t>5) </a:t>
            </a:r>
            <a:r>
              <a:rPr lang="en-US" sz="2400" b="1" dirty="0">
                <a:solidFill>
                  <a:srgbClr val="2B747F"/>
                </a:solidFill>
                <a:latin typeface="TH Niramit AS"/>
                <a:cs typeface="TH Niramit AS"/>
              </a:rPr>
              <a:t>Reflect on what you have learned from the experience and how it </a:t>
            </a:r>
            <a:r>
              <a:rPr lang="en-US" sz="2400" b="1" dirty="0" smtClean="0">
                <a:solidFill>
                  <a:srgbClr val="2B747F"/>
                </a:solidFill>
                <a:latin typeface="TH Niramit AS"/>
                <a:cs typeface="TH Niramit AS"/>
              </a:rPr>
              <a:t>will influence </a:t>
            </a:r>
            <a:r>
              <a:rPr lang="en-US" sz="2400" b="1" dirty="0">
                <a:solidFill>
                  <a:srgbClr val="2B747F"/>
                </a:solidFill>
                <a:latin typeface="TH Niramit AS"/>
                <a:cs typeface="TH Niramit AS"/>
              </a:rPr>
              <a:t>future </a:t>
            </a:r>
            <a:r>
              <a:rPr lang="en-US" sz="2400" b="1" dirty="0" err="1">
                <a:solidFill>
                  <a:srgbClr val="2B747F"/>
                </a:solidFill>
                <a:latin typeface="TH Niramit AS"/>
                <a:cs typeface="TH Niramit AS"/>
              </a:rPr>
              <a:t>behaviour</a:t>
            </a:r>
            <a:r>
              <a:rPr lang="en-US" sz="2400" b="1" dirty="0">
                <a:solidFill>
                  <a:srgbClr val="2B747F"/>
                </a:solidFill>
                <a:latin typeface="TH Niramit AS"/>
                <a:cs typeface="TH Niramit AS"/>
              </a:rPr>
              <a:t>.</a:t>
            </a:r>
            <a:r>
              <a:rPr lang="en-US" sz="2400" b="1" dirty="0">
                <a:latin typeface="TH Niramit AS"/>
                <a:cs typeface="TH Niramit AS"/>
              </a:rPr>
              <a:t> </a:t>
            </a:r>
            <a:endParaRPr lang="en-US" sz="2400" b="1" dirty="0" smtClean="0">
              <a:latin typeface="TH Niramit AS"/>
              <a:cs typeface="TH Niramit AS"/>
            </a:endParaRPr>
          </a:p>
          <a:p>
            <a:pPr marL="139700" indent="0" algn="just">
              <a:buNone/>
            </a:pPr>
            <a:r>
              <a:rPr lang="en-US" sz="2400" b="1" dirty="0" err="1" smtClean="0">
                <a:latin typeface="TH Niramit AS"/>
                <a:cs typeface="TH Niramit AS"/>
              </a:rPr>
              <a:t>Analyse</a:t>
            </a:r>
            <a:r>
              <a:rPr lang="en-US" sz="2400" b="1" dirty="0" smtClean="0">
                <a:latin typeface="TH Niramit AS"/>
                <a:cs typeface="TH Niramit AS"/>
              </a:rPr>
              <a:t> </a:t>
            </a:r>
            <a:r>
              <a:rPr lang="en-US" sz="2400" b="1" dirty="0">
                <a:latin typeface="TH Niramit AS"/>
                <a:cs typeface="TH Niramit AS"/>
              </a:rPr>
              <a:t>what you will do, say and </a:t>
            </a:r>
            <a:r>
              <a:rPr lang="en-US" sz="2400" b="1" dirty="0" smtClean="0">
                <a:latin typeface="TH Niramit AS"/>
                <a:cs typeface="TH Niramit AS"/>
              </a:rPr>
              <a:t>think when </a:t>
            </a:r>
            <a:r>
              <a:rPr lang="en-US" sz="2400" b="1" dirty="0">
                <a:latin typeface="TH Niramit AS"/>
                <a:cs typeface="TH Niramit AS"/>
              </a:rPr>
              <a:t>you next face a similar situation.</a:t>
            </a:r>
          </a:p>
        </p:txBody>
      </p:sp>
    </p:spTree>
    <p:extLst>
      <p:ext uri="{BB962C8B-B14F-4D97-AF65-F5344CB8AC3E}">
        <p14:creationId xmlns:p14="http://schemas.microsoft.com/office/powerpoint/2010/main" val="2004825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Non-verbal </a:t>
            </a:r>
            <a:r>
              <a:rPr lang="en-US" sz="3600" dirty="0">
                <a:latin typeface="TH Niramit AS"/>
                <a:cs typeface="TH Niramit AS"/>
              </a:rPr>
              <a:t>communication (NVC</a:t>
            </a:r>
            <a:r>
              <a:rPr lang="en-US" sz="3600" dirty="0" smtClean="0">
                <a:latin typeface="TH Niramit AS"/>
                <a:cs typeface="TH Niramit AS"/>
              </a:rPr>
              <a:t>) </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People </a:t>
            </a:r>
            <a:r>
              <a:rPr lang="en-US" sz="2400" b="1" dirty="0">
                <a:latin typeface="TH Niramit AS"/>
                <a:cs typeface="TH Niramit AS"/>
              </a:rPr>
              <a:t>convey meaning in NVC through their posture, gestures, </a:t>
            </a:r>
            <a:r>
              <a:rPr lang="en-US" sz="2400" b="1" dirty="0" smtClean="0">
                <a:latin typeface="TH Niramit AS"/>
                <a:cs typeface="TH Niramit AS"/>
              </a:rPr>
              <a:t>eye contact</a:t>
            </a:r>
            <a:r>
              <a:rPr lang="en-US" sz="2400" b="1" dirty="0">
                <a:latin typeface="TH Niramit AS"/>
                <a:cs typeface="TH Niramit AS"/>
              </a:rPr>
              <a:t>, the physical distance they keep when communicating and </a:t>
            </a:r>
            <a:r>
              <a:rPr lang="en-US" sz="2400" b="1" dirty="0" smtClean="0">
                <a:latin typeface="TH Niramit AS"/>
                <a:cs typeface="TH Niramit AS"/>
              </a:rPr>
              <a:t>how they </a:t>
            </a:r>
            <a:r>
              <a:rPr lang="en-US" sz="2400" b="1" dirty="0">
                <a:latin typeface="TH Niramit AS"/>
                <a:cs typeface="TH Niramit AS"/>
              </a:rPr>
              <a:t>dress. </a:t>
            </a:r>
            <a:endParaRPr lang="en-US" sz="2400" b="1" dirty="0" smtClean="0">
              <a:latin typeface="TH Niramit AS"/>
              <a:cs typeface="TH Niramit AS"/>
            </a:endParaRPr>
          </a:p>
          <a:p>
            <a:pPr marL="139700" indent="0" algn="just">
              <a:buNone/>
            </a:pPr>
            <a:r>
              <a:rPr lang="en-US" sz="2400" b="1" dirty="0" smtClean="0">
                <a:latin typeface="TH Niramit AS"/>
                <a:cs typeface="TH Niramit AS"/>
              </a:rPr>
              <a:t>	NVC </a:t>
            </a:r>
            <a:r>
              <a:rPr lang="en-US" sz="2400" b="1" dirty="0">
                <a:latin typeface="TH Niramit AS"/>
                <a:cs typeface="TH Niramit AS"/>
              </a:rPr>
              <a:t>is very often extremely subtle and subconscious. It is deeply embedded in one’s own cultural background and when communicating with people of another culture, the wider the differences between the two cultures, the more difficult it is to read the meaning of the non-verbal messages.</a:t>
            </a:r>
          </a:p>
          <a:p>
            <a:pPr marL="139700" indent="0" algn="just">
              <a:buNone/>
            </a:pPr>
            <a:endParaRPr lang="en-US" sz="2400" b="1" dirty="0">
              <a:latin typeface="TH Niramit AS"/>
              <a:cs typeface="TH Niramit AS"/>
            </a:endParaRPr>
          </a:p>
        </p:txBody>
      </p:sp>
    </p:spTree>
    <p:extLst>
      <p:ext uri="{BB962C8B-B14F-4D97-AF65-F5344CB8AC3E}">
        <p14:creationId xmlns:p14="http://schemas.microsoft.com/office/powerpoint/2010/main" val="32670079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Non-Verbal Communication </a:t>
            </a:r>
            <a:r>
              <a:rPr lang="en-US" sz="3600" dirty="0">
                <a:latin typeface="TH Niramit AS"/>
                <a:cs typeface="TH Niramit AS"/>
              </a:rPr>
              <a:t>(NVC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We </a:t>
            </a:r>
            <a:r>
              <a:rPr lang="en-US" sz="2400" b="1" dirty="0">
                <a:latin typeface="TH Niramit AS"/>
                <a:cs typeface="TH Niramit AS"/>
              </a:rPr>
              <a:t>communicate so much of our message non- verbally in </a:t>
            </a:r>
            <a:r>
              <a:rPr lang="en-US" sz="2400" b="1" dirty="0" smtClean="0">
                <a:latin typeface="TH Niramit AS"/>
                <a:cs typeface="TH Niramit AS"/>
              </a:rPr>
              <a:t>conversation that</a:t>
            </a:r>
            <a:r>
              <a:rPr lang="en-US" sz="2400" b="1" dirty="0">
                <a:latin typeface="TH Niramit AS"/>
                <a:cs typeface="TH Niramit AS"/>
              </a:rPr>
              <a:t>, in many cases, the actual words we use are not so important. How </a:t>
            </a:r>
            <a:r>
              <a:rPr lang="en-US" sz="2400" b="1" dirty="0" smtClean="0">
                <a:latin typeface="TH Niramit AS"/>
                <a:cs typeface="TH Niramit AS"/>
              </a:rPr>
              <a:t>we communicate </a:t>
            </a:r>
            <a:r>
              <a:rPr lang="en-US" sz="2400" b="1" dirty="0">
                <a:latin typeface="TH Niramit AS"/>
                <a:cs typeface="TH Niramit AS"/>
              </a:rPr>
              <a:t>(our tone, pitch, loudness, speed, dialect, etc.) is often </a:t>
            </a:r>
            <a:r>
              <a:rPr lang="en-US" sz="2400" b="1" dirty="0" smtClean="0">
                <a:latin typeface="TH Niramit AS"/>
                <a:cs typeface="TH Niramit AS"/>
              </a:rPr>
              <a:t>more important </a:t>
            </a:r>
            <a:r>
              <a:rPr lang="en-US" sz="2400" b="1" dirty="0">
                <a:latin typeface="TH Niramit AS"/>
                <a:cs typeface="TH Niramit AS"/>
              </a:rPr>
              <a:t>than our NVC signals.</a:t>
            </a:r>
          </a:p>
        </p:txBody>
      </p:sp>
    </p:spTree>
    <p:extLst>
      <p:ext uri="{BB962C8B-B14F-4D97-AF65-F5344CB8AC3E}">
        <p14:creationId xmlns:p14="http://schemas.microsoft.com/office/powerpoint/2010/main" val="11017700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However</a:t>
            </a:r>
            <a:r>
              <a:rPr lang="en-US" sz="2400" b="1" dirty="0">
                <a:latin typeface="TH Niramit AS"/>
                <a:cs typeface="TH Niramit AS"/>
              </a:rPr>
              <a:t>, it should be emphasized that ‘body language’ is a rather </a:t>
            </a:r>
            <a:r>
              <a:rPr lang="en-US" sz="2400" b="1" dirty="0" smtClean="0">
                <a:latin typeface="TH Niramit AS"/>
                <a:cs typeface="TH Niramit AS"/>
              </a:rPr>
              <a:t>loose term </a:t>
            </a:r>
            <a:r>
              <a:rPr lang="en-US" sz="2400" b="1" dirty="0">
                <a:latin typeface="TH Niramit AS"/>
                <a:cs typeface="TH Niramit AS"/>
              </a:rPr>
              <a:t>and is really inaccurate as an alternative to NVC, as the latter </a:t>
            </a:r>
            <a:r>
              <a:rPr lang="en-US" sz="2400" b="1" dirty="0" smtClean="0">
                <a:latin typeface="TH Niramit AS"/>
                <a:cs typeface="TH Niramit AS"/>
              </a:rPr>
              <a:t>is more </a:t>
            </a:r>
            <a:r>
              <a:rPr lang="en-US" sz="2400" b="1" dirty="0">
                <a:latin typeface="TH Niramit AS"/>
                <a:cs typeface="TH Niramit AS"/>
              </a:rPr>
              <a:t>varied, covers a range of </a:t>
            </a:r>
            <a:r>
              <a:rPr lang="en-US" sz="2400" b="1" dirty="0" err="1">
                <a:latin typeface="TH Niramit AS"/>
                <a:cs typeface="TH Niramit AS"/>
              </a:rPr>
              <a:t>behaviour</a:t>
            </a:r>
            <a:r>
              <a:rPr lang="en-US" sz="2400" b="1" dirty="0">
                <a:latin typeface="TH Niramit AS"/>
                <a:cs typeface="TH Niramit AS"/>
              </a:rPr>
              <a:t> and often indicates the way </a:t>
            </a:r>
            <a:r>
              <a:rPr lang="en-US" sz="2400" b="1" dirty="0" smtClean="0">
                <a:latin typeface="TH Niramit AS"/>
                <a:cs typeface="TH Niramit AS"/>
              </a:rPr>
              <a:t>we behave </a:t>
            </a:r>
            <a:r>
              <a:rPr lang="en-US" sz="2400" b="1" dirty="0">
                <a:latin typeface="TH Niramit AS"/>
                <a:cs typeface="TH Niramit AS"/>
              </a:rPr>
              <a:t>in response to the communication </a:t>
            </a:r>
            <a:r>
              <a:rPr lang="en-US" sz="2400" b="1" dirty="0" smtClean="0">
                <a:latin typeface="TH Niramit AS"/>
                <a:cs typeface="TH Niramit AS"/>
              </a:rPr>
              <a:t>process. NVC </a:t>
            </a:r>
            <a:r>
              <a:rPr lang="en-US" sz="2400" b="1" dirty="0">
                <a:latin typeface="TH Niramit AS"/>
                <a:cs typeface="TH Niramit AS"/>
              </a:rPr>
              <a:t>can be divided up as follows.</a:t>
            </a:r>
          </a:p>
        </p:txBody>
      </p:sp>
    </p:spTree>
    <p:extLst>
      <p:ext uri="{BB962C8B-B14F-4D97-AF65-F5344CB8AC3E}">
        <p14:creationId xmlns:p14="http://schemas.microsoft.com/office/powerpoint/2010/main" val="23644543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3970621"/>
              </p:ext>
            </p:extLst>
          </p:nvPr>
        </p:nvGraphicFramePr>
        <p:xfrm>
          <a:off x="873946" y="1312579"/>
          <a:ext cx="7032533" cy="2743200"/>
        </p:xfrm>
        <a:graphic>
          <a:graphicData uri="http://schemas.openxmlformats.org/drawingml/2006/table">
            <a:tbl>
              <a:tblPr firstRow="1" bandRow="1">
                <a:tableStyleId>{69012ECD-51FC-41F1-AA8D-1B2483CD663E}</a:tableStyleId>
              </a:tblPr>
              <a:tblGrid>
                <a:gridCol w="3427857"/>
                <a:gridCol w="3604676"/>
              </a:tblGrid>
              <a:tr h="370840">
                <a:tc>
                  <a:txBody>
                    <a:bodyPr/>
                    <a:lstStyle/>
                    <a:p>
                      <a:r>
                        <a:rPr lang="en-US" sz="2400" b="1" u="none" strike="noStrike" cap="none" baseline="0" dirty="0" smtClean="0">
                          <a:solidFill>
                            <a:srgbClr val="2B747F"/>
                          </a:solidFill>
                          <a:latin typeface="TH Niramit AS"/>
                          <a:cs typeface="TH Niramit AS"/>
                          <a:sym typeface="Arial"/>
                        </a:rPr>
                        <a:t>Gestures</a:t>
                      </a:r>
                      <a:endParaRPr lang="en-US" sz="2400" b="1" dirty="0">
                        <a:solidFill>
                          <a:srgbClr val="2B747F"/>
                        </a:solidFill>
                        <a:latin typeface="TH Niramit AS"/>
                        <a:cs typeface="TH Niramit AS"/>
                      </a:endParaRPr>
                    </a:p>
                  </a:txBody>
                  <a:tcPr/>
                </a:tc>
                <a:tc>
                  <a:txBody>
                    <a:bodyPr/>
                    <a:lstStyle/>
                    <a:p>
                      <a:r>
                        <a:rPr lang="en-US" sz="2400" b="1" u="none" strike="noStrike" cap="none" baseline="0" dirty="0" smtClean="0">
                          <a:solidFill>
                            <a:srgbClr val="2B747F"/>
                          </a:solidFill>
                          <a:latin typeface="TH Niramit AS"/>
                          <a:cs typeface="TH Niramit AS"/>
                          <a:sym typeface="Arial"/>
                        </a:rPr>
                        <a:t>Timing (</a:t>
                      </a:r>
                      <a:r>
                        <a:rPr lang="en-US" sz="2400" b="1" u="none" strike="noStrike" cap="none" baseline="0" dirty="0" err="1" smtClean="0">
                          <a:solidFill>
                            <a:srgbClr val="2B747F"/>
                          </a:solidFill>
                          <a:latin typeface="TH Niramit AS"/>
                          <a:cs typeface="TH Niramit AS"/>
                          <a:sym typeface="Arial"/>
                        </a:rPr>
                        <a:t>chronemics</a:t>
                      </a:r>
                      <a:r>
                        <a:rPr lang="en-US" sz="2400" b="1" u="none" strike="noStrike" cap="none" baseline="0" dirty="0" smtClean="0">
                          <a:solidFill>
                            <a:srgbClr val="2B747F"/>
                          </a:solidFill>
                          <a:latin typeface="TH Niramit AS"/>
                          <a:cs typeface="TH Niramit AS"/>
                          <a:sym typeface="Arial"/>
                        </a:rPr>
                        <a:t>)</a:t>
                      </a:r>
                      <a:endParaRPr lang="en-US" sz="2400" b="1" dirty="0">
                        <a:solidFill>
                          <a:srgbClr val="2B747F"/>
                        </a:solidFill>
                        <a:latin typeface="TH Niramit AS"/>
                        <a:cs typeface="TH Niramit AS"/>
                      </a:endParaRPr>
                    </a:p>
                  </a:txBody>
                  <a:tcPr/>
                </a:tc>
              </a:tr>
              <a:tr h="370840">
                <a:tc>
                  <a:txBody>
                    <a:bodyPr/>
                    <a:lstStyle/>
                    <a:p>
                      <a:r>
                        <a:rPr lang="en-US" sz="2400" b="1" u="none" strike="noStrike" cap="none" baseline="0" dirty="0" smtClean="0">
                          <a:latin typeface="TH Niramit AS"/>
                          <a:cs typeface="TH Niramit AS"/>
                          <a:sym typeface="Arial"/>
                        </a:rPr>
                        <a:t>Posture</a:t>
                      </a:r>
                      <a:endParaRPr lang="en-US" sz="2400" b="1" dirty="0">
                        <a:latin typeface="TH Niramit AS"/>
                        <a:cs typeface="TH Niramit AS"/>
                      </a:endParaRPr>
                    </a:p>
                  </a:txBody>
                  <a:tcPr/>
                </a:tc>
                <a:tc>
                  <a:txBody>
                    <a:bodyPr/>
                    <a:lstStyle/>
                    <a:p>
                      <a:r>
                        <a:rPr lang="en-US" sz="2400" b="1" u="none" strike="noStrike" cap="none" baseline="0" dirty="0" smtClean="0">
                          <a:latin typeface="TH Niramit AS"/>
                          <a:cs typeface="TH Niramit AS"/>
                          <a:sym typeface="Arial"/>
                        </a:rPr>
                        <a:t>Use of personal space (proxemics)</a:t>
                      </a:r>
                      <a:endParaRPr lang="en-US" sz="2400" b="1" dirty="0">
                        <a:latin typeface="TH Niramit AS"/>
                        <a:cs typeface="TH Niramit AS"/>
                      </a:endParaRPr>
                    </a:p>
                  </a:txBody>
                  <a:tcPr/>
                </a:tc>
              </a:tr>
              <a:tr h="370840">
                <a:tc>
                  <a:txBody>
                    <a:bodyPr/>
                    <a:lstStyle/>
                    <a:p>
                      <a:r>
                        <a:rPr lang="en-US" sz="2400" b="1" u="none" strike="noStrike" cap="none" baseline="0" dirty="0" smtClean="0">
                          <a:latin typeface="TH Niramit AS"/>
                          <a:cs typeface="TH Niramit AS"/>
                          <a:sym typeface="Arial"/>
                        </a:rPr>
                        <a:t>Facial expression (</a:t>
                      </a:r>
                      <a:r>
                        <a:rPr lang="en-US" sz="2400" b="1" u="none" strike="noStrike" cap="none" baseline="0" dirty="0" err="1" smtClean="0">
                          <a:latin typeface="TH Niramit AS"/>
                          <a:cs typeface="TH Niramit AS"/>
                          <a:sym typeface="Arial"/>
                        </a:rPr>
                        <a:t>oculesics</a:t>
                      </a:r>
                      <a:r>
                        <a:rPr lang="en-US" sz="2400" b="1" u="none" strike="noStrike" cap="none" baseline="0" dirty="0" smtClean="0">
                          <a:latin typeface="TH Niramit AS"/>
                          <a:cs typeface="TH Niramit AS"/>
                          <a:sym typeface="Arial"/>
                        </a:rPr>
                        <a:t>)</a:t>
                      </a:r>
                      <a:endParaRPr lang="en-US" sz="2400" b="1" dirty="0">
                        <a:latin typeface="TH Niramit AS"/>
                        <a:cs typeface="TH Niramit AS"/>
                      </a:endParaRPr>
                    </a:p>
                  </a:txBody>
                  <a:tcPr/>
                </a:tc>
                <a:tc>
                  <a:txBody>
                    <a:bodyPr/>
                    <a:lstStyle/>
                    <a:p>
                      <a:r>
                        <a:rPr lang="en-US" sz="2400" b="1" u="none" strike="noStrike" cap="none" baseline="0" dirty="0" smtClean="0">
                          <a:latin typeface="TH Niramit AS"/>
                          <a:cs typeface="TH Niramit AS"/>
                          <a:sym typeface="Arial"/>
                        </a:rPr>
                        <a:t>Manner (</a:t>
                      </a:r>
                      <a:r>
                        <a:rPr lang="en-US" sz="2400" b="1" u="none" strike="noStrike" cap="none" baseline="0" dirty="0" err="1" smtClean="0">
                          <a:latin typeface="TH Niramit AS"/>
                          <a:cs typeface="TH Niramit AS"/>
                          <a:sym typeface="Arial"/>
                        </a:rPr>
                        <a:t>haptics</a:t>
                      </a:r>
                      <a:r>
                        <a:rPr lang="en-US" sz="2400" b="1" u="none" strike="noStrike" cap="none" baseline="0" dirty="0" smtClean="0">
                          <a:latin typeface="TH Niramit AS"/>
                          <a:cs typeface="TH Niramit AS"/>
                          <a:sym typeface="Arial"/>
                        </a:rPr>
                        <a:t>)</a:t>
                      </a:r>
                      <a:endParaRPr lang="en-US" sz="2400" b="1" dirty="0">
                        <a:latin typeface="TH Niramit AS"/>
                        <a:cs typeface="TH Niramit AS"/>
                      </a:endParaRPr>
                    </a:p>
                  </a:txBody>
                  <a:tcPr/>
                </a:tc>
              </a:tr>
              <a:tr h="370840">
                <a:tc>
                  <a:txBody>
                    <a:bodyPr/>
                    <a:lstStyle/>
                    <a:p>
                      <a:r>
                        <a:rPr lang="en-US" sz="2400" b="1" u="none" strike="noStrike" cap="none" baseline="0" dirty="0" smtClean="0">
                          <a:latin typeface="TH Niramit AS"/>
                          <a:cs typeface="TH Niramit AS"/>
                          <a:sym typeface="Arial"/>
                        </a:rPr>
                        <a:t>Eye contact</a:t>
                      </a:r>
                      <a:endParaRPr lang="en-US" sz="2400" b="1" dirty="0">
                        <a:latin typeface="TH Niramit AS"/>
                        <a:cs typeface="TH Niramit AS"/>
                      </a:endParaRPr>
                    </a:p>
                  </a:txBody>
                  <a:tcPr/>
                </a:tc>
                <a:tc>
                  <a:txBody>
                    <a:bodyPr/>
                    <a:lstStyle/>
                    <a:p>
                      <a:r>
                        <a:rPr lang="en-US" sz="2400" b="1" u="none" strike="noStrike" cap="none" baseline="0" dirty="0" smtClean="0">
                          <a:latin typeface="TH Niramit AS"/>
                          <a:cs typeface="TH Niramit AS"/>
                          <a:sym typeface="Arial"/>
                        </a:rPr>
                        <a:t>Body movement (kinesics)</a:t>
                      </a:r>
                      <a:endParaRPr lang="en-US" sz="2400" b="1" dirty="0">
                        <a:latin typeface="TH Niramit AS"/>
                        <a:cs typeface="TH Niramit AS"/>
                      </a:endParaRPr>
                    </a:p>
                  </a:txBody>
                  <a:tcPr/>
                </a:tc>
              </a:tr>
              <a:tr h="370840">
                <a:tc>
                  <a:txBody>
                    <a:bodyPr/>
                    <a:lstStyle/>
                    <a:p>
                      <a:r>
                        <a:rPr lang="en-US" sz="2400" b="1" u="none" strike="noStrike" cap="none" baseline="0" dirty="0" smtClean="0">
                          <a:latin typeface="TH Niramit AS"/>
                          <a:cs typeface="TH Niramit AS"/>
                          <a:sym typeface="Arial"/>
                        </a:rPr>
                        <a:t>Appearance (including clothing)</a:t>
                      </a:r>
                      <a:endParaRPr lang="en-US" sz="2400" b="1" dirty="0">
                        <a:latin typeface="TH Niramit AS"/>
                        <a:cs typeface="TH Niramit AS"/>
                      </a:endParaRPr>
                    </a:p>
                  </a:txBody>
                  <a:tcPr/>
                </a:tc>
                <a:tc>
                  <a:txBody>
                    <a:bodyPr/>
                    <a:lstStyle/>
                    <a:p>
                      <a:r>
                        <a:rPr lang="en-US" sz="2400" b="1" u="none" strike="noStrike" cap="none" baseline="0" dirty="0" smtClean="0">
                          <a:latin typeface="TH Niramit AS"/>
                          <a:cs typeface="TH Niramit AS"/>
                          <a:sym typeface="Arial"/>
                        </a:rPr>
                        <a:t>Patterns of speech and silence</a:t>
                      </a:r>
                      <a:endParaRPr lang="en-US" sz="2400" b="1" dirty="0">
                        <a:latin typeface="TH Niramit AS"/>
                        <a:cs typeface="TH Niramit AS"/>
                      </a:endParaRPr>
                    </a:p>
                  </a:txBody>
                  <a:tcPr/>
                </a:tc>
              </a:tr>
              <a:tr h="370840">
                <a:tc>
                  <a:txBody>
                    <a:bodyPr/>
                    <a:lstStyle/>
                    <a:p>
                      <a:r>
                        <a:rPr lang="en-US" sz="2400" b="1" u="none" strike="noStrike" cap="none" baseline="0" dirty="0" smtClean="0">
                          <a:latin typeface="TH Niramit AS"/>
                          <a:cs typeface="TH Niramit AS"/>
                          <a:sym typeface="Arial"/>
                        </a:rPr>
                        <a:t>Use of </a:t>
                      </a:r>
                      <a:r>
                        <a:rPr lang="en-US" sz="2400" b="1" u="none" strike="noStrike" cap="none" baseline="0" dirty="0" err="1" smtClean="0">
                          <a:latin typeface="TH Niramit AS"/>
                          <a:cs typeface="TH Niramit AS"/>
                          <a:sym typeface="Arial"/>
                        </a:rPr>
                        <a:t>colour</a:t>
                      </a:r>
                      <a:r>
                        <a:rPr lang="en-US" sz="2400" b="1" u="none" strike="noStrike" cap="none" baseline="0" dirty="0" smtClean="0">
                          <a:latin typeface="TH Niramit AS"/>
                          <a:cs typeface="TH Niramit AS"/>
                          <a:sym typeface="Arial"/>
                        </a:rPr>
                        <a:t> (chromatics)</a:t>
                      </a:r>
                      <a:endParaRPr lang="en-US" sz="2400" b="1" dirty="0">
                        <a:latin typeface="TH Niramit AS"/>
                        <a:cs typeface="TH Niramit AS"/>
                      </a:endParaRPr>
                    </a:p>
                  </a:txBody>
                  <a:tcPr/>
                </a:tc>
                <a:tc>
                  <a:txBody>
                    <a:bodyPr/>
                    <a:lstStyle/>
                    <a:p>
                      <a:r>
                        <a:rPr lang="en-US" sz="2400" b="1" u="none" strike="noStrike" cap="none" baseline="0" dirty="0" smtClean="0">
                          <a:latin typeface="TH Niramit AS"/>
                          <a:cs typeface="TH Niramit AS"/>
                          <a:sym typeface="Arial"/>
                        </a:rPr>
                        <a:t>Use of smells (</a:t>
                      </a:r>
                      <a:r>
                        <a:rPr lang="en-US" sz="2400" b="1" u="none" strike="noStrike" cap="none" baseline="0" dirty="0" err="1" smtClean="0">
                          <a:latin typeface="TH Niramit AS"/>
                          <a:cs typeface="TH Niramit AS"/>
                          <a:sym typeface="Arial"/>
                        </a:rPr>
                        <a:t>olfactics</a:t>
                      </a:r>
                      <a:r>
                        <a:rPr lang="en-US" sz="2400" b="1" u="none" strike="noStrike" cap="none" baseline="0" dirty="0" smtClean="0">
                          <a:latin typeface="TH Niramit AS"/>
                          <a:cs typeface="TH Niramit AS"/>
                          <a:sym typeface="Arial"/>
                        </a:rPr>
                        <a:t>)</a:t>
                      </a:r>
                      <a:endParaRPr lang="en-US" sz="2400" b="1" dirty="0">
                        <a:latin typeface="TH Niramit AS"/>
                        <a:cs typeface="TH Niramit AS"/>
                      </a:endParaRPr>
                    </a:p>
                  </a:txBody>
                  <a:tcPr/>
                </a:tc>
              </a:tr>
            </a:tbl>
          </a:graphicData>
        </a:graphic>
      </p:graphicFrame>
    </p:spTree>
    <p:extLst>
      <p:ext uri="{BB962C8B-B14F-4D97-AF65-F5344CB8AC3E}">
        <p14:creationId xmlns:p14="http://schemas.microsoft.com/office/powerpoint/2010/main" val="29336870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Gestures </a:t>
            </a:r>
            <a:r>
              <a:rPr lang="en-US" sz="2400" b="1" dirty="0">
                <a:latin typeface="TH Niramit AS"/>
                <a:cs typeface="TH Niramit AS"/>
              </a:rPr>
              <a:t>include any action that sends a visual signal to others. They </a:t>
            </a:r>
            <a:r>
              <a:rPr lang="en-US" sz="2400" b="1" dirty="0" smtClean="0">
                <a:latin typeface="TH Niramit AS"/>
                <a:cs typeface="TH Niramit AS"/>
              </a:rPr>
              <a:t>are often </a:t>
            </a:r>
            <a:r>
              <a:rPr lang="en-US" sz="2400" b="1" dirty="0">
                <a:latin typeface="TH Niramit AS"/>
                <a:cs typeface="TH Niramit AS"/>
              </a:rPr>
              <a:t>described as ‘talking with the hands’ – in particular, the use of </a:t>
            </a:r>
            <a:r>
              <a:rPr lang="en-US" sz="2400" b="1" dirty="0" smtClean="0">
                <a:latin typeface="TH Niramit AS"/>
                <a:cs typeface="TH Niramit AS"/>
              </a:rPr>
              <a:t>hand gestures </a:t>
            </a:r>
            <a:r>
              <a:rPr lang="en-US" sz="2400" b="1" dirty="0">
                <a:latin typeface="TH Niramit AS"/>
                <a:cs typeface="TH Niramit AS"/>
              </a:rPr>
              <a:t>aids understanding. In most cultures, the head nod signals </a:t>
            </a:r>
            <a:r>
              <a:rPr lang="en-US" sz="2400" b="1" dirty="0" smtClean="0">
                <a:latin typeface="TH Niramit AS"/>
                <a:cs typeface="TH Niramit AS"/>
              </a:rPr>
              <a:t>agreement and </a:t>
            </a:r>
            <a:r>
              <a:rPr lang="en-US" sz="2400" b="1" dirty="0">
                <a:latin typeface="TH Niramit AS"/>
                <a:cs typeface="TH Niramit AS"/>
              </a:rPr>
              <a:t>reassurance to the speaker, and is used by good, attentive listeners</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39236324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Gestures </a:t>
            </a:r>
            <a:r>
              <a:rPr lang="en-US" sz="2400" b="1" dirty="0">
                <a:latin typeface="TH Niramit AS"/>
                <a:cs typeface="TH Niramit AS"/>
              </a:rPr>
              <a:t>have three main functions – silent requests, expressing </a:t>
            </a:r>
            <a:r>
              <a:rPr lang="en-US" sz="2400" b="1" dirty="0" smtClean="0">
                <a:latin typeface="TH Niramit AS"/>
                <a:cs typeface="TH Niramit AS"/>
              </a:rPr>
              <a:t>opinions and </a:t>
            </a:r>
            <a:r>
              <a:rPr lang="en-US" sz="2400" b="1" dirty="0">
                <a:latin typeface="TH Niramit AS"/>
                <a:cs typeface="TH Niramit AS"/>
              </a:rPr>
              <a:t>expressing moods or states of mind. The way in which the French </a:t>
            </a:r>
            <a:r>
              <a:rPr lang="en-US" sz="2400" b="1" dirty="0" smtClean="0">
                <a:latin typeface="TH Niramit AS"/>
                <a:cs typeface="TH Niramit AS"/>
              </a:rPr>
              <a:t>stroke the </a:t>
            </a:r>
            <a:r>
              <a:rPr lang="en-US" sz="2400" b="1" dirty="0">
                <a:latin typeface="TH Niramit AS"/>
                <a:cs typeface="TH Niramit AS"/>
              </a:rPr>
              <a:t>face with one hand as if shaving is a signal saying ‘I am bored’. </a:t>
            </a:r>
            <a:r>
              <a:rPr lang="en-US" sz="2400" b="1" dirty="0" smtClean="0">
                <a:latin typeface="TH Niramit AS"/>
                <a:cs typeface="TH Niramit AS"/>
              </a:rPr>
              <a:t>Italians stroke </a:t>
            </a:r>
            <a:r>
              <a:rPr lang="en-US" sz="2400" b="1" dirty="0">
                <a:latin typeface="TH Niramit AS"/>
                <a:cs typeface="TH Niramit AS"/>
              </a:rPr>
              <a:t>the underside of their chin with the outstretched fingers to </a:t>
            </a:r>
            <a:r>
              <a:rPr lang="en-US" sz="2400" b="1" dirty="0" smtClean="0">
                <a:latin typeface="TH Niramit AS"/>
                <a:cs typeface="TH Niramit AS"/>
              </a:rPr>
              <a:t>say ‘I </a:t>
            </a:r>
            <a:r>
              <a:rPr lang="en-US" sz="2400" b="1" dirty="0">
                <a:latin typeface="TH Niramit AS"/>
                <a:cs typeface="TH Niramit AS"/>
              </a:rPr>
              <a:t>don’t believe you’. </a:t>
            </a:r>
          </a:p>
        </p:txBody>
      </p:sp>
    </p:spTree>
    <p:extLst>
      <p:ext uri="{BB962C8B-B14F-4D97-AF65-F5344CB8AC3E}">
        <p14:creationId xmlns:p14="http://schemas.microsoft.com/office/powerpoint/2010/main" val="35810107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There </a:t>
            </a:r>
            <a:r>
              <a:rPr lang="en-US" sz="2400" b="1" dirty="0">
                <a:latin typeface="TH Niramit AS"/>
                <a:cs typeface="TH Niramit AS"/>
              </a:rPr>
              <a:t>are several different ways of inviting </a:t>
            </a:r>
            <a:r>
              <a:rPr lang="en-US" sz="2400" b="1" dirty="0" smtClean="0">
                <a:latin typeface="TH Niramit AS"/>
                <a:cs typeface="TH Niramit AS"/>
              </a:rPr>
              <a:t>someone to </a:t>
            </a:r>
            <a:r>
              <a:rPr lang="en-US" sz="2400" b="1" dirty="0">
                <a:latin typeface="TH Niramit AS"/>
                <a:cs typeface="TH Niramit AS"/>
              </a:rPr>
              <a:t>have a drink, from rocking one palm with outstretched fingers at </a:t>
            </a:r>
            <a:r>
              <a:rPr lang="en-US" sz="2400" b="1" dirty="0" smtClean="0">
                <a:latin typeface="TH Niramit AS"/>
                <a:cs typeface="TH Niramit AS"/>
              </a:rPr>
              <a:t>mouth level</a:t>
            </a:r>
            <a:r>
              <a:rPr lang="en-US" sz="2400" b="1" dirty="0">
                <a:latin typeface="TH Niramit AS"/>
                <a:cs typeface="TH Niramit AS"/>
              </a:rPr>
              <a:t>, often used in the UK, to extending finger and thumb and </a:t>
            </a:r>
            <a:r>
              <a:rPr lang="en-US" sz="2400" b="1" dirty="0" smtClean="0">
                <a:latin typeface="TH Niramit AS"/>
                <a:cs typeface="TH Niramit AS"/>
              </a:rPr>
              <a:t>bunching the </a:t>
            </a:r>
            <a:r>
              <a:rPr lang="en-US" sz="2400" b="1" dirty="0">
                <a:latin typeface="TH Niramit AS"/>
                <a:cs typeface="TH Niramit AS"/>
              </a:rPr>
              <a:t>middle fingers in Spain.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For </a:t>
            </a:r>
            <a:r>
              <a:rPr lang="en-US" sz="2400" b="1" dirty="0">
                <a:latin typeface="TH Niramit AS"/>
                <a:cs typeface="TH Niramit AS"/>
              </a:rPr>
              <a:t>many cultures, gestures are an </a:t>
            </a:r>
            <a:r>
              <a:rPr lang="en-US" sz="2400" b="1" dirty="0" smtClean="0">
                <a:latin typeface="TH Niramit AS"/>
                <a:cs typeface="TH Niramit AS"/>
              </a:rPr>
              <a:t>indispensable part </a:t>
            </a:r>
            <a:r>
              <a:rPr lang="en-US" sz="2400" b="1" dirty="0">
                <a:latin typeface="TH Niramit AS"/>
                <a:cs typeface="TH Niramit AS"/>
              </a:rPr>
              <a:t>of any conversation. For Arabs of all social levels, gestures are </a:t>
            </a:r>
            <a:r>
              <a:rPr lang="en-US" sz="2400" b="1" dirty="0" smtClean="0">
                <a:latin typeface="TH Niramit AS"/>
                <a:cs typeface="TH Niramit AS"/>
              </a:rPr>
              <a:t>particularly important</a:t>
            </a:r>
            <a:r>
              <a:rPr lang="en-US" sz="2400" b="1" dirty="0">
                <a:latin typeface="TH Niramit AS"/>
                <a:cs typeface="TH Niramit AS"/>
              </a:rPr>
              <a:t>: ‘To tie an Arab’s hands while he is speaking is </a:t>
            </a:r>
            <a:r>
              <a:rPr lang="en-US" sz="2400" b="1" dirty="0" smtClean="0">
                <a:latin typeface="TH Niramit AS"/>
                <a:cs typeface="TH Niramit AS"/>
              </a:rPr>
              <a:t>tantamount to </a:t>
            </a:r>
            <a:r>
              <a:rPr lang="en-US" sz="2400" b="1" dirty="0">
                <a:latin typeface="TH Niramit AS"/>
                <a:cs typeface="TH Niramit AS"/>
              </a:rPr>
              <a:t>tying his tongue’ (</a:t>
            </a:r>
            <a:r>
              <a:rPr lang="en-US" sz="2400" b="1" dirty="0" err="1">
                <a:latin typeface="TH Niramit AS"/>
                <a:cs typeface="TH Niramit AS"/>
              </a:rPr>
              <a:t>Barakat</a:t>
            </a:r>
            <a:r>
              <a:rPr lang="en-US" sz="2400" b="1" dirty="0">
                <a:latin typeface="TH Niramit AS"/>
                <a:cs typeface="TH Niramit AS"/>
              </a:rPr>
              <a:t>, 1993).</a:t>
            </a:r>
          </a:p>
        </p:txBody>
      </p:sp>
    </p:spTree>
    <p:extLst>
      <p:ext uri="{BB962C8B-B14F-4D97-AF65-F5344CB8AC3E}">
        <p14:creationId xmlns:p14="http://schemas.microsoft.com/office/powerpoint/2010/main" val="308080570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th-TH" sz="2400" b="1" dirty="0">
                <a:latin typeface="TH Niramit AS"/>
                <a:cs typeface="TH Niramit AS"/>
              </a:rPr>
              <a:t>	</a:t>
            </a:r>
            <a:r>
              <a:rPr lang="en-US" sz="2400" b="1" dirty="0" smtClean="0">
                <a:latin typeface="TH Niramit AS"/>
                <a:cs typeface="TH Niramit AS"/>
              </a:rPr>
              <a:t>Gestures </a:t>
            </a:r>
            <a:r>
              <a:rPr lang="en-US" sz="2400" b="1" dirty="0">
                <a:latin typeface="TH Niramit AS"/>
                <a:cs typeface="TH Niramit AS"/>
              </a:rPr>
              <a:t>vary not only between nationalities but also in the amount </a:t>
            </a:r>
            <a:r>
              <a:rPr lang="en-US" sz="2400" b="1" dirty="0" smtClean="0">
                <a:latin typeface="TH Niramit AS"/>
                <a:cs typeface="TH Niramit AS"/>
              </a:rPr>
              <a:t>of gesturing </a:t>
            </a:r>
            <a:r>
              <a:rPr lang="en-US" sz="2400" b="1" dirty="0">
                <a:latin typeface="TH Niramit AS"/>
                <a:cs typeface="TH Niramit AS"/>
              </a:rPr>
              <a:t>employed.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Italians</a:t>
            </a:r>
            <a:r>
              <a:rPr lang="en-US" sz="2400" b="1" dirty="0">
                <a:latin typeface="TH Niramit AS"/>
                <a:cs typeface="TH Niramit AS"/>
              </a:rPr>
              <a:t>, especially in the south of the country, </a:t>
            </a:r>
            <a:r>
              <a:rPr lang="en-US" sz="2400" b="1" dirty="0" smtClean="0">
                <a:latin typeface="TH Niramit AS"/>
                <a:cs typeface="TH Niramit AS"/>
              </a:rPr>
              <a:t>are noted </a:t>
            </a:r>
            <a:r>
              <a:rPr lang="en-US" sz="2400" b="1" dirty="0">
                <a:latin typeface="TH Niramit AS"/>
                <a:cs typeface="TH Niramit AS"/>
              </a:rPr>
              <a:t>for the richness and variety of the gestures they use, whereas </a:t>
            </a:r>
            <a:r>
              <a:rPr lang="en-US" sz="2400" b="1" dirty="0" smtClean="0">
                <a:latin typeface="TH Niramit AS"/>
                <a:cs typeface="TH Niramit AS"/>
              </a:rPr>
              <a:t>in Japan </a:t>
            </a:r>
            <a:r>
              <a:rPr lang="en-US" sz="2400" b="1" dirty="0">
                <a:latin typeface="TH Niramit AS"/>
                <a:cs typeface="TH Niramit AS"/>
              </a:rPr>
              <a:t>and China, gestures are much more restrained.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Southern Europe</a:t>
            </a:r>
            <a:r>
              <a:rPr lang="en-US" sz="2400" b="1" dirty="0" smtClean="0">
                <a:latin typeface="TH Niramit AS"/>
                <a:cs typeface="TH Niramit AS"/>
              </a:rPr>
              <a:t>, gesturing </a:t>
            </a:r>
            <a:r>
              <a:rPr lang="en-US" sz="2400" b="1" dirty="0">
                <a:latin typeface="TH Niramit AS"/>
                <a:cs typeface="TH Niramit AS"/>
              </a:rPr>
              <a:t>is more marked than in Northern Europe, where people tend </a:t>
            </a:r>
            <a:r>
              <a:rPr lang="en-US" sz="2400" b="1" dirty="0" smtClean="0">
                <a:latin typeface="TH Niramit AS"/>
                <a:cs typeface="TH Niramit AS"/>
              </a:rPr>
              <a:t>to be </a:t>
            </a:r>
            <a:r>
              <a:rPr lang="en-US" sz="2400" b="1" dirty="0">
                <a:latin typeface="TH Niramit AS"/>
                <a:cs typeface="TH Niramit AS"/>
              </a:rPr>
              <a:t>more reserved. In many African and Latin American countries, </a:t>
            </a:r>
            <a:r>
              <a:rPr lang="en-US" sz="2400" b="1" dirty="0" smtClean="0">
                <a:latin typeface="TH Niramit AS"/>
                <a:cs typeface="TH Niramit AS"/>
              </a:rPr>
              <a:t>gestures are </a:t>
            </a:r>
            <a:r>
              <a:rPr lang="en-US" sz="2400" b="1" dirty="0">
                <a:latin typeface="TH Niramit AS"/>
                <a:cs typeface="TH Niramit AS"/>
              </a:rPr>
              <a:t>also more intense, with vivid facial expressions, hand gestures and </a:t>
            </a:r>
            <a:r>
              <a:rPr lang="en-US" sz="2400" b="1" dirty="0" smtClean="0">
                <a:latin typeface="TH Niramit AS"/>
                <a:cs typeface="TH Niramit AS"/>
              </a:rPr>
              <a:t>often a </a:t>
            </a:r>
            <a:r>
              <a:rPr lang="en-US" sz="2400" b="1" dirty="0">
                <a:latin typeface="TH Niramit AS"/>
                <a:cs typeface="TH Niramit AS"/>
              </a:rPr>
              <a:t>display of emotions.</a:t>
            </a:r>
          </a:p>
        </p:txBody>
      </p:sp>
    </p:spTree>
    <p:extLst>
      <p:ext uri="{BB962C8B-B14F-4D97-AF65-F5344CB8AC3E}">
        <p14:creationId xmlns:p14="http://schemas.microsoft.com/office/powerpoint/2010/main" val="10100236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Some </a:t>
            </a:r>
            <a:r>
              <a:rPr lang="en-US" sz="2400" b="1" dirty="0">
                <a:latin typeface="TH Niramit AS"/>
                <a:cs typeface="TH Niramit AS"/>
              </a:rPr>
              <a:t>gestures in certain cultures have completely different </a:t>
            </a:r>
            <a:r>
              <a:rPr lang="en-US" sz="2400" b="1" dirty="0" smtClean="0">
                <a:latin typeface="TH Niramit AS"/>
                <a:cs typeface="TH Niramit AS"/>
              </a:rPr>
              <a:t>meanings from </a:t>
            </a:r>
            <a:r>
              <a:rPr lang="en-US" sz="2400" b="1" dirty="0">
                <a:latin typeface="TH Niramit AS"/>
                <a:cs typeface="TH Niramit AS"/>
              </a:rPr>
              <a:t>those in others, such as the V sign, the nose tap and the eyebrow raise</a:t>
            </a:r>
            <a:r>
              <a:rPr lang="en-US" sz="2400" b="1" dirty="0" smtClean="0">
                <a:latin typeface="TH Niramit AS"/>
                <a:cs typeface="TH Niramit AS"/>
              </a:rPr>
              <a:t>.</a:t>
            </a:r>
            <a:endParaRPr lang="en-US" sz="2400" b="1" dirty="0">
              <a:latin typeface="TH Niramit AS"/>
              <a:cs typeface="TH Niramit AS"/>
            </a:endParaRPr>
          </a:p>
          <a:p>
            <a:pPr marL="139700" indent="0" algn="just">
              <a:buNone/>
            </a:pPr>
            <a:r>
              <a:rPr lang="en-US" sz="2400" b="1" dirty="0" smtClean="0">
                <a:latin typeface="TH Niramit AS"/>
                <a:cs typeface="TH Niramit AS"/>
              </a:rPr>
              <a:t>	These </a:t>
            </a:r>
            <a:r>
              <a:rPr lang="en-US" sz="2400" b="1" dirty="0">
                <a:latin typeface="TH Niramit AS"/>
                <a:cs typeface="TH Niramit AS"/>
              </a:rPr>
              <a:t>can cause serious misunderstandings and need to be studied in </a:t>
            </a:r>
            <a:r>
              <a:rPr lang="en-US" sz="2400" b="1" dirty="0" smtClean="0">
                <a:latin typeface="TH Niramit AS"/>
                <a:cs typeface="TH Niramit AS"/>
              </a:rPr>
              <a:t>order not </a:t>
            </a:r>
            <a:r>
              <a:rPr lang="en-US" sz="2400" b="1" dirty="0">
                <a:latin typeface="TH Niramit AS"/>
                <a:cs typeface="TH Niramit AS"/>
              </a:rPr>
              <a:t>to give inadvertent offence. For example, when President George </a:t>
            </a:r>
            <a:r>
              <a:rPr lang="en-US" sz="2400" b="1" dirty="0" smtClean="0">
                <a:latin typeface="TH Niramit AS"/>
                <a:cs typeface="TH Niramit AS"/>
              </a:rPr>
              <a:t>Bush Sr</a:t>
            </a:r>
            <a:r>
              <a:rPr lang="en-US" sz="2400" b="1" dirty="0">
                <a:latin typeface="TH Niramit AS"/>
                <a:cs typeface="TH Niramit AS"/>
              </a:rPr>
              <a:t>. visited Australia in 1993, he intended to give the V for Victory sign </a:t>
            </a:r>
            <a:r>
              <a:rPr lang="en-US" sz="2400" b="1" dirty="0" smtClean="0">
                <a:latin typeface="TH Niramit AS"/>
                <a:cs typeface="TH Niramit AS"/>
              </a:rPr>
              <a:t>from the </a:t>
            </a:r>
            <a:r>
              <a:rPr lang="en-US" sz="2400" b="1" dirty="0">
                <a:latin typeface="TH Niramit AS"/>
                <a:cs typeface="TH Niramit AS"/>
              </a:rPr>
              <a:t>back of his limousine, but unfortunately did it in reverse form. </a:t>
            </a:r>
            <a:r>
              <a:rPr lang="en-US" sz="2400" b="1" dirty="0" smtClean="0">
                <a:latin typeface="TH Niramit AS"/>
                <a:cs typeface="TH Niramit AS"/>
              </a:rPr>
              <a:t>The result </a:t>
            </a:r>
            <a:r>
              <a:rPr lang="en-US" sz="2400" b="1" dirty="0">
                <a:latin typeface="TH Niramit AS"/>
                <a:cs typeface="TH Niramit AS"/>
              </a:rPr>
              <a:t>was that Australian newspapers reported that the US President </a:t>
            </a:r>
            <a:r>
              <a:rPr lang="en-US" sz="2400" b="1" dirty="0" smtClean="0">
                <a:latin typeface="TH Niramit AS"/>
                <a:cs typeface="TH Niramit AS"/>
              </a:rPr>
              <a:t>had insulted </a:t>
            </a:r>
            <a:r>
              <a:rPr lang="en-US" sz="2400" b="1" dirty="0">
                <a:latin typeface="TH Niramit AS"/>
                <a:cs typeface="TH Niramit AS"/>
              </a:rPr>
              <a:t>Australia.</a:t>
            </a:r>
          </a:p>
        </p:txBody>
      </p:sp>
    </p:spTree>
    <p:extLst>
      <p:ext uri="{BB962C8B-B14F-4D97-AF65-F5344CB8AC3E}">
        <p14:creationId xmlns:p14="http://schemas.microsoft.com/office/powerpoint/2010/main" val="3196480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Language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algn="just"/>
            <a:r>
              <a:rPr lang="en-US" sz="2400" b="1" dirty="0">
                <a:latin typeface="TH Niramit AS"/>
                <a:cs typeface="TH Niramit AS"/>
              </a:rPr>
              <a:t>H</a:t>
            </a:r>
            <a:r>
              <a:rPr lang="en-US" sz="2400" b="1" dirty="0" smtClean="0">
                <a:latin typeface="TH Niramit AS"/>
                <a:cs typeface="TH Niramit AS"/>
              </a:rPr>
              <a:t>owever</a:t>
            </a:r>
            <a:r>
              <a:rPr lang="en-US" sz="2400" b="1" dirty="0">
                <a:latin typeface="TH Niramit AS"/>
                <a:cs typeface="TH Niramit AS"/>
              </a:rPr>
              <a:t>, a </a:t>
            </a:r>
            <a:r>
              <a:rPr lang="en-US" sz="2400" b="1" dirty="0" smtClean="0">
                <a:latin typeface="TH Niramit AS"/>
                <a:cs typeface="TH Niramit AS"/>
              </a:rPr>
              <a:t>number of </a:t>
            </a:r>
            <a:r>
              <a:rPr lang="en-US" sz="2400" b="1" dirty="0">
                <a:latin typeface="TH Niramit AS"/>
                <a:cs typeface="TH Niramit AS"/>
              </a:rPr>
              <a:t>features that we might consider normal or uncontroversial in our </a:t>
            </a:r>
            <a:r>
              <a:rPr lang="en-US" sz="2400" b="1" dirty="0" smtClean="0">
                <a:latin typeface="TH Niramit AS"/>
                <a:cs typeface="TH Niramit AS"/>
              </a:rPr>
              <a:t>own national</a:t>
            </a:r>
            <a:r>
              <a:rPr lang="en-US" sz="2400" b="1" dirty="0">
                <a:latin typeface="TH Niramit AS"/>
                <a:cs typeface="TH Niramit AS"/>
              </a:rPr>
              <a:t>, regional or personal style may cause problems for others. </a:t>
            </a:r>
            <a:r>
              <a:rPr lang="en-US" sz="2400" b="1" dirty="0" smtClean="0">
                <a:latin typeface="TH Niramit AS"/>
                <a:cs typeface="TH Niramit AS"/>
              </a:rPr>
              <a:t>These include </a:t>
            </a:r>
            <a:r>
              <a:rPr lang="en-US" sz="2400" b="1" dirty="0">
                <a:latin typeface="TH Niramit AS"/>
                <a:cs typeface="TH Niramit AS"/>
              </a:rPr>
              <a:t>speed, accent, volume, timing, silence and even our choice </a:t>
            </a:r>
            <a:r>
              <a:rPr lang="en-US" sz="2400" b="1" dirty="0" smtClean="0">
                <a:latin typeface="TH Niramit AS"/>
                <a:cs typeface="TH Niramit AS"/>
              </a:rPr>
              <a:t>of words</a:t>
            </a:r>
            <a:r>
              <a:rPr lang="en-US" sz="2400" b="1" dirty="0">
                <a:latin typeface="TH Niramit AS"/>
                <a:cs typeface="TH Niramit AS"/>
              </a:rPr>
              <a:t>.</a:t>
            </a:r>
          </a:p>
        </p:txBody>
      </p:sp>
    </p:spTree>
    <p:extLst>
      <p:ext uri="{BB962C8B-B14F-4D97-AF65-F5344CB8AC3E}">
        <p14:creationId xmlns:p14="http://schemas.microsoft.com/office/powerpoint/2010/main" val="18899407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More examples of gestures and how they differ in their meaning are  </a:t>
            </a:r>
            <a:r>
              <a:rPr lang="en-US" sz="2400" b="1" dirty="0" smtClean="0">
                <a:latin typeface="TH Niramit AS"/>
                <a:cs typeface="TH Niramit AS"/>
              </a:rPr>
              <a:t>follows</a:t>
            </a:r>
            <a:r>
              <a:rPr lang="en-US" sz="2400" b="1" dirty="0">
                <a:latin typeface="TH Niramit AS"/>
                <a:cs typeface="TH Niramit AS"/>
              </a:rPr>
              <a:t>:</a:t>
            </a:r>
          </a:p>
          <a:p>
            <a:pPr algn="just"/>
            <a:r>
              <a:rPr lang="en-US" sz="2400" b="1" dirty="0">
                <a:solidFill>
                  <a:srgbClr val="2B747F"/>
                </a:solidFill>
                <a:latin typeface="TH Niramit AS"/>
                <a:cs typeface="TH Niramit AS"/>
              </a:rPr>
              <a:t>Nose tap</a:t>
            </a:r>
            <a:r>
              <a:rPr lang="en-US" sz="2400" b="1" dirty="0">
                <a:latin typeface="TH Niramit AS"/>
                <a:cs typeface="TH Niramit AS"/>
              </a:rPr>
              <a:t>: in the UK, this implies secrecy, confidentiality, ‘keeping it dark’</a:t>
            </a:r>
            <a:r>
              <a:rPr lang="en-US" sz="2400" b="1" dirty="0" smtClean="0">
                <a:latin typeface="TH Niramit AS"/>
                <a:cs typeface="TH Niramit AS"/>
              </a:rPr>
              <a:t>. In </a:t>
            </a:r>
            <a:r>
              <a:rPr lang="en-US" sz="2400" b="1" dirty="0">
                <a:latin typeface="TH Niramit AS"/>
                <a:cs typeface="TH Niramit AS"/>
              </a:rPr>
              <a:t>Italy, it means a friendly warning, ‘take care’. In the Middle East, ‘</a:t>
            </a:r>
            <a:r>
              <a:rPr lang="en-US" sz="2400" b="1" dirty="0" err="1" smtClean="0">
                <a:latin typeface="TH Niramit AS"/>
                <a:cs typeface="TH Niramit AS"/>
              </a:rPr>
              <a:t>alahashmi</a:t>
            </a:r>
            <a:r>
              <a:rPr lang="en-US" sz="2400" b="1" dirty="0">
                <a:latin typeface="TH Niramit AS"/>
                <a:cs typeface="TH Niramit AS"/>
              </a:rPr>
              <a:t>’ (literally ‘on my nose’) means ‘I will do the </a:t>
            </a:r>
            <a:r>
              <a:rPr lang="en-US" sz="2400" b="1" dirty="0" err="1">
                <a:latin typeface="TH Niramit AS"/>
                <a:cs typeface="TH Niramit AS"/>
              </a:rPr>
              <a:t>favour</a:t>
            </a:r>
            <a:r>
              <a:rPr lang="en-US" sz="2400" b="1" dirty="0">
                <a:latin typeface="TH Niramit AS"/>
                <a:cs typeface="TH Niramit AS"/>
              </a:rPr>
              <a:t> you ask’</a:t>
            </a:r>
            <a:r>
              <a:rPr lang="en-US" sz="2400" b="1" dirty="0" smtClean="0">
                <a:latin typeface="TH Niramit AS"/>
                <a:cs typeface="TH Niramit AS"/>
              </a:rPr>
              <a:t>. </a:t>
            </a:r>
          </a:p>
        </p:txBody>
      </p:sp>
    </p:spTree>
    <p:extLst>
      <p:ext uri="{BB962C8B-B14F-4D97-AF65-F5344CB8AC3E}">
        <p14:creationId xmlns:p14="http://schemas.microsoft.com/office/powerpoint/2010/main" val="33395049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More examples of gestures and how they differ in their meaning are  </a:t>
            </a:r>
            <a:r>
              <a:rPr lang="en-US" sz="2400" b="1" dirty="0" smtClean="0">
                <a:latin typeface="TH Niramit AS"/>
                <a:cs typeface="TH Niramit AS"/>
              </a:rPr>
              <a:t>follows</a:t>
            </a:r>
            <a:r>
              <a:rPr lang="en-US" sz="2400" b="1" dirty="0">
                <a:latin typeface="TH Niramit AS"/>
                <a:cs typeface="TH Niramit AS"/>
              </a:rPr>
              <a:t>:</a:t>
            </a:r>
          </a:p>
          <a:p>
            <a:pPr algn="just"/>
            <a:r>
              <a:rPr lang="en-US" sz="2400" b="1" dirty="0" smtClean="0">
                <a:solidFill>
                  <a:srgbClr val="2B747F"/>
                </a:solidFill>
                <a:latin typeface="TH Niramit AS"/>
                <a:cs typeface="TH Niramit AS"/>
              </a:rPr>
              <a:t>Head </a:t>
            </a:r>
            <a:r>
              <a:rPr lang="en-US" sz="2400" b="1" dirty="0">
                <a:solidFill>
                  <a:srgbClr val="2B747F"/>
                </a:solidFill>
                <a:latin typeface="TH Niramit AS"/>
                <a:cs typeface="TH Niramit AS"/>
              </a:rPr>
              <a:t>nod</a:t>
            </a:r>
            <a:r>
              <a:rPr lang="en-US" sz="2400" b="1" dirty="0">
                <a:latin typeface="TH Niramit AS"/>
                <a:cs typeface="TH Niramit AS"/>
              </a:rPr>
              <a:t>: in Bulgaria and parts of Greece this means ‘no’. In some </a:t>
            </a:r>
            <a:r>
              <a:rPr lang="en-US" sz="2400" b="1" dirty="0" smtClean="0">
                <a:latin typeface="TH Niramit AS"/>
                <a:cs typeface="TH Niramit AS"/>
              </a:rPr>
              <a:t>states in </a:t>
            </a:r>
            <a:r>
              <a:rPr lang="en-US" sz="2400" b="1" dirty="0">
                <a:latin typeface="TH Niramit AS"/>
                <a:cs typeface="TH Niramit AS"/>
              </a:rPr>
              <a:t>southern India, it means simply ‘I am listening’, whereas in </a:t>
            </a:r>
            <a:r>
              <a:rPr lang="en-US" sz="2400" b="1" dirty="0" smtClean="0">
                <a:latin typeface="TH Niramit AS"/>
                <a:cs typeface="TH Niramit AS"/>
              </a:rPr>
              <a:t>most other </a:t>
            </a:r>
            <a:r>
              <a:rPr lang="en-US" sz="2400" b="1" dirty="0">
                <a:latin typeface="TH Niramit AS"/>
                <a:cs typeface="TH Niramit AS"/>
              </a:rPr>
              <a:t>countries, it means ‘yes’. In Japan, smiling and nodding </a:t>
            </a:r>
            <a:r>
              <a:rPr lang="en-US" sz="2400" b="1" dirty="0" smtClean="0">
                <a:latin typeface="TH Niramit AS"/>
                <a:cs typeface="TH Niramit AS"/>
              </a:rPr>
              <a:t>imply understanding</a:t>
            </a:r>
            <a:r>
              <a:rPr lang="en-US" sz="2400" b="1" dirty="0">
                <a:latin typeface="TH Niramit AS"/>
                <a:cs typeface="TH Niramit AS"/>
              </a:rPr>
              <a:t>, but not necessarily agreement</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18827836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Non-Verbal Communication (NVC</a:t>
            </a:r>
            <a:r>
              <a:rPr lang="en-US" sz="3600" dirty="0" smtClean="0">
                <a:latin typeface="TH Niramit AS"/>
                <a:cs typeface="TH Niramit AS"/>
              </a:rPr>
              <a:t>) </a:t>
            </a:r>
            <a:r>
              <a:rPr lang="en-US" sz="3600" dirty="0">
                <a:latin typeface="TH Niramit AS"/>
                <a:cs typeface="TH Niramit AS"/>
              </a:rPr>
              <a:t>(cont.)</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More examples of gestures and how they differ in their meaning are  </a:t>
            </a:r>
            <a:r>
              <a:rPr lang="en-US" sz="2400" b="1" dirty="0" smtClean="0">
                <a:latin typeface="TH Niramit AS"/>
                <a:cs typeface="TH Niramit AS"/>
              </a:rPr>
              <a:t>follows</a:t>
            </a:r>
            <a:r>
              <a:rPr lang="en-US" sz="2400" b="1" dirty="0">
                <a:latin typeface="TH Niramit AS"/>
                <a:cs typeface="TH Niramit AS"/>
              </a:rPr>
              <a:t>:</a:t>
            </a:r>
          </a:p>
          <a:p>
            <a:pPr algn="just"/>
            <a:r>
              <a:rPr lang="en-US" sz="2400" b="1" dirty="0" smtClean="0">
                <a:solidFill>
                  <a:srgbClr val="2B747F"/>
                </a:solidFill>
                <a:latin typeface="TH Niramit AS"/>
                <a:cs typeface="TH Niramit AS"/>
              </a:rPr>
              <a:t>OK </a:t>
            </a:r>
            <a:r>
              <a:rPr lang="en-US" sz="2400" b="1" dirty="0">
                <a:solidFill>
                  <a:srgbClr val="2B747F"/>
                </a:solidFill>
                <a:latin typeface="TH Niramit AS"/>
                <a:cs typeface="TH Niramit AS"/>
              </a:rPr>
              <a:t>sign</a:t>
            </a:r>
            <a:r>
              <a:rPr lang="en-US" sz="2400" b="1" dirty="0">
                <a:latin typeface="TH Niramit AS"/>
                <a:cs typeface="TH Niramit AS"/>
              </a:rPr>
              <a:t>: this must be used with caution. In many parts of Latin America</a:t>
            </a:r>
            <a:r>
              <a:rPr lang="en-US" sz="2400" b="1" dirty="0" smtClean="0">
                <a:latin typeface="TH Niramit AS"/>
                <a:cs typeface="TH Niramit AS"/>
              </a:rPr>
              <a:t>, it </a:t>
            </a:r>
            <a:r>
              <a:rPr lang="en-US" sz="2400" b="1" dirty="0">
                <a:latin typeface="TH Niramit AS"/>
                <a:cs typeface="TH Niramit AS"/>
              </a:rPr>
              <a:t>is a sign of insult. In parts of southern France, people will </a:t>
            </a:r>
            <a:r>
              <a:rPr lang="en-US" sz="2400" b="1" dirty="0" smtClean="0">
                <a:latin typeface="TH Niramit AS"/>
                <a:cs typeface="TH Niramit AS"/>
              </a:rPr>
              <a:t>consider it </a:t>
            </a:r>
            <a:r>
              <a:rPr lang="en-US" sz="2400" b="1" dirty="0">
                <a:latin typeface="TH Niramit AS"/>
                <a:cs typeface="TH Niramit AS"/>
              </a:rPr>
              <a:t>means ‘zero’, that something is worthless. In Japan, the thumb </a:t>
            </a:r>
            <a:r>
              <a:rPr lang="en-US" sz="2400" b="1" dirty="0" smtClean="0">
                <a:latin typeface="TH Niramit AS"/>
                <a:cs typeface="TH Niramit AS"/>
              </a:rPr>
              <a:t>and forefinger </a:t>
            </a:r>
            <a:r>
              <a:rPr lang="en-US" sz="2400" b="1" dirty="0">
                <a:latin typeface="TH Niramit AS"/>
                <a:cs typeface="TH Niramit AS"/>
              </a:rPr>
              <a:t>are used for money, the fingers creating the round outline of </a:t>
            </a:r>
            <a:r>
              <a:rPr lang="en-US" sz="2400" b="1" dirty="0" smtClean="0">
                <a:latin typeface="TH Niramit AS"/>
                <a:cs typeface="TH Niramit AS"/>
              </a:rPr>
              <a:t>a coin</a:t>
            </a:r>
            <a:r>
              <a:rPr lang="en-US" sz="2400" b="1" dirty="0">
                <a:latin typeface="TH Niramit AS"/>
                <a:cs typeface="TH Niramit AS"/>
              </a:rPr>
              <a:t>. In some Arab countries, it can mean a curse.</a:t>
            </a:r>
          </a:p>
        </p:txBody>
      </p:sp>
    </p:spTree>
    <p:extLst>
      <p:ext uri="{BB962C8B-B14F-4D97-AF65-F5344CB8AC3E}">
        <p14:creationId xmlns:p14="http://schemas.microsoft.com/office/powerpoint/2010/main" val="27152006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NVC: Facial </a:t>
            </a:r>
            <a:r>
              <a:rPr lang="en-US" sz="3600" dirty="0">
                <a:latin typeface="TH Niramit AS"/>
                <a:cs typeface="TH Niramit AS"/>
              </a:rPr>
              <a:t>expressions </a:t>
            </a:r>
            <a:endParaRPr lang="en-US"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Facial </a:t>
            </a:r>
            <a:r>
              <a:rPr lang="en-US" sz="2400" b="1" dirty="0">
                <a:latin typeface="TH Niramit AS"/>
                <a:cs typeface="TH Niramit AS"/>
              </a:rPr>
              <a:t>expressions are the ones that we can best control and these can </a:t>
            </a:r>
            <a:r>
              <a:rPr lang="en-US" sz="2400" b="1" dirty="0" smtClean="0">
                <a:latin typeface="TH Niramit AS"/>
                <a:cs typeface="TH Niramit AS"/>
              </a:rPr>
              <a:t>be deliberately </a:t>
            </a:r>
            <a:r>
              <a:rPr lang="en-US" sz="2400" b="1" dirty="0">
                <a:latin typeface="TH Niramit AS"/>
                <a:cs typeface="TH Niramit AS"/>
              </a:rPr>
              <a:t>false. The face is the most important source of non- </a:t>
            </a:r>
            <a:r>
              <a:rPr lang="en-US" sz="2400" b="1" dirty="0" smtClean="0">
                <a:latin typeface="TH Niramit AS"/>
                <a:cs typeface="TH Niramit AS"/>
              </a:rPr>
              <a:t>verbal </a:t>
            </a:r>
            <a:r>
              <a:rPr lang="en-US" sz="2400" b="1" dirty="0" err="1" smtClean="0">
                <a:latin typeface="TH Niramit AS"/>
                <a:cs typeface="TH Niramit AS"/>
              </a:rPr>
              <a:t>signalling</a:t>
            </a:r>
            <a:r>
              <a:rPr lang="en-US" sz="2400" b="1" dirty="0">
                <a:latin typeface="TH Niramit AS"/>
                <a:cs typeface="TH Niramit AS"/>
              </a:rPr>
              <a:t>. It is highly expressive and can send much information. </a:t>
            </a:r>
          </a:p>
        </p:txBody>
      </p:sp>
    </p:spTree>
    <p:extLst>
      <p:ext uri="{BB962C8B-B14F-4D97-AF65-F5344CB8AC3E}">
        <p14:creationId xmlns:p14="http://schemas.microsoft.com/office/powerpoint/2010/main" val="24066218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use </a:t>
            </a:r>
            <a:r>
              <a:rPr lang="en-US" sz="2400" b="1" dirty="0">
                <a:latin typeface="TH Niramit AS"/>
                <a:cs typeface="TH Niramit AS"/>
              </a:rPr>
              <a:t>and meaning of eye contact, for example, looking at people </a:t>
            </a:r>
            <a:r>
              <a:rPr lang="en-US" sz="2400" b="1" dirty="0" smtClean="0">
                <a:latin typeface="TH Niramit AS"/>
                <a:cs typeface="TH Niramit AS"/>
              </a:rPr>
              <a:t>directly while </a:t>
            </a:r>
            <a:r>
              <a:rPr lang="en-US" sz="2400" b="1" dirty="0">
                <a:latin typeface="TH Niramit AS"/>
                <a:cs typeface="TH Niramit AS"/>
              </a:rPr>
              <a:t>you are speaking to them or not, varies between cultures.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Eye movements </a:t>
            </a:r>
            <a:r>
              <a:rPr lang="en-US" sz="2400" b="1" dirty="0">
                <a:latin typeface="TH Niramit AS"/>
                <a:cs typeface="TH Niramit AS"/>
              </a:rPr>
              <a:t>can give powerful messages, which include showing interest</a:t>
            </a:r>
            <a:r>
              <a:rPr lang="en-US" sz="2400" b="1" dirty="0" smtClean="0">
                <a:latin typeface="TH Niramit AS"/>
                <a:cs typeface="TH Niramit AS"/>
              </a:rPr>
              <a:t>, boredom </a:t>
            </a:r>
            <a:r>
              <a:rPr lang="en-US" sz="2400" b="1" dirty="0">
                <a:latin typeface="TH Niramit AS"/>
                <a:cs typeface="TH Niramit AS"/>
              </a:rPr>
              <a:t>or disbelief. In many cultures, make- up accentuates the </a:t>
            </a:r>
            <a:r>
              <a:rPr lang="en-US" sz="2400" b="1" dirty="0" smtClean="0">
                <a:latin typeface="TH Niramit AS"/>
                <a:cs typeface="TH Niramit AS"/>
              </a:rPr>
              <a:t>impact of </a:t>
            </a:r>
            <a:r>
              <a:rPr lang="en-US" sz="2400" b="1" dirty="0">
                <a:latin typeface="TH Niramit AS"/>
                <a:cs typeface="TH Niramit AS"/>
              </a:rPr>
              <a:t>the eyes. </a:t>
            </a:r>
          </a:p>
        </p:txBody>
      </p:sp>
    </p:spTree>
    <p:extLst>
      <p:ext uri="{BB962C8B-B14F-4D97-AF65-F5344CB8AC3E}">
        <p14:creationId xmlns:p14="http://schemas.microsoft.com/office/powerpoint/2010/main" val="22989735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a:xfrm>
            <a:off x="708350" y="1202925"/>
            <a:ext cx="7727400" cy="2580014"/>
          </a:xfrm>
        </p:spPr>
        <p:txBody>
          <a:bodyPr/>
          <a:lstStyle/>
          <a:p>
            <a:pPr marL="139700" indent="0" algn="just">
              <a:buNone/>
            </a:pPr>
            <a:r>
              <a:rPr lang="en-US" sz="2400" b="1" dirty="0" smtClean="0">
                <a:latin typeface="TH Niramit AS"/>
                <a:cs typeface="TH Niramit AS"/>
              </a:rPr>
              <a:t>	There </a:t>
            </a:r>
            <a:r>
              <a:rPr lang="en-US" sz="2400" b="1" dirty="0">
                <a:latin typeface="TH Niramit AS"/>
                <a:cs typeface="TH Niramit AS"/>
              </a:rPr>
              <a:t>is an Arab saying that ‘the eyes are the mirrors of </a:t>
            </a:r>
            <a:r>
              <a:rPr lang="en-US" sz="2400" b="1" dirty="0" smtClean="0">
                <a:latin typeface="TH Niramit AS"/>
                <a:cs typeface="TH Niramit AS"/>
              </a:rPr>
              <a:t>the soul</a:t>
            </a:r>
            <a:r>
              <a:rPr lang="en-US" sz="2400" b="1" dirty="0">
                <a:latin typeface="TH Niramit AS"/>
                <a:cs typeface="TH Niramit AS"/>
              </a:rPr>
              <a:t>’. In some cultures, direct eye contact can be seen </a:t>
            </a:r>
            <a:r>
              <a:rPr lang="en-US" sz="2400" b="1" dirty="0" smtClean="0">
                <a:latin typeface="TH Niramit AS"/>
                <a:cs typeface="TH Niramit AS"/>
              </a:rPr>
              <a:t>as intimidating</a:t>
            </a:r>
            <a:r>
              <a:rPr lang="en-US" sz="2400" b="1" dirty="0">
                <a:latin typeface="TH Niramit AS"/>
                <a:cs typeface="TH Niramit AS"/>
              </a:rPr>
              <a:t>, </a:t>
            </a:r>
            <a:r>
              <a:rPr lang="en-US" sz="2400" b="1" dirty="0" smtClean="0">
                <a:latin typeface="TH Niramit AS"/>
                <a:cs typeface="TH Niramit AS"/>
              </a:rPr>
              <a:t>for example</a:t>
            </a:r>
            <a:r>
              <a:rPr lang="en-US" sz="2400" b="1" dirty="0">
                <a:latin typeface="TH Niramit AS"/>
                <a:cs typeface="TH Niramit AS"/>
              </a:rPr>
              <a:t>, in Thailand and South Korea.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Japan, a person who looks </a:t>
            </a:r>
            <a:r>
              <a:rPr lang="en-US" sz="2400" b="1" dirty="0" smtClean="0">
                <a:latin typeface="TH Niramit AS"/>
                <a:cs typeface="TH Niramit AS"/>
              </a:rPr>
              <a:t>a subordinate </a:t>
            </a:r>
            <a:r>
              <a:rPr lang="en-US" sz="2400" b="1" dirty="0">
                <a:latin typeface="TH Niramit AS"/>
                <a:cs typeface="TH Niramit AS"/>
              </a:rPr>
              <a:t>in the eye can be felt to be judgmental, while someone </a:t>
            </a:r>
            <a:r>
              <a:rPr lang="en-US" sz="2400" b="1" dirty="0" smtClean="0">
                <a:latin typeface="TH Niramit AS"/>
                <a:cs typeface="TH Niramit AS"/>
              </a:rPr>
              <a:t>who looks </a:t>
            </a:r>
            <a:r>
              <a:rPr lang="en-US" sz="2400" b="1" dirty="0">
                <a:latin typeface="TH Niramit AS"/>
                <a:cs typeface="TH Niramit AS"/>
              </a:rPr>
              <a:t>his or her superior in the eye is assumed to be hostile. </a:t>
            </a:r>
          </a:p>
        </p:txBody>
      </p:sp>
    </p:spTree>
    <p:extLst>
      <p:ext uri="{BB962C8B-B14F-4D97-AF65-F5344CB8AC3E}">
        <p14:creationId xmlns:p14="http://schemas.microsoft.com/office/powerpoint/2010/main" val="6091916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As </a:t>
            </a:r>
            <a:r>
              <a:rPr lang="en-US" sz="2400" b="1" dirty="0">
                <a:latin typeface="TH Niramit AS"/>
                <a:cs typeface="TH Niramit AS"/>
              </a:rPr>
              <a:t>a result</a:t>
            </a:r>
            <a:r>
              <a:rPr lang="en-US" sz="2400" b="1" dirty="0" smtClean="0">
                <a:latin typeface="TH Niramit AS"/>
                <a:cs typeface="TH Niramit AS"/>
              </a:rPr>
              <a:t>, the </a:t>
            </a:r>
            <a:r>
              <a:rPr lang="en-US" sz="2400" b="1" dirty="0">
                <a:latin typeface="TH Niramit AS"/>
                <a:cs typeface="TH Niramit AS"/>
              </a:rPr>
              <a:t>Japanese prefer to make glancing rather than direct eye contact. </a:t>
            </a:r>
            <a:r>
              <a:rPr lang="en-US" sz="2400" b="1" dirty="0" smtClean="0">
                <a:latin typeface="TH Niramit AS"/>
                <a:cs typeface="TH Niramit AS"/>
              </a:rPr>
              <a:t>In most </a:t>
            </a:r>
            <a:r>
              <a:rPr lang="en-US" sz="2400" b="1" dirty="0">
                <a:latin typeface="TH Niramit AS"/>
                <a:cs typeface="TH Niramit AS"/>
              </a:rPr>
              <a:t>Western countries, eye contact is considered necessary and appropriate</a:t>
            </a:r>
            <a:r>
              <a:rPr lang="en-US" sz="2400" b="1" dirty="0" smtClean="0">
                <a:latin typeface="TH Niramit AS"/>
                <a:cs typeface="TH Niramit AS"/>
              </a:rPr>
              <a:t>, and </a:t>
            </a:r>
            <a:r>
              <a:rPr lang="en-US" sz="2400" b="1" dirty="0">
                <a:latin typeface="TH Niramit AS"/>
                <a:cs typeface="TH Niramit AS"/>
              </a:rPr>
              <a:t>people are more likely to trust and like someone who looks </a:t>
            </a:r>
            <a:r>
              <a:rPr lang="en-US" sz="2400" b="1" dirty="0" smtClean="0">
                <a:latin typeface="TH Niramit AS"/>
                <a:cs typeface="TH Niramit AS"/>
              </a:rPr>
              <a:t>them straight </a:t>
            </a:r>
            <a:r>
              <a:rPr lang="en-US" sz="2400" b="1" dirty="0">
                <a:latin typeface="TH Niramit AS"/>
                <a:cs typeface="TH Niramit AS"/>
              </a:rPr>
              <a:t>in the eye.</a:t>
            </a:r>
          </a:p>
        </p:txBody>
      </p:sp>
    </p:spTree>
    <p:extLst>
      <p:ext uri="{BB962C8B-B14F-4D97-AF65-F5344CB8AC3E}">
        <p14:creationId xmlns:p14="http://schemas.microsoft.com/office/powerpoint/2010/main" val="13189900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Facial </a:t>
            </a:r>
            <a:r>
              <a:rPr lang="en-US" sz="2400" b="1" dirty="0">
                <a:latin typeface="TH Niramit AS"/>
                <a:cs typeface="TH Niramit AS"/>
              </a:rPr>
              <a:t>expressions are the ones that we can best control and these can </a:t>
            </a:r>
            <a:r>
              <a:rPr lang="en-US" sz="2400" b="1" dirty="0" smtClean="0">
                <a:latin typeface="TH Niramit AS"/>
                <a:cs typeface="TH Niramit AS"/>
              </a:rPr>
              <a:t>be deliberately </a:t>
            </a:r>
            <a:r>
              <a:rPr lang="en-US" sz="2400" b="1" dirty="0">
                <a:latin typeface="TH Niramit AS"/>
                <a:cs typeface="TH Niramit AS"/>
              </a:rPr>
              <a:t>false. The face is the most important source of non- </a:t>
            </a:r>
            <a:r>
              <a:rPr lang="en-US" sz="2400" b="1" dirty="0" smtClean="0">
                <a:latin typeface="TH Niramit AS"/>
                <a:cs typeface="TH Niramit AS"/>
              </a:rPr>
              <a:t>verbal </a:t>
            </a:r>
            <a:r>
              <a:rPr lang="en-US" sz="2400" b="1" dirty="0" err="1" smtClean="0">
                <a:latin typeface="TH Niramit AS"/>
                <a:cs typeface="TH Niramit AS"/>
              </a:rPr>
              <a:t>signalling</a:t>
            </a:r>
            <a:r>
              <a:rPr lang="en-US" sz="2400" b="1" dirty="0">
                <a:latin typeface="TH Niramit AS"/>
                <a:cs typeface="TH Niramit AS"/>
              </a:rPr>
              <a:t>.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It </a:t>
            </a:r>
            <a:r>
              <a:rPr lang="en-US" sz="2400" b="1" dirty="0">
                <a:latin typeface="TH Niramit AS"/>
                <a:cs typeface="TH Niramit AS"/>
              </a:rPr>
              <a:t>is highly expressive and can send much information. </a:t>
            </a:r>
            <a:r>
              <a:rPr lang="en-US" sz="2400" b="1" dirty="0" smtClean="0">
                <a:latin typeface="TH Niramit AS"/>
                <a:cs typeface="TH Niramit AS"/>
              </a:rPr>
              <a:t>The use </a:t>
            </a:r>
            <a:r>
              <a:rPr lang="en-US" sz="2400" b="1" dirty="0">
                <a:latin typeface="TH Niramit AS"/>
                <a:cs typeface="TH Niramit AS"/>
              </a:rPr>
              <a:t>and meaning of eye contact, for example, looking at people </a:t>
            </a:r>
            <a:r>
              <a:rPr lang="en-US" sz="2400" b="1" dirty="0" smtClean="0">
                <a:latin typeface="TH Niramit AS"/>
                <a:cs typeface="TH Niramit AS"/>
              </a:rPr>
              <a:t>directly while </a:t>
            </a:r>
            <a:r>
              <a:rPr lang="en-US" sz="2400" b="1" dirty="0">
                <a:latin typeface="TH Niramit AS"/>
                <a:cs typeface="TH Niramit AS"/>
              </a:rPr>
              <a:t>you are speaking to them or not, varies between cultures. </a:t>
            </a:r>
            <a:endParaRPr lang="en-US" sz="2400" b="1" dirty="0" smtClean="0">
              <a:latin typeface="TH Niramit AS"/>
              <a:cs typeface="TH Niramit AS"/>
            </a:endParaRPr>
          </a:p>
          <a:p>
            <a:pPr marL="139700" indent="0" algn="just">
              <a:buNone/>
            </a:pPr>
            <a:r>
              <a:rPr lang="en-US" sz="2400" b="1" dirty="0">
                <a:latin typeface="TH Niramit AS"/>
                <a:cs typeface="TH Niramit AS"/>
              </a:rPr>
              <a:t>	</a:t>
            </a:r>
          </a:p>
        </p:txBody>
      </p:sp>
    </p:spTree>
    <p:extLst>
      <p:ext uri="{BB962C8B-B14F-4D97-AF65-F5344CB8AC3E}">
        <p14:creationId xmlns:p14="http://schemas.microsoft.com/office/powerpoint/2010/main" val="35615002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Eye movements </a:t>
            </a:r>
            <a:r>
              <a:rPr lang="en-US" sz="2400" b="1" dirty="0">
                <a:latin typeface="TH Niramit AS"/>
                <a:cs typeface="TH Niramit AS"/>
              </a:rPr>
              <a:t>can give powerful messages, which include showing interest</a:t>
            </a:r>
            <a:r>
              <a:rPr lang="en-US" sz="2400" b="1" dirty="0" smtClean="0">
                <a:latin typeface="TH Niramit AS"/>
                <a:cs typeface="TH Niramit AS"/>
              </a:rPr>
              <a:t>, boredom </a:t>
            </a:r>
            <a:r>
              <a:rPr lang="en-US" sz="2400" b="1" dirty="0">
                <a:latin typeface="TH Niramit AS"/>
                <a:cs typeface="TH Niramit AS"/>
              </a:rPr>
              <a:t>or disbelief. </a:t>
            </a:r>
          </a:p>
        </p:txBody>
      </p:sp>
    </p:spTree>
    <p:extLst>
      <p:ext uri="{BB962C8B-B14F-4D97-AF65-F5344CB8AC3E}">
        <p14:creationId xmlns:p14="http://schemas.microsoft.com/office/powerpoint/2010/main" val="2444358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a:t>
            </a:r>
            <a:r>
              <a:rPr lang="en-US" sz="2400" b="1" dirty="0">
                <a:latin typeface="TH Niramit AS"/>
                <a:cs typeface="TH Niramit AS"/>
              </a:rPr>
              <a:t>many cultures, make- up accentuates the </a:t>
            </a:r>
            <a:r>
              <a:rPr lang="en-US" sz="2400" b="1" dirty="0" smtClean="0">
                <a:latin typeface="TH Niramit AS"/>
                <a:cs typeface="TH Niramit AS"/>
              </a:rPr>
              <a:t>impact of </a:t>
            </a:r>
            <a:r>
              <a:rPr lang="en-US" sz="2400" b="1" dirty="0">
                <a:latin typeface="TH Niramit AS"/>
                <a:cs typeface="TH Niramit AS"/>
              </a:rPr>
              <a:t>the eyes. There is an Arab saying that ‘the eyes are the mirrors of </a:t>
            </a:r>
            <a:r>
              <a:rPr lang="en-US" sz="2400" b="1" dirty="0" smtClean="0">
                <a:latin typeface="TH Niramit AS"/>
                <a:cs typeface="TH Niramit AS"/>
              </a:rPr>
              <a:t>the soul</a:t>
            </a:r>
            <a:r>
              <a:rPr lang="en-US" sz="2400" b="1" dirty="0">
                <a:latin typeface="TH Niramit AS"/>
                <a:cs typeface="TH Niramit AS"/>
              </a:rPr>
              <a:t>’. In some cultures, direct eye contact can be seen </a:t>
            </a:r>
            <a:r>
              <a:rPr lang="en-US" sz="2400" b="1" dirty="0" smtClean="0">
                <a:latin typeface="TH Niramit AS"/>
                <a:cs typeface="TH Niramit AS"/>
              </a:rPr>
              <a:t>as intimidating</a:t>
            </a:r>
            <a:r>
              <a:rPr lang="en-US" sz="2400" b="1" dirty="0">
                <a:latin typeface="TH Niramit AS"/>
                <a:cs typeface="TH Niramit AS"/>
              </a:rPr>
              <a:t>, </a:t>
            </a:r>
            <a:r>
              <a:rPr lang="en-US" sz="2400" b="1" dirty="0" smtClean="0">
                <a:latin typeface="TH Niramit AS"/>
                <a:cs typeface="TH Niramit AS"/>
              </a:rPr>
              <a:t>for example</a:t>
            </a:r>
            <a:r>
              <a:rPr lang="en-US" sz="2400" b="1" dirty="0">
                <a:latin typeface="TH Niramit AS"/>
                <a:cs typeface="TH Niramit AS"/>
              </a:rPr>
              <a:t>, in </a:t>
            </a:r>
            <a:r>
              <a:rPr lang="th-TH" sz="2400" b="1" dirty="0" smtClean="0">
                <a:latin typeface="TH Niramit AS"/>
                <a:cs typeface="TH Niramit AS"/>
              </a:rPr>
              <a:t>	</a:t>
            </a:r>
            <a:r>
              <a:rPr lang="en-US" sz="2400" b="1" dirty="0" smtClean="0">
                <a:latin typeface="TH Niramit AS"/>
                <a:cs typeface="TH Niramit AS"/>
              </a:rPr>
              <a:t>Thailand </a:t>
            </a:r>
            <a:r>
              <a:rPr lang="en-US" sz="2400" b="1" dirty="0">
                <a:latin typeface="TH Niramit AS"/>
                <a:cs typeface="TH Niramit AS"/>
              </a:rPr>
              <a:t>and South Korea. In Japan, a person who looks </a:t>
            </a:r>
            <a:r>
              <a:rPr lang="en-US" sz="2400" b="1" dirty="0" smtClean="0">
                <a:latin typeface="TH Niramit AS"/>
                <a:cs typeface="TH Niramit AS"/>
              </a:rPr>
              <a:t>a subordinate </a:t>
            </a:r>
            <a:r>
              <a:rPr lang="en-US" sz="2400" b="1" dirty="0">
                <a:latin typeface="TH Niramit AS"/>
                <a:cs typeface="TH Niramit AS"/>
              </a:rPr>
              <a:t>in the eye can be felt to be judgmental, while someone </a:t>
            </a:r>
            <a:r>
              <a:rPr lang="en-US" sz="2400" b="1" dirty="0" smtClean="0">
                <a:latin typeface="TH Niramit AS"/>
                <a:cs typeface="TH Niramit AS"/>
              </a:rPr>
              <a:t>who looks </a:t>
            </a:r>
            <a:r>
              <a:rPr lang="en-US" sz="2400" b="1" dirty="0">
                <a:latin typeface="TH Niramit AS"/>
                <a:cs typeface="TH Niramit AS"/>
              </a:rPr>
              <a:t>his or her superior in the eye is assumed to be hostile. </a:t>
            </a:r>
          </a:p>
        </p:txBody>
      </p:sp>
    </p:spTree>
    <p:extLst>
      <p:ext uri="{BB962C8B-B14F-4D97-AF65-F5344CB8AC3E}">
        <p14:creationId xmlns:p14="http://schemas.microsoft.com/office/powerpoint/2010/main" val="3257502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Speed</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As </a:t>
            </a:r>
            <a:r>
              <a:rPr lang="en-US" sz="2400" b="1" dirty="0">
                <a:latin typeface="TH Niramit AS"/>
                <a:cs typeface="TH Niramit AS"/>
              </a:rPr>
              <a:t>measured by linguists, different languages are spoken at different </a:t>
            </a:r>
            <a:r>
              <a:rPr lang="en-US" sz="2400" b="1" dirty="0" smtClean="0">
                <a:latin typeface="TH Niramit AS"/>
                <a:cs typeface="TH Niramit AS"/>
              </a:rPr>
              <a:t>speeds and </a:t>
            </a:r>
            <a:r>
              <a:rPr lang="en-US" sz="2400" b="1" dirty="0">
                <a:latin typeface="TH Niramit AS"/>
                <a:cs typeface="TH Niramit AS"/>
              </a:rPr>
              <a:t>with different degrees of inflection.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For </a:t>
            </a:r>
            <a:r>
              <a:rPr lang="en-US" sz="2400" b="1" dirty="0">
                <a:latin typeface="TH Niramit AS"/>
                <a:cs typeface="TH Niramit AS"/>
              </a:rPr>
              <a:t>example, many people say </a:t>
            </a:r>
            <a:r>
              <a:rPr lang="en-US" sz="2400" b="1" dirty="0" smtClean="0">
                <a:latin typeface="TH Niramit AS"/>
                <a:cs typeface="TH Niramit AS"/>
              </a:rPr>
              <a:t>that Indian </a:t>
            </a:r>
            <a:r>
              <a:rPr lang="en-US" sz="2400" b="1" dirty="0">
                <a:latin typeface="TH Niramit AS"/>
                <a:cs typeface="TH Niramit AS"/>
              </a:rPr>
              <a:t>national languages are spoken at speed and that this affects the </a:t>
            </a:r>
            <a:r>
              <a:rPr lang="en-US" sz="2400" b="1" dirty="0" smtClean="0">
                <a:latin typeface="TH Niramit AS"/>
                <a:cs typeface="TH Niramit AS"/>
              </a:rPr>
              <a:t>speed of </a:t>
            </a:r>
            <a:r>
              <a:rPr lang="en-US" sz="2400" b="1" dirty="0">
                <a:latin typeface="TH Niramit AS"/>
                <a:cs typeface="TH Niramit AS"/>
              </a:rPr>
              <a:t>delivery of Indians when speaking English.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Europe, Spanish is </a:t>
            </a:r>
            <a:r>
              <a:rPr lang="en-US" sz="2400" b="1" dirty="0" smtClean="0">
                <a:latin typeface="TH Niramit AS"/>
                <a:cs typeface="TH Niramit AS"/>
              </a:rPr>
              <a:t>generally accepted </a:t>
            </a:r>
            <a:r>
              <a:rPr lang="en-US" sz="2400" b="1" dirty="0">
                <a:latin typeface="TH Niramit AS"/>
                <a:cs typeface="TH Niramit AS"/>
              </a:rPr>
              <a:t>as the fastest language. The problem here is of non-understanding</a:t>
            </a:r>
            <a:r>
              <a:rPr lang="en-US" sz="2400" b="1" dirty="0" smtClean="0">
                <a:latin typeface="TH Niramit AS"/>
                <a:cs typeface="TH Niramit AS"/>
              </a:rPr>
              <a:t>: ‘</a:t>
            </a:r>
            <a:r>
              <a:rPr lang="en-US" sz="2400" b="1" dirty="0">
                <a:latin typeface="TH Niramit AS"/>
                <a:cs typeface="TH Niramit AS"/>
              </a:rPr>
              <a:t>I simply can’t follow you. Slow down.’</a:t>
            </a:r>
          </a:p>
        </p:txBody>
      </p:sp>
    </p:spTree>
    <p:extLst>
      <p:ext uri="{BB962C8B-B14F-4D97-AF65-F5344CB8AC3E}">
        <p14:creationId xmlns:p14="http://schemas.microsoft.com/office/powerpoint/2010/main" val="13319388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As </a:t>
            </a:r>
            <a:r>
              <a:rPr lang="en-US" sz="2400" b="1" dirty="0">
                <a:latin typeface="TH Niramit AS"/>
                <a:cs typeface="TH Niramit AS"/>
              </a:rPr>
              <a:t>a result</a:t>
            </a:r>
            <a:r>
              <a:rPr lang="en-US" sz="2400" b="1" dirty="0" smtClean="0">
                <a:latin typeface="TH Niramit AS"/>
                <a:cs typeface="TH Niramit AS"/>
              </a:rPr>
              <a:t>, the </a:t>
            </a:r>
            <a:r>
              <a:rPr lang="en-US" sz="2400" b="1" dirty="0">
                <a:latin typeface="TH Niramit AS"/>
                <a:cs typeface="TH Niramit AS"/>
              </a:rPr>
              <a:t>Japanese prefer to make glancing rather than direct eye contact. </a:t>
            </a:r>
            <a:r>
              <a:rPr lang="en-US" sz="2400" b="1" dirty="0" smtClean="0">
                <a:latin typeface="TH Niramit AS"/>
                <a:cs typeface="TH Niramit AS"/>
              </a:rPr>
              <a:t>In most </a:t>
            </a:r>
            <a:r>
              <a:rPr lang="en-US" sz="2400" b="1" dirty="0">
                <a:latin typeface="TH Niramit AS"/>
                <a:cs typeface="TH Niramit AS"/>
              </a:rPr>
              <a:t>Western countries, eye contact is considered necessary and appropriate</a:t>
            </a:r>
            <a:r>
              <a:rPr lang="en-US" sz="2400" b="1" dirty="0" smtClean="0">
                <a:latin typeface="TH Niramit AS"/>
                <a:cs typeface="TH Niramit AS"/>
              </a:rPr>
              <a:t>, and </a:t>
            </a:r>
            <a:r>
              <a:rPr lang="en-US" sz="2400" b="1" dirty="0">
                <a:latin typeface="TH Niramit AS"/>
                <a:cs typeface="TH Niramit AS"/>
              </a:rPr>
              <a:t>people are more likely to trust and like someone who looks </a:t>
            </a:r>
            <a:r>
              <a:rPr lang="en-US" sz="2400" b="1" dirty="0" smtClean="0">
                <a:latin typeface="TH Niramit AS"/>
                <a:cs typeface="TH Niramit AS"/>
              </a:rPr>
              <a:t>them straight </a:t>
            </a:r>
            <a:r>
              <a:rPr lang="en-US" sz="2400" b="1" dirty="0">
                <a:latin typeface="TH Niramit AS"/>
                <a:cs typeface="TH Niramit AS"/>
              </a:rPr>
              <a:t>in the eye.</a:t>
            </a:r>
          </a:p>
        </p:txBody>
      </p:sp>
    </p:spTree>
    <p:extLst>
      <p:ext uri="{BB962C8B-B14F-4D97-AF65-F5344CB8AC3E}">
        <p14:creationId xmlns:p14="http://schemas.microsoft.com/office/powerpoint/2010/main" val="8548568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Facial expressions </a:t>
            </a:r>
            <a:r>
              <a:rPr lang="en-US" sz="3600" dirty="0">
                <a:latin typeface="TH Niramit AS"/>
                <a:cs typeface="TH Niramit AS"/>
              </a:rPr>
              <a:t>(cont.) </a:t>
            </a:r>
            <a:r>
              <a:rPr lang="en-US" sz="3600" dirty="0" smtClean="0">
                <a:latin typeface="TH Niramit AS"/>
                <a:cs typeface="TH Niramit AS"/>
              </a:rPr>
              <a: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t>
            </a:r>
            <a:r>
              <a:rPr lang="en-US" sz="2400" b="1" dirty="0">
                <a:latin typeface="TH Niramit AS"/>
                <a:cs typeface="TH Niramit AS"/>
              </a:rPr>
              <a:t>Another important facial expression is the way you smile, showing </a:t>
            </a:r>
            <a:r>
              <a:rPr lang="en-US" sz="2400" b="1" dirty="0" smtClean="0">
                <a:latin typeface="TH Niramit AS"/>
                <a:cs typeface="TH Niramit AS"/>
              </a:rPr>
              <a:t>good </a:t>
            </a:r>
            <a:r>
              <a:rPr lang="en-US" sz="2400" b="1" dirty="0" err="1" smtClean="0">
                <a:latin typeface="TH Niramit AS"/>
                <a:cs typeface="TH Niramit AS"/>
              </a:rPr>
              <a:t>humour</a:t>
            </a:r>
            <a:r>
              <a:rPr lang="en-US" sz="2400" b="1" dirty="0">
                <a:latin typeface="TH Niramit AS"/>
                <a:cs typeface="TH Niramit AS"/>
              </a:rPr>
              <a:t>, empathy, sincerity or sneering or sarcasm. ‘Smile and the </a:t>
            </a:r>
            <a:r>
              <a:rPr lang="en-US" sz="2400" b="1" dirty="0" smtClean="0">
                <a:latin typeface="TH Niramit AS"/>
                <a:cs typeface="TH Niramit AS"/>
              </a:rPr>
              <a:t>world smiles </a:t>
            </a:r>
            <a:r>
              <a:rPr lang="en-US" sz="2400" b="1" dirty="0">
                <a:latin typeface="TH Niramit AS"/>
                <a:cs typeface="TH Niramit AS"/>
              </a:rPr>
              <a:t>with you’ is an English expression, but it is not necessarily </a:t>
            </a:r>
            <a:r>
              <a:rPr lang="en-US" sz="2400" b="1" dirty="0" smtClean="0">
                <a:latin typeface="TH Niramit AS"/>
                <a:cs typeface="TH Niramit AS"/>
              </a:rPr>
              <a:t>true.</a:t>
            </a:r>
          </a:p>
          <a:p>
            <a:pPr marL="139700" indent="0" algn="just">
              <a:buNone/>
            </a:pPr>
            <a:r>
              <a:rPr lang="en-US" sz="2400" b="1" dirty="0">
                <a:latin typeface="TH Niramit AS"/>
                <a:cs typeface="TH Niramit AS"/>
              </a:rPr>
              <a:t>	</a:t>
            </a:r>
            <a:r>
              <a:rPr lang="en-US" sz="2400" b="1" dirty="0" smtClean="0">
                <a:latin typeface="TH Niramit AS"/>
                <a:cs typeface="TH Niramit AS"/>
              </a:rPr>
              <a:t>Smiling </a:t>
            </a:r>
            <a:r>
              <a:rPr lang="en-US" sz="2400" b="1" dirty="0">
                <a:latin typeface="TH Niramit AS"/>
                <a:cs typeface="TH Niramit AS"/>
              </a:rPr>
              <a:t>at strangers on first meeting may be regarded as strange or </a:t>
            </a:r>
            <a:r>
              <a:rPr lang="en-US" sz="2400" b="1" dirty="0" smtClean="0">
                <a:latin typeface="TH Niramit AS"/>
                <a:cs typeface="TH Niramit AS"/>
              </a:rPr>
              <a:t>inappropriate. In </a:t>
            </a:r>
            <a:r>
              <a:rPr lang="en-US" sz="2400" b="1" dirty="0">
                <a:latin typeface="TH Niramit AS"/>
                <a:cs typeface="TH Niramit AS"/>
              </a:rPr>
              <a:t>many Eastern cultures, smiling may often be used as a way </a:t>
            </a:r>
            <a:r>
              <a:rPr lang="en-US" sz="2400" b="1" dirty="0" smtClean="0">
                <a:latin typeface="TH Niramit AS"/>
                <a:cs typeface="TH Niramit AS"/>
              </a:rPr>
              <a:t>to cover </a:t>
            </a:r>
            <a:r>
              <a:rPr lang="en-US" sz="2400" b="1" dirty="0">
                <a:latin typeface="TH Niramit AS"/>
                <a:cs typeface="TH Niramit AS"/>
              </a:rPr>
              <a:t>embarrassment.</a:t>
            </a:r>
          </a:p>
        </p:txBody>
      </p:sp>
    </p:spTree>
    <p:extLst>
      <p:ext uri="{BB962C8B-B14F-4D97-AF65-F5344CB8AC3E}">
        <p14:creationId xmlns:p14="http://schemas.microsoft.com/office/powerpoint/2010/main" val="35022757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latin typeface="TH Niramit AS"/>
                <a:cs typeface="TH Niramit AS"/>
              </a:rPr>
              <a:t>NVC: Posture</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Posture </a:t>
            </a:r>
            <a:r>
              <a:rPr lang="en-US" sz="2400" b="1" dirty="0">
                <a:latin typeface="TH Niramit AS"/>
                <a:cs typeface="TH Niramit AS"/>
              </a:rPr>
              <a:t>involves a number of potential pitfalls. How you stand can </a:t>
            </a:r>
            <a:r>
              <a:rPr lang="en-US" sz="2400" b="1" dirty="0" smtClean="0">
                <a:latin typeface="TH Niramit AS"/>
                <a:cs typeface="TH Niramit AS"/>
              </a:rPr>
              <a:t>often have </a:t>
            </a:r>
            <a:r>
              <a:rPr lang="en-US" sz="2400" b="1" dirty="0">
                <a:latin typeface="TH Niramit AS"/>
                <a:cs typeface="TH Niramit AS"/>
              </a:rPr>
              <a:t>an influence on how you are perceived abroad. A common way of </a:t>
            </a:r>
            <a:r>
              <a:rPr lang="en-US" sz="2400" b="1" dirty="0" smtClean="0">
                <a:latin typeface="TH Niramit AS"/>
                <a:cs typeface="TH Niramit AS"/>
              </a:rPr>
              <a:t>relaxing in </a:t>
            </a:r>
            <a:r>
              <a:rPr lang="en-US" sz="2400" b="1" dirty="0">
                <a:latin typeface="TH Niramit AS"/>
                <a:cs typeface="TH Niramit AS"/>
              </a:rPr>
              <a:t>North America for men is to stand legs apart and hands on hips. </a:t>
            </a:r>
            <a:endParaRPr lang="th-TH" sz="2400" b="1" dirty="0" smtClean="0">
              <a:latin typeface="TH Niramit AS"/>
              <a:cs typeface="TH Niramit AS"/>
            </a:endParaRPr>
          </a:p>
          <a:p>
            <a:pPr marL="139700" indent="0" algn="just">
              <a:buNone/>
            </a:pPr>
            <a:r>
              <a:rPr lang="th-TH" sz="2400" b="1" dirty="0" smtClean="0">
                <a:latin typeface="TH Niramit AS"/>
                <a:cs typeface="TH Niramit AS"/>
              </a:rPr>
              <a:t>	</a:t>
            </a:r>
            <a:endParaRPr lang="en-US" sz="2400" b="1" dirty="0">
              <a:latin typeface="TH Niramit AS"/>
              <a:cs typeface="TH Niramit AS"/>
            </a:endParaRPr>
          </a:p>
        </p:txBody>
      </p:sp>
    </p:spTree>
    <p:extLst>
      <p:ext uri="{BB962C8B-B14F-4D97-AF65-F5344CB8AC3E}">
        <p14:creationId xmlns:p14="http://schemas.microsoft.com/office/powerpoint/2010/main" val="16238977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Posture </a:t>
            </a:r>
            <a:r>
              <a:rPr lang="en-US" sz="3600" dirty="0">
                <a:latin typeface="TH Niramit AS"/>
                <a:cs typeface="TH Niramit AS"/>
              </a:rPr>
              <a:t>(cont.) </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This is </a:t>
            </a:r>
            <a:r>
              <a:rPr lang="en-US" sz="2400" b="1" dirty="0">
                <a:latin typeface="TH Niramit AS"/>
                <a:cs typeface="TH Niramit AS"/>
              </a:rPr>
              <a:t>known as ‘arms akimbo’ and can be seen as a posture of defiance and </a:t>
            </a:r>
            <a:r>
              <a:rPr lang="en-US" sz="2400" b="1" dirty="0" smtClean="0">
                <a:latin typeface="TH Niramit AS"/>
                <a:cs typeface="TH Niramit AS"/>
              </a:rPr>
              <a:t>even aggression </a:t>
            </a:r>
            <a:r>
              <a:rPr lang="en-US" sz="2400" b="1" dirty="0">
                <a:latin typeface="TH Niramit AS"/>
                <a:cs typeface="TH Niramit AS"/>
              </a:rPr>
              <a:t>in parts of Asia, especially in Japan. Standing up straight and ‘</a:t>
            </a:r>
            <a:r>
              <a:rPr lang="en-US" sz="2400" b="1" dirty="0" smtClean="0">
                <a:latin typeface="TH Niramit AS"/>
                <a:cs typeface="TH Niramit AS"/>
              </a:rPr>
              <a:t>walking tall</a:t>
            </a:r>
            <a:r>
              <a:rPr lang="en-US" sz="2400" b="1" dirty="0">
                <a:latin typeface="TH Niramit AS"/>
                <a:cs typeface="TH Niramit AS"/>
              </a:rPr>
              <a:t>’ is a sign of confidence and self- respect in the West, but may be </a:t>
            </a:r>
            <a:r>
              <a:rPr lang="en-US" sz="2400" b="1" dirty="0" smtClean="0">
                <a:latin typeface="TH Niramit AS"/>
                <a:cs typeface="TH Niramit AS"/>
              </a:rPr>
              <a:t>seen as </a:t>
            </a:r>
            <a:r>
              <a:rPr lang="en-US" sz="2400" b="1" dirty="0">
                <a:latin typeface="TH Niramit AS"/>
                <a:cs typeface="TH Niramit AS"/>
              </a:rPr>
              <a:t>a sign of arrogance and lack of respect in the East.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some cultures, </a:t>
            </a:r>
            <a:r>
              <a:rPr lang="en-US" sz="2400" b="1" dirty="0" smtClean="0">
                <a:latin typeface="TH Niramit AS"/>
                <a:cs typeface="TH Niramit AS"/>
              </a:rPr>
              <a:t>such as </a:t>
            </a:r>
            <a:r>
              <a:rPr lang="en-US" sz="2400" b="1" dirty="0">
                <a:latin typeface="TH Niramit AS"/>
                <a:cs typeface="TH Niramit AS"/>
              </a:rPr>
              <a:t>Thailand and the Middle East, showing the soles of your shoes is </a:t>
            </a:r>
            <a:r>
              <a:rPr lang="en-US" sz="2400" b="1" dirty="0" smtClean="0">
                <a:latin typeface="TH Niramit AS"/>
                <a:cs typeface="TH Niramit AS"/>
              </a:rPr>
              <a:t>considered disrespectful </a:t>
            </a:r>
            <a:r>
              <a:rPr lang="en-US" sz="2400" b="1" dirty="0">
                <a:latin typeface="TH Niramit AS"/>
                <a:cs typeface="TH Niramit AS"/>
              </a:rPr>
              <a:t>as they are seen as the lowest and dirtiest part of the body</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20420549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Posture </a:t>
            </a:r>
            <a:r>
              <a:rPr lang="en-US" sz="3600" dirty="0">
                <a:latin typeface="TH Niramit AS"/>
                <a:cs typeface="TH Niramit AS"/>
              </a:rPr>
              <a:t>(cont.) </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An example of this was after the overthrow of Saddam Hussein: his statue in Baghdad was toppled in April 2003 and the mob beat the statue’s face with the soles of their shoes as a sign of insult. Respect should be shown by sitting properly, not slouching or putting your feet up on a seat. </a:t>
            </a:r>
            <a:endParaRPr lang="en-US" sz="2400" b="1" dirty="0">
              <a:latin typeface="TH Niramit AS"/>
              <a:cs typeface="TH Niramit AS"/>
            </a:endParaRPr>
          </a:p>
        </p:txBody>
      </p:sp>
    </p:spTree>
    <p:extLst>
      <p:ext uri="{BB962C8B-B14F-4D97-AF65-F5344CB8AC3E}">
        <p14:creationId xmlns:p14="http://schemas.microsoft.com/office/powerpoint/2010/main" val="139388753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Posture </a:t>
            </a:r>
            <a:r>
              <a:rPr lang="en-US" sz="3600" dirty="0">
                <a:latin typeface="TH Niramit AS"/>
                <a:cs typeface="TH Niramit AS"/>
              </a:rPr>
              <a:t>(cont.) </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over- </a:t>
            </a:r>
            <a:r>
              <a:rPr lang="en-US" sz="2400" b="1" dirty="0" smtClean="0">
                <a:latin typeface="TH Niramit AS"/>
                <a:cs typeface="TH Niramit AS"/>
              </a:rPr>
              <a:t>relaxed</a:t>
            </a:r>
            <a:r>
              <a:rPr lang="th-TH" sz="2400" b="1" dirty="0" smtClean="0">
                <a:latin typeface="TH Niramit AS"/>
                <a:cs typeface="TH Niramit AS"/>
              </a:rPr>
              <a:t> </a:t>
            </a:r>
            <a:r>
              <a:rPr lang="en-US" sz="2400" b="1" dirty="0" smtClean="0">
                <a:latin typeface="TH Niramit AS"/>
                <a:cs typeface="TH Niramit AS"/>
              </a:rPr>
              <a:t>looking Westerner </a:t>
            </a:r>
            <a:r>
              <a:rPr lang="en-US" sz="2400" b="1" dirty="0">
                <a:latin typeface="TH Niramit AS"/>
                <a:cs typeface="TH Niramit AS"/>
              </a:rPr>
              <a:t>who is trying to appear friendly is not respected, as in </a:t>
            </a:r>
            <a:r>
              <a:rPr lang="en-US" sz="2400" b="1" dirty="0" smtClean="0">
                <a:latin typeface="TH Niramit AS"/>
                <a:cs typeface="TH Niramit AS"/>
              </a:rPr>
              <a:t>most cultures </a:t>
            </a:r>
            <a:r>
              <a:rPr lang="en-US" sz="2400" b="1" dirty="0">
                <a:latin typeface="TH Niramit AS"/>
                <a:cs typeface="TH Niramit AS"/>
              </a:rPr>
              <a:t>one’s appearance reflects one’s self- image.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issue of how we sit </a:t>
            </a:r>
            <a:r>
              <a:rPr lang="en-US" sz="2400" b="1" dirty="0" smtClean="0">
                <a:latin typeface="TH Niramit AS"/>
                <a:cs typeface="TH Niramit AS"/>
              </a:rPr>
              <a:t>and who </a:t>
            </a:r>
            <a:r>
              <a:rPr lang="en-US" sz="2400" b="1" dirty="0">
                <a:latin typeface="TH Niramit AS"/>
                <a:cs typeface="TH Niramit AS"/>
              </a:rPr>
              <a:t>sits where, for example, at meetings is also different in different </a:t>
            </a:r>
            <a:r>
              <a:rPr lang="en-US" sz="2400" b="1" dirty="0" smtClean="0">
                <a:latin typeface="TH Niramit AS"/>
                <a:cs typeface="TH Niramit AS"/>
              </a:rPr>
              <a:t>cultures. There </a:t>
            </a:r>
            <a:r>
              <a:rPr lang="en-US" sz="2400" b="1" dirty="0">
                <a:latin typeface="TH Niramit AS"/>
                <a:cs typeface="TH Niramit AS"/>
              </a:rPr>
              <a:t>are social conventions about posture and these can have </a:t>
            </a:r>
            <a:r>
              <a:rPr lang="en-US" sz="2400" b="1" dirty="0" smtClean="0">
                <a:latin typeface="TH Niramit AS"/>
                <a:cs typeface="TH Niramit AS"/>
              </a:rPr>
              <a:t>symbolic meanings</a:t>
            </a:r>
            <a:r>
              <a:rPr lang="en-US" sz="2400" b="1" dirty="0">
                <a:latin typeface="TH Niramit AS"/>
                <a:cs typeface="TH Niramit AS"/>
              </a:rPr>
              <a:t>, for example, kneeling in church and bowing to senior people.</a:t>
            </a:r>
          </a:p>
        </p:txBody>
      </p:sp>
    </p:spTree>
    <p:extLst>
      <p:ext uri="{BB962C8B-B14F-4D97-AF65-F5344CB8AC3E}">
        <p14:creationId xmlns:p14="http://schemas.microsoft.com/office/powerpoint/2010/main" val="424990780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Handshakes</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Handshakes </a:t>
            </a:r>
            <a:r>
              <a:rPr lang="en-US" sz="2400" b="1" dirty="0">
                <a:latin typeface="TH Niramit AS"/>
                <a:cs typeface="TH Niramit AS"/>
              </a:rPr>
              <a:t>vary in terms of their usage in different cultures. In </a:t>
            </a:r>
            <a:r>
              <a:rPr lang="en-US" sz="2400" b="1" dirty="0" smtClean="0">
                <a:latin typeface="TH Niramit AS"/>
                <a:cs typeface="TH Niramit AS"/>
              </a:rPr>
              <a:t>some cultures</a:t>
            </a:r>
            <a:r>
              <a:rPr lang="en-US" sz="2400" b="1" dirty="0">
                <a:latin typeface="TH Niramit AS"/>
                <a:cs typeface="TH Niramit AS"/>
              </a:rPr>
              <a:t>, especially those involving Arab males, the handshake is </a:t>
            </a:r>
            <a:r>
              <a:rPr lang="en-US" sz="2400" b="1" dirty="0" smtClean="0">
                <a:latin typeface="TH Niramit AS"/>
                <a:cs typeface="TH Niramit AS"/>
              </a:rPr>
              <a:t>prolonged and </a:t>
            </a:r>
            <a:r>
              <a:rPr lang="en-US" sz="2400" b="1" dirty="0">
                <a:latin typeface="TH Niramit AS"/>
                <a:cs typeface="TH Niramit AS"/>
              </a:rPr>
              <a:t>men may hold hands while walking together. </a:t>
            </a:r>
            <a:endParaRPr lang="th-TH" sz="2400" b="1" dirty="0" smtClean="0">
              <a:latin typeface="TH Niramit AS"/>
              <a:cs typeface="TH Niramit AS"/>
            </a:endParaRPr>
          </a:p>
          <a:p>
            <a:pPr marL="139700" indent="0" algn="just">
              <a:buNone/>
            </a:pPr>
            <a:r>
              <a:rPr lang="th-TH" sz="2400" b="1" dirty="0" smtClean="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Japanese make </a:t>
            </a:r>
            <a:r>
              <a:rPr lang="en-US" sz="2400" b="1" dirty="0" smtClean="0">
                <a:latin typeface="TH Niramit AS"/>
                <a:cs typeface="TH Niramit AS"/>
              </a:rPr>
              <a:t>a concession </a:t>
            </a:r>
            <a:r>
              <a:rPr lang="en-US" sz="2400" b="1" dirty="0">
                <a:latin typeface="TH Niramit AS"/>
                <a:cs typeface="TH Niramit AS"/>
              </a:rPr>
              <a:t>of shaking hands with Westerners, but many still prefer to bow</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400729917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Handshakes </a:t>
            </a:r>
            <a:r>
              <a:rPr lang="en-US" sz="3600" dirty="0">
                <a:latin typeface="TH Niramit AS"/>
                <a:cs typeface="TH Niramit AS"/>
              </a:rPr>
              <a:t>(cont.) </a:t>
            </a:r>
          </a:p>
        </p:txBody>
      </p:sp>
      <p:sp>
        <p:nvSpPr>
          <p:cNvPr id="3" name="Content Placeholder 2"/>
          <p:cNvSpPr>
            <a:spLocks noGrp="1"/>
          </p:cNvSpPr>
          <p:nvPr>
            <p:ph idx="1"/>
          </p:nvPr>
        </p:nvSpPr>
        <p:spPr>
          <a:xfrm>
            <a:off x="708350" y="1202925"/>
            <a:ext cx="7727400" cy="2566357"/>
          </a:xfrm>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degree of the bow shows the degree of seniority. The junior person </a:t>
            </a:r>
            <a:r>
              <a:rPr lang="en-US" sz="2400" b="1" dirty="0" smtClean="0">
                <a:latin typeface="TH Niramit AS"/>
                <a:cs typeface="TH Niramit AS"/>
              </a:rPr>
              <a:t>may make </a:t>
            </a:r>
            <a:r>
              <a:rPr lang="en-US" sz="2400" b="1" dirty="0">
                <a:latin typeface="TH Niramit AS"/>
                <a:cs typeface="TH Niramit AS"/>
              </a:rPr>
              <a:t>a bow from the waist, whereas a more senior person may just give </a:t>
            </a:r>
            <a:r>
              <a:rPr lang="en-US" sz="2400" b="1" dirty="0" smtClean="0">
                <a:latin typeface="TH Niramit AS"/>
                <a:cs typeface="TH Niramit AS"/>
              </a:rPr>
              <a:t>a nod </a:t>
            </a:r>
            <a:r>
              <a:rPr lang="en-US" sz="2400" b="1" dirty="0">
                <a:latin typeface="TH Niramit AS"/>
                <a:cs typeface="TH Niramit AS"/>
              </a:rPr>
              <a:t>of the head.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Increasingly</a:t>
            </a:r>
            <a:r>
              <a:rPr lang="en-US" sz="2400" b="1" dirty="0">
                <a:latin typeface="TH Niramit AS"/>
                <a:cs typeface="TH Niramit AS"/>
              </a:rPr>
              <a:t>, young Westerners now greet each other </a:t>
            </a:r>
            <a:r>
              <a:rPr lang="en-US" sz="2400" b="1" dirty="0" smtClean="0">
                <a:latin typeface="TH Niramit AS"/>
                <a:cs typeface="TH Niramit AS"/>
              </a:rPr>
              <a:t>with the </a:t>
            </a:r>
            <a:r>
              <a:rPr lang="en-US" sz="2400" b="1" dirty="0">
                <a:latin typeface="TH Niramit AS"/>
                <a:cs typeface="TH Niramit AS"/>
              </a:rPr>
              <a:t>‘high-five’, but the firm handshake on meeting is still widely used. </a:t>
            </a:r>
            <a:r>
              <a:rPr lang="en-US" sz="2400" b="1" dirty="0" smtClean="0">
                <a:latin typeface="TH Niramit AS"/>
                <a:cs typeface="TH Niramit AS"/>
              </a:rPr>
              <a:t>In most </a:t>
            </a:r>
            <a:r>
              <a:rPr lang="en-US" sz="2400" b="1" dirty="0">
                <a:latin typeface="TH Niramit AS"/>
                <a:cs typeface="TH Niramit AS"/>
              </a:rPr>
              <a:t>Latin cultures, the ‘</a:t>
            </a:r>
            <a:r>
              <a:rPr lang="en-US" sz="2400" b="1" dirty="0" err="1">
                <a:latin typeface="TH Niramit AS"/>
                <a:cs typeface="TH Niramit AS"/>
              </a:rPr>
              <a:t>abrazo</a:t>
            </a:r>
            <a:r>
              <a:rPr lang="en-US" sz="2400" b="1" dirty="0">
                <a:latin typeface="TH Niramit AS"/>
                <a:cs typeface="TH Niramit AS"/>
              </a:rPr>
              <a:t>’ (the hug) is as commonplace as the handshake</a:t>
            </a:r>
            <a:r>
              <a:rPr lang="en-US" sz="2400" b="1" dirty="0" smtClean="0">
                <a:latin typeface="TH Niramit AS"/>
                <a:cs typeface="TH Niramit AS"/>
              </a:rPr>
              <a:t>, both </a:t>
            </a:r>
            <a:r>
              <a:rPr lang="en-US" sz="2400" b="1" dirty="0">
                <a:latin typeface="TH Niramit AS"/>
                <a:cs typeface="TH Niramit AS"/>
              </a:rPr>
              <a:t>between men and between women.</a:t>
            </a:r>
          </a:p>
        </p:txBody>
      </p:sp>
    </p:spTree>
    <p:extLst>
      <p:ext uri="{BB962C8B-B14F-4D97-AF65-F5344CB8AC3E}">
        <p14:creationId xmlns:p14="http://schemas.microsoft.com/office/powerpoint/2010/main" val="27319422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Appearance</a:t>
            </a:r>
            <a:r>
              <a:rPr lang="en-US" sz="3600" dirty="0" smtClean="0">
                <a:latin typeface="TH Niramit AS"/>
                <a:cs typeface="TH Niramit AS"/>
              </a:rPr>
              <a:t>/what we wear</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Appearance</a:t>
            </a:r>
            <a:r>
              <a:rPr lang="en-US" sz="2400" b="1" dirty="0">
                <a:latin typeface="TH Niramit AS"/>
                <a:cs typeface="TH Niramit AS"/>
              </a:rPr>
              <a:t>/what we wear: it is often said that ‘clothes </a:t>
            </a:r>
            <a:r>
              <a:rPr lang="en-US" sz="2400" b="1" dirty="0" err="1">
                <a:latin typeface="TH Niramit AS"/>
                <a:cs typeface="TH Niramit AS"/>
              </a:rPr>
              <a:t>maketh</a:t>
            </a:r>
            <a:r>
              <a:rPr lang="en-US" sz="2400" b="1" dirty="0">
                <a:latin typeface="TH Niramit AS"/>
                <a:cs typeface="TH Niramit AS"/>
              </a:rPr>
              <a:t> the man’</a:t>
            </a:r>
            <a:r>
              <a:rPr lang="en-US" sz="2400" b="1" dirty="0" smtClean="0">
                <a:latin typeface="TH Niramit AS"/>
                <a:cs typeface="TH Niramit AS"/>
              </a:rPr>
              <a:t>. Clothes </a:t>
            </a:r>
            <a:r>
              <a:rPr lang="en-US" sz="2400" b="1" dirty="0">
                <a:latin typeface="TH Niramit AS"/>
                <a:cs typeface="TH Niramit AS"/>
              </a:rPr>
              <a:t>can signal a person’s sense of self- esteem, status, group membership</a:t>
            </a:r>
            <a:r>
              <a:rPr lang="en-US" sz="2400" b="1" dirty="0" smtClean="0">
                <a:latin typeface="TH Niramit AS"/>
                <a:cs typeface="TH Niramit AS"/>
              </a:rPr>
              <a:t>, socio</a:t>
            </a:r>
            <a:r>
              <a:rPr lang="en-US" sz="2400" b="1" dirty="0">
                <a:latin typeface="TH Niramit AS"/>
                <a:cs typeface="TH Niramit AS"/>
              </a:rPr>
              <a:t>- economic class and general character.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Italy, for example, ‘</a:t>
            </a:r>
            <a:r>
              <a:rPr lang="en-US" sz="2400" b="1" dirty="0" smtClean="0">
                <a:latin typeface="TH Niramit AS"/>
                <a:cs typeface="TH Niramit AS"/>
              </a:rPr>
              <a:t>fare la </a:t>
            </a:r>
            <a:r>
              <a:rPr lang="en-US" sz="2400" b="1" dirty="0" err="1">
                <a:latin typeface="TH Niramit AS"/>
                <a:cs typeface="TH Niramit AS"/>
              </a:rPr>
              <a:t>bella</a:t>
            </a:r>
            <a:r>
              <a:rPr lang="en-US" sz="2400" b="1" dirty="0">
                <a:latin typeface="TH Niramit AS"/>
                <a:cs typeface="TH Niramit AS"/>
              </a:rPr>
              <a:t> </a:t>
            </a:r>
            <a:r>
              <a:rPr lang="en-US" sz="2400" b="1" dirty="0" err="1">
                <a:latin typeface="TH Niramit AS"/>
                <a:cs typeface="TH Niramit AS"/>
              </a:rPr>
              <a:t>figura</a:t>
            </a:r>
            <a:r>
              <a:rPr lang="en-US" sz="2400" b="1" dirty="0">
                <a:latin typeface="TH Niramit AS"/>
                <a:cs typeface="TH Niramit AS"/>
              </a:rPr>
              <a:t>’, that is, looking good and making a good impression, is </a:t>
            </a:r>
            <a:r>
              <a:rPr lang="en-US" sz="2400" b="1" dirty="0" smtClean="0">
                <a:latin typeface="TH Niramit AS"/>
                <a:cs typeface="TH Niramit AS"/>
              </a:rPr>
              <a:t>very important</a:t>
            </a:r>
            <a:r>
              <a:rPr lang="en-US" sz="2400" b="1" dirty="0">
                <a:latin typeface="TH Niramit AS"/>
                <a:cs typeface="TH Niramit AS"/>
              </a:rPr>
              <a:t>, but in all cultures, dressing appropriately for meetings or </a:t>
            </a:r>
            <a:r>
              <a:rPr lang="en-US" sz="2400" b="1" dirty="0" smtClean="0">
                <a:latin typeface="TH Niramit AS"/>
                <a:cs typeface="TH Niramit AS"/>
              </a:rPr>
              <a:t>for particular </a:t>
            </a:r>
            <a:r>
              <a:rPr lang="en-US" sz="2400" b="1" dirty="0">
                <a:latin typeface="TH Niramit AS"/>
                <a:cs typeface="TH Niramit AS"/>
              </a:rPr>
              <a:t>environments is also imperative. </a:t>
            </a:r>
          </a:p>
        </p:txBody>
      </p:sp>
    </p:spTree>
    <p:extLst>
      <p:ext uri="{BB962C8B-B14F-4D97-AF65-F5344CB8AC3E}">
        <p14:creationId xmlns:p14="http://schemas.microsoft.com/office/powerpoint/2010/main" val="177211105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Appearance</a:t>
            </a:r>
            <a:r>
              <a:rPr lang="en-US" sz="3600" dirty="0">
                <a:latin typeface="TH Niramit AS"/>
                <a:cs typeface="TH Niramit AS"/>
              </a:rPr>
              <a:t>/what we </a:t>
            </a:r>
            <a:r>
              <a:rPr lang="en-US" sz="3600" dirty="0" smtClean="0">
                <a:latin typeface="TH Niramit AS"/>
                <a:cs typeface="TH Niramit AS"/>
              </a:rPr>
              <a:t>wear </a:t>
            </a:r>
            <a:r>
              <a:rPr lang="en-US" sz="3600" dirty="0">
                <a:latin typeface="TH Niramit AS"/>
                <a:cs typeface="TH Niramit AS"/>
              </a:rPr>
              <a:t>(cont.)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t>
            </a:r>
            <a:r>
              <a:rPr lang="en-US" sz="2400" b="1" dirty="0" err="1" smtClean="0">
                <a:latin typeface="TH Niramit AS"/>
                <a:cs typeface="TH Niramit AS"/>
              </a:rPr>
              <a:t>Jewellery</a:t>
            </a:r>
            <a:r>
              <a:rPr lang="en-US" sz="2400" b="1" dirty="0" smtClean="0">
                <a:latin typeface="TH Niramit AS"/>
                <a:cs typeface="TH Niramit AS"/>
              </a:rPr>
              <a:t> </a:t>
            </a:r>
            <a:r>
              <a:rPr lang="en-US" sz="2400" b="1" dirty="0">
                <a:latin typeface="TH Niramit AS"/>
                <a:cs typeface="TH Niramit AS"/>
              </a:rPr>
              <a:t>often also </a:t>
            </a:r>
            <a:r>
              <a:rPr lang="en-US" sz="2400" b="1" dirty="0" smtClean="0">
                <a:latin typeface="TH Niramit AS"/>
                <a:cs typeface="TH Niramit AS"/>
              </a:rPr>
              <a:t>conveys certain </a:t>
            </a:r>
            <a:r>
              <a:rPr lang="en-US" sz="2400" b="1" dirty="0">
                <a:latin typeface="TH Niramit AS"/>
                <a:cs typeface="TH Niramit AS"/>
              </a:rPr>
              <a:t>messages, as do spectacles, handbags</a:t>
            </a:r>
            <a:r>
              <a:rPr lang="en-US" sz="2400" b="1" dirty="0" smtClean="0">
                <a:latin typeface="TH Niramit AS"/>
                <a:cs typeface="TH Niramit AS"/>
              </a:rPr>
              <a:t>, cigarettes</a:t>
            </a:r>
            <a:r>
              <a:rPr lang="en-US" sz="2400" b="1" dirty="0">
                <a:latin typeface="TH Niramit AS"/>
                <a:cs typeface="TH Niramit AS"/>
              </a:rPr>
              <a:t>, watches and pens</a:t>
            </a:r>
            <a:r>
              <a:rPr lang="en-US" sz="2400" b="1" dirty="0" smtClean="0">
                <a:latin typeface="TH Niramit AS"/>
                <a:cs typeface="TH Niramit AS"/>
              </a:rPr>
              <a:t>, and </a:t>
            </a:r>
            <a:r>
              <a:rPr lang="en-US" sz="2400" b="1" dirty="0">
                <a:latin typeface="TH Niramit AS"/>
                <a:cs typeface="TH Niramit AS"/>
              </a:rPr>
              <a:t>the way they are handled also says something about their users. </a:t>
            </a:r>
            <a:r>
              <a:rPr lang="en-US" sz="2400" b="1" dirty="0" smtClean="0">
                <a:latin typeface="TH Niramit AS"/>
                <a:cs typeface="TH Niramit AS"/>
              </a:rPr>
              <a:t>In Latin </a:t>
            </a:r>
            <a:r>
              <a:rPr lang="en-US" sz="2400" b="1" dirty="0">
                <a:latin typeface="TH Niramit AS"/>
                <a:cs typeface="TH Niramit AS"/>
              </a:rPr>
              <a:t>America, how you look is an important part of your self- </a:t>
            </a:r>
            <a:r>
              <a:rPr lang="en-US" sz="2400" b="1" dirty="0" smtClean="0">
                <a:latin typeface="TH Niramit AS"/>
                <a:cs typeface="TH Niramit AS"/>
              </a:rPr>
              <a:t>presentation. Among </a:t>
            </a:r>
            <a:r>
              <a:rPr lang="en-US" sz="2400" b="1" dirty="0">
                <a:latin typeface="TH Niramit AS"/>
                <a:cs typeface="TH Niramit AS"/>
              </a:rPr>
              <a:t>the veil- wearing </a:t>
            </a:r>
            <a:r>
              <a:rPr lang="en-US" sz="2400" b="1" dirty="0" err="1">
                <a:latin typeface="TH Niramit AS"/>
                <a:cs typeface="TH Niramit AS"/>
              </a:rPr>
              <a:t>Tuareg</a:t>
            </a:r>
            <a:r>
              <a:rPr lang="en-US" sz="2400" b="1" dirty="0">
                <a:latin typeface="TH Niramit AS"/>
                <a:cs typeface="TH Niramit AS"/>
              </a:rPr>
              <a:t>, the veil covering the lower part of the </a:t>
            </a:r>
            <a:r>
              <a:rPr lang="en-US" sz="2400" b="1" dirty="0" smtClean="0">
                <a:latin typeface="TH Niramit AS"/>
                <a:cs typeface="TH Niramit AS"/>
              </a:rPr>
              <a:t>face is </a:t>
            </a:r>
            <a:r>
              <a:rPr lang="en-US" sz="2400" b="1" dirty="0">
                <a:latin typeface="TH Niramit AS"/>
                <a:cs typeface="TH Niramit AS"/>
              </a:rPr>
              <a:t>raised or lowered slightly according to the seniority of the person </a:t>
            </a:r>
            <a:r>
              <a:rPr lang="en-US" sz="2400" b="1" dirty="0" smtClean="0">
                <a:latin typeface="TH Niramit AS"/>
                <a:cs typeface="TH Niramit AS"/>
              </a:rPr>
              <a:t>joining the </a:t>
            </a:r>
            <a:r>
              <a:rPr lang="en-US" sz="2400" b="1" dirty="0">
                <a:latin typeface="TH Niramit AS"/>
                <a:cs typeface="TH Niramit AS"/>
              </a:rPr>
              <a:t>gathering. According to strict Islamic law and convention, </a:t>
            </a:r>
            <a:r>
              <a:rPr lang="en-US" sz="2400" b="1" dirty="0" smtClean="0">
                <a:latin typeface="TH Niramit AS"/>
                <a:cs typeface="TH Niramit AS"/>
              </a:rPr>
              <a:t>Muslim women </a:t>
            </a:r>
            <a:r>
              <a:rPr lang="en-US" sz="2400" b="1" dirty="0">
                <a:latin typeface="TH Niramit AS"/>
                <a:cs typeface="TH Niramit AS"/>
              </a:rPr>
              <a:t>are expected to cover their ankles, their forearms and their hair. </a:t>
            </a:r>
          </a:p>
        </p:txBody>
      </p:sp>
    </p:spTree>
    <p:extLst>
      <p:ext uri="{BB962C8B-B14F-4D97-AF65-F5344CB8AC3E}">
        <p14:creationId xmlns:p14="http://schemas.microsoft.com/office/powerpoint/2010/main" val="2782288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Stress</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Another </a:t>
            </a:r>
            <a:r>
              <a:rPr lang="en-US" sz="2400" b="1" dirty="0">
                <a:latin typeface="TH Niramit AS"/>
                <a:cs typeface="TH Niramit AS"/>
              </a:rPr>
              <a:t>important feature is stress. The stress in a word or sentence </a:t>
            </a:r>
            <a:r>
              <a:rPr lang="en-US" sz="2400" b="1" dirty="0" smtClean="0">
                <a:latin typeface="TH Niramit AS"/>
                <a:cs typeface="TH Niramit AS"/>
              </a:rPr>
              <a:t>is where </a:t>
            </a:r>
            <a:r>
              <a:rPr lang="en-US" sz="2400" b="1" dirty="0">
                <a:latin typeface="TH Niramit AS"/>
                <a:cs typeface="TH Niramit AS"/>
              </a:rPr>
              <a:t>you place the most important emphasis. The issue is whether </a:t>
            </a:r>
            <a:r>
              <a:rPr lang="en-US" sz="2400" b="1" dirty="0" smtClean="0">
                <a:latin typeface="TH Niramit AS"/>
                <a:cs typeface="TH Niramit AS"/>
              </a:rPr>
              <a:t>the stress </a:t>
            </a:r>
            <a:r>
              <a:rPr lang="en-US" sz="2400" b="1" dirty="0">
                <a:latin typeface="TH Niramit AS"/>
                <a:cs typeface="TH Niramit AS"/>
              </a:rPr>
              <a:t>carries meaning; for example, in English, we tend to stress the </a:t>
            </a:r>
            <a:r>
              <a:rPr lang="en-US" sz="2400" b="1" dirty="0" smtClean="0">
                <a:latin typeface="TH Niramit AS"/>
                <a:cs typeface="TH Niramit AS"/>
              </a:rPr>
              <a:t>most important </a:t>
            </a:r>
            <a:r>
              <a:rPr lang="en-US" sz="2400" b="1" dirty="0">
                <a:latin typeface="TH Niramit AS"/>
                <a:cs typeface="TH Niramit AS"/>
              </a:rPr>
              <a:t>word in the sentence. However, in both French and Hindi, </a:t>
            </a:r>
            <a:r>
              <a:rPr lang="en-US" sz="2400" b="1" dirty="0" smtClean="0">
                <a:latin typeface="TH Niramit AS"/>
                <a:cs typeface="TH Niramit AS"/>
              </a:rPr>
              <a:t>people tend </a:t>
            </a:r>
            <a:r>
              <a:rPr lang="en-US" sz="2400" b="1" dirty="0">
                <a:latin typeface="TH Niramit AS"/>
                <a:cs typeface="TH Niramit AS"/>
              </a:rPr>
              <a:t>to stress the end of the sentence. </a:t>
            </a:r>
          </a:p>
        </p:txBody>
      </p:sp>
    </p:spTree>
    <p:extLst>
      <p:ext uri="{BB962C8B-B14F-4D97-AF65-F5344CB8AC3E}">
        <p14:creationId xmlns:p14="http://schemas.microsoft.com/office/powerpoint/2010/main" val="14243937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Appearance/what we wear (cont.) </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dress </a:t>
            </a:r>
            <a:r>
              <a:rPr lang="en-US" sz="2400" b="1" dirty="0">
                <a:latin typeface="TH Niramit AS"/>
                <a:cs typeface="TH Niramit AS"/>
              </a:rPr>
              <a:t>code can vary from the full </a:t>
            </a:r>
            <a:r>
              <a:rPr lang="en-US" sz="2400" b="1" dirty="0" err="1">
                <a:latin typeface="TH Niramit AS"/>
                <a:cs typeface="TH Niramit AS"/>
              </a:rPr>
              <a:t>burqa</a:t>
            </a:r>
            <a:r>
              <a:rPr lang="en-US" sz="2400" b="1" dirty="0">
                <a:latin typeface="TH Niramit AS"/>
                <a:cs typeface="TH Niramit AS"/>
              </a:rPr>
              <a:t> (a full- length veil that covers </a:t>
            </a:r>
            <a:r>
              <a:rPr lang="en-US" sz="2400" b="1" dirty="0" smtClean="0">
                <a:latin typeface="TH Niramit AS"/>
                <a:cs typeface="TH Niramit AS"/>
              </a:rPr>
              <a:t>the body </a:t>
            </a:r>
            <a:r>
              <a:rPr lang="en-US" sz="2400" b="1" dirty="0">
                <a:latin typeface="TH Niramit AS"/>
                <a:cs typeface="TH Niramit AS"/>
              </a:rPr>
              <a:t>with a mask that hides the face) to the </a:t>
            </a:r>
            <a:r>
              <a:rPr lang="en-US" sz="2400" b="1" dirty="0" err="1">
                <a:latin typeface="TH Niramit AS"/>
                <a:cs typeface="TH Niramit AS"/>
              </a:rPr>
              <a:t>niqab</a:t>
            </a:r>
            <a:r>
              <a:rPr lang="en-US" sz="2400" b="1" dirty="0">
                <a:latin typeface="TH Niramit AS"/>
                <a:cs typeface="TH Niramit AS"/>
              </a:rPr>
              <a:t>, a full veil or </a:t>
            </a:r>
            <a:r>
              <a:rPr lang="en-US" sz="2400" b="1" dirty="0" smtClean="0">
                <a:latin typeface="TH Niramit AS"/>
                <a:cs typeface="TH Niramit AS"/>
              </a:rPr>
              <a:t>headscarf with </a:t>
            </a:r>
            <a:r>
              <a:rPr lang="en-US" sz="2400" b="1" dirty="0">
                <a:latin typeface="TH Niramit AS"/>
                <a:cs typeface="TH Niramit AS"/>
              </a:rPr>
              <a:t>a veil that hides the mouth but not the eyes, to the hijab, a much </a:t>
            </a:r>
            <a:r>
              <a:rPr lang="en-US" sz="2400" b="1" dirty="0" smtClean="0">
                <a:latin typeface="TH Niramit AS"/>
                <a:cs typeface="TH Niramit AS"/>
              </a:rPr>
              <a:t>more common </a:t>
            </a:r>
            <a:r>
              <a:rPr lang="en-US" sz="2400" b="1" dirty="0">
                <a:latin typeface="TH Niramit AS"/>
                <a:cs typeface="TH Niramit AS"/>
              </a:rPr>
              <a:t>headscarf that covers the hair and neck but reveals the face. </a:t>
            </a:r>
          </a:p>
        </p:txBody>
      </p:sp>
    </p:spTree>
    <p:extLst>
      <p:ext uri="{BB962C8B-B14F-4D97-AF65-F5344CB8AC3E}">
        <p14:creationId xmlns:p14="http://schemas.microsoft.com/office/powerpoint/2010/main" val="7336357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Appearance/what we wear (cont.) </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 Saudi </a:t>
            </a:r>
            <a:r>
              <a:rPr lang="en-US" sz="2400" b="1" dirty="0">
                <a:latin typeface="TH Niramit AS"/>
                <a:cs typeface="TH Niramit AS"/>
              </a:rPr>
              <a:t>Arabia, foreign women are expected to wear an </a:t>
            </a:r>
            <a:r>
              <a:rPr lang="en-US" sz="2400" b="1" dirty="0" err="1">
                <a:latin typeface="TH Niramit AS"/>
                <a:cs typeface="TH Niramit AS"/>
              </a:rPr>
              <a:t>abaya</a:t>
            </a:r>
            <a:r>
              <a:rPr lang="en-US" sz="2400" b="1" dirty="0">
                <a:latin typeface="TH Niramit AS"/>
                <a:cs typeface="TH Niramit AS"/>
              </a:rPr>
              <a:t>, a dress </a:t>
            </a:r>
            <a:r>
              <a:rPr lang="en-US" sz="2400" b="1" dirty="0" smtClean="0">
                <a:latin typeface="TH Niramit AS"/>
                <a:cs typeface="TH Niramit AS"/>
              </a:rPr>
              <a:t>which covers </a:t>
            </a:r>
            <a:r>
              <a:rPr lang="en-US" sz="2400" b="1" dirty="0">
                <a:latin typeface="TH Niramit AS"/>
                <a:cs typeface="TH Niramit AS"/>
              </a:rPr>
              <a:t>their arms and ankles but leaves their face and hair uncovered. In </a:t>
            </a:r>
            <a:r>
              <a:rPr lang="en-US" sz="2400" b="1" dirty="0" smtClean="0">
                <a:latin typeface="TH Niramit AS"/>
                <a:cs typeface="TH Niramit AS"/>
              </a:rPr>
              <a:t>all cultures</a:t>
            </a:r>
            <a:r>
              <a:rPr lang="en-US" sz="2400" b="1" dirty="0">
                <a:latin typeface="TH Niramit AS"/>
                <a:cs typeface="TH Niramit AS"/>
              </a:rPr>
              <a:t>, it is most important to wear the appropriate clothes when </a:t>
            </a:r>
            <a:r>
              <a:rPr lang="en-US" sz="2400" b="1" dirty="0" smtClean="0">
                <a:latin typeface="TH Niramit AS"/>
                <a:cs typeface="TH Niramit AS"/>
              </a:rPr>
              <a:t>visiting a </a:t>
            </a:r>
            <a:r>
              <a:rPr lang="en-US" sz="2400" b="1" dirty="0">
                <a:latin typeface="TH Niramit AS"/>
                <a:cs typeface="TH Niramit AS"/>
              </a:rPr>
              <a:t>place of worship. </a:t>
            </a:r>
            <a:endParaRPr lang="en-US" sz="2400" b="1" dirty="0" smtClean="0">
              <a:latin typeface="TH Niramit AS"/>
              <a:cs typeface="TH Niramit AS"/>
            </a:endParaRPr>
          </a:p>
          <a:p>
            <a:pPr marL="139700" indent="0" algn="just">
              <a:buNone/>
            </a:pPr>
            <a:r>
              <a:rPr lang="en-US" sz="2400" b="1" dirty="0">
                <a:latin typeface="TH Niramit AS"/>
                <a:cs typeface="TH Niramit AS"/>
              </a:rPr>
              <a:t>	</a:t>
            </a:r>
            <a:r>
              <a:rPr lang="en-US" sz="2400" b="1" dirty="0" smtClean="0">
                <a:latin typeface="TH Niramit AS"/>
                <a:cs typeface="TH Niramit AS"/>
              </a:rPr>
              <a:t>When </a:t>
            </a:r>
            <a:r>
              <a:rPr lang="en-US" sz="2400" b="1" dirty="0">
                <a:latin typeface="TH Niramit AS"/>
                <a:cs typeface="TH Niramit AS"/>
              </a:rPr>
              <a:t>entering a mosque, it is important to </a:t>
            </a:r>
            <a:r>
              <a:rPr lang="en-US" sz="2400" b="1" dirty="0" smtClean="0">
                <a:latin typeface="TH Niramit AS"/>
                <a:cs typeface="TH Niramit AS"/>
              </a:rPr>
              <a:t>remove your </a:t>
            </a:r>
            <a:r>
              <a:rPr lang="en-US" sz="2400" b="1" dirty="0">
                <a:latin typeface="TH Niramit AS"/>
                <a:cs typeface="TH Niramit AS"/>
              </a:rPr>
              <a:t>shoes or put on the provided cloth shoes. In a Christian church, it </a:t>
            </a:r>
            <a:r>
              <a:rPr lang="en-US" sz="2400" b="1" dirty="0" smtClean="0">
                <a:latin typeface="TH Niramit AS"/>
                <a:cs typeface="TH Niramit AS"/>
              </a:rPr>
              <a:t>is considered </a:t>
            </a:r>
            <a:r>
              <a:rPr lang="en-US" sz="2400" b="1" dirty="0">
                <a:latin typeface="TH Niramit AS"/>
                <a:cs typeface="TH Niramit AS"/>
              </a:rPr>
              <a:t>respectful for men to remove their hat and in Roman </a:t>
            </a:r>
            <a:r>
              <a:rPr lang="en-US" sz="2400" b="1" dirty="0" smtClean="0">
                <a:latin typeface="TH Niramit AS"/>
                <a:cs typeface="TH Niramit AS"/>
              </a:rPr>
              <a:t>Catholic countries </a:t>
            </a:r>
            <a:r>
              <a:rPr lang="en-US" sz="2400" b="1" dirty="0">
                <a:latin typeface="TH Niramit AS"/>
                <a:cs typeface="TH Niramit AS"/>
              </a:rPr>
              <a:t>for a woman to wear a head covering such as a scarf.</a:t>
            </a:r>
          </a:p>
        </p:txBody>
      </p:sp>
    </p:spTree>
    <p:extLst>
      <p:ext uri="{BB962C8B-B14F-4D97-AF65-F5344CB8AC3E}">
        <p14:creationId xmlns:p14="http://schemas.microsoft.com/office/powerpoint/2010/main" val="420551521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a:latin typeface="TH Niramit AS"/>
                <a:cs typeface="TH Niramit AS"/>
              </a:rPr>
              <a:t>Haptics</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a:t>
            </a:r>
            <a:r>
              <a:rPr lang="en-US" sz="2400" b="1" dirty="0" smtClean="0">
                <a:latin typeface="TH Niramit AS"/>
                <a:cs typeface="TH Niramit AS"/>
              </a:rPr>
              <a:t>Examples </a:t>
            </a:r>
            <a:r>
              <a:rPr lang="en-US" sz="2400" b="1" dirty="0">
                <a:latin typeface="TH Niramit AS"/>
                <a:cs typeface="TH Niramit AS"/>
              </a:rPr>
              <a:t>include Brazil, where people embrace </a:t>
            </a:r>
            <a:r>
              <a:rPr lang="en-US" sz="2400" b="1" dirty="0" smtClean="0">
                <a:latin typeface="TH Niramit AS"/>
                <a:cs typeface="TH Niramit AS"/>
              </a:rPr>
              <a:t>each other </a:t>
            </a:r>
            <a:r>
              <a:rPr lang="en-US" sz="2400" b="1" dirty="0">
                <a:latin typeface="TH Niramit AS"/>
                <a:cs typeface="TH Niramit AS"/>
              </a:rPr>
              <a:t>spontaneously and cry together, or France and other </a:t>
            </a:r>
            <a:r>
              <a:rPr lang="en-US" sz="2400" b="1" dirty="0" smtClean="0">
                <a:latin typeface="TH Niramit AS"/>
                <a:cs typeface="TH Niramit AS"/>
              </a:rPr>
              <a:t>Mediterranean</a:t>
            </a:r>
            <a:r>
              <a:rPr lang="th-TH" sz="2400" b="1" dirty="0" smtClean="0">
                <a:latin typeface="TH Niramit AS"/>
                <a:cs typeface="TH Niramit AS"/>
              </a:rPr>
              <a:t> </a:t>
            </a:r>
            <a:r>
              <a:rPr lang="en-US" sz="2400" b="1" dirty="0" smtClean="0">
                <a:latin typeface="TH Niramit AS"/>
                <a:cs typeface="TH Niramit AS"/>
              </a:rPr>
              <a:t>countries</a:t>
            </a:r>
            <a:r>
              <a:rPr lang="en-US" sz="2400" b="1" dirty="0">
                <a:latin typeface="TH Niramit AS"/>
                <a:cs typeface="TH Niramit AS"/>
              </a:rPr>
              <a:t>, where young people kiss each other on the cheek when saying</a:t>
            </a:r>
          </a:p>
          <a:p>
            <a:pPr marL="139700" indent="0" algn="just">
              <a:buNone/>
            </a:pPr>
            <a:r>
              <a:rPr lang="en-US" sz="2400" b="1" dirty="0">
                <a:latin typeface="TH Niramit AS"/>
                <a:cs typeface="TH Niramit AS"/>
              </a:rPr>
              <a:t>‘hello’. </a:t>
            </a:r>
          </a:p>
        </p:txBody>
      </p:sp>
    </p:spTree>
    <p:extLst>
      <p:ext uri="{BB962C8B-B14F-4D97-AF65-F5344CB8AC3E}">
        <p14:creationId xmlns:p14="http://schemas.microsoft.com/office/powerpoint/2010/main" val="260940690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a:latin typeface="TH Niramit AS"/>
                <a:cs typeface="TH Niramit AS"/>
              </a:rPr>
              <a:t>Haptics</a:t>
            </a:r>
            <a:r>
              <a:rPr lang="en-US" sz="3600" dirty="0" smtClean="0">
                <a:latin typeface="TH Niramit AS"/>
                <a:cs typeface="TH Niramit AS"/>
              </a:rPr>
              <a:t> </a:t>
            </a:r>
            <a:r>
              <a:rPr lang="en-US" sz="3600" dirty="0">
                <a:latin typeface="TH Niramit AS"/>
                <a:cs typeface="TH Niramit AS"/>
              </a:rPr>
              <a:t>(cont.) </a:t>
            </a:r>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the Middle East, it is very often the custom for men to </a:t>
            </a:r>
            <a:r>
              <a:rPr lang="en-US" sz="2400" b="1" dirty="0" smtClean="0">
                <a:latin typeface="TH Niramit AS"/>
                <a:cs typeface="TH Niramit AS"/>
              </a:rPr>
              <a:t>shake hands </a:t>
            </a:r>
            <a:r>
              <a:rPr lang="en-US" sz="2400" b="1" dirty="0">
                <a:latin typeface="TH Niramit AS"/>
                <a:cs typeface="TH Niramit AS"/>
              </a:rPr>
              <a:t>on meeting, always with the right hand. One may shake hands </a:t>
            </a:r>
            <a:r>
              <a:rPr lang="en-US" sz="2400" b="1" dirty="0" smtClean="0">
                <a:latin typeface="TH Niramit AS"/>
                <a:cs typeface="TH Niramit AS"/>
              </a:rPr>
              <a:t>several times </a:t>
            </a:r>
            <a:r>
              <a:rPr lang="en-US" sz="2400" b="1" dirty="0">
                <a:latin typeface="TH Niramit AS"/>
                <a:cs typeface="TH Niramit AS"/>
              </a:rPr>
              <a:t>with the same person during the course of the day. In Russia, </a:t>
            </a:r>
            <a:r>
              <a:rPr lang="en-US" sz="2400" b="1" dirty="0" smtClean="0">
                <a:latin typeface="TH Niramit AS"/>
                <a:cs typeface="TH Niramit AS"/>
              </a:rPr>
              <a:t>it is </a:t>
            </a:r>
            <a:r>
              <a:rPr lang="en-US" sz="2400" b="1" dirty="0">
                <a:latin typeface="TH Niramit AS"/>
                <a:cs typeface="TH Niramit AS"/>
              </a:rPr>
              <a:t>not uncommon for men to embrace each other on meeting. </a:t>
            </a:r>
          </a:p>
        </p:txBody>
      </p:sp>
    </p:spTree>
    <p:extLst>
      <p:ext uri="{BB962C8B-B14F-4D97-AF65-F5344CB8AC3E}">
        <p14:creationId xmlns:p14="http://schemas.microsoft.com/office/powerpoint/2010/main" val="28886054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smtClean="0">
                <a:latin typeface="TH Niramit AS"/>
                <a:cs typeface="TH Niramit AS"/>
              </a:rPr>
              <a:t>Haptics</a:t>
            </a:r>
            <a:r>
              <a:rPr lang="en-US" sz="3600" dirty="0" smtClean="0">
                <a:latin typeface="TH Niramit AS"/>
                <a:cs typeface="TH Niramit AS"/>
              </a:rPr>
              <a:t> </a:t>
            </a:r>
            <a:r>
              <a:rPr lang="en-US" sz="3600" dirty="0">
                <a:latin typeface="TH Niramit AS"/>
                <a:cs typeface="TH Niramit AS"/>
              </a:rPr>
              <a:t>(cont.)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a:t>
            </a:r>
            <a:r>
              <a:rPr lang="en-US" sz="2400" b="1" dirty="0" smtClean="0">
                <a:latin typeface="TH Niramit AS"/>
                <a:cs typeface="TH Niramit AS"/>
              </a:rPr>
              <a:t>However, the </a:t>
            </a:r>
            <a:r>
              <a:rPr lang="en-US" sz="2400" b="1" dirty="0">
                <a:latin typeface="TH Niramit AS"/>
                <a:cs typeface="TH Niramit AS"/>
              </a:rPr>
              <a:t>British are more reserved and tend to avoid intimate touching </a:t>
            </a:r>
            <a:r>
              <a:rPr lang="en-US" sz="2400" b="1" dirty="0" smtClean="0">
                <a:latin typeface="TH Niramit AS"/>
                <a:cs typeface="TH Niramit AS"/>
              </a:rPr>
              <a:t>apart from </a:t>
            </a:r>
            <a:r>
              <a:rPr lang="en-US" sz="2400" b="1" dirty="0">
                <a:latin typeface="TH Niramit AS"/>
                <a:cs typeface="TH Niramit AS"/>
              </a:rPr>
              <a:t>the handshake, although this attitude is undergoing change as </a:t>
            </a:r>
            <a:r>
              <a:rPr lang="en-US" sz="2400" b="1" dirty="0" smtClean="0">
                <a:latin typeface="TH Niramit AS"/>
                <a:cs typeface="TH Niramit AS"/>
              </a:rPr>
              <a:t>people experience </a:t>
            </a:r>
            <a:r>
              <a:rPr lang="en-US" sz="2400" b="1" dirty="0">
                <a:latin typeface="TH Niramit AS"/>
                <a:cs typeface="TH Niramit AS"/>
              </a:rPr>
              <a:t>other cultures.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The </a:t>
            </a:r>
            <a:r>
              <a:rPr lang="en-US" sz="2400" b="1" dirty="0">
                <a:latin typeface="TH Niramit AS"/>
                <a:cs typeface="TH Niramit AS"/>
              </a:rPr>
              <a:t>Japanese generally have an aversion to </a:t>
            </a:r>
            <a:r>
              <a:rPr lang="en-US" sz="2400" b="1" dirty="0" smtClean="0">
                <a:latin typeface="TH Niramit AS"/>
                <a:cs typeface="TH Niramit AS"/>
              </a:rPr>
              <a:t>any form </a:t>
            </a:r>
            <a:r>
              <a:rPr lang="en-US" sz="2400" b="1" dirty="0">
                <a:latin typeface="TH Niramit AS"/>
                <a:cs typeface="TH Niramit AS"/>
              </a:rPr>
              <a:t>of casual body contact, although most Japanese who come to the </a:t>
            </a:r>
            <a:r>
              <a:rPr lang="en-US" sz="2400" b="1" dirty="0" smtClean="0">
                <a:latin typeface="TH Niramit AS"/>
                <a:cs typeface="TH Niramit AS"/>
              </a:rPr>
              <a:t>West make </a:t>
            </a:r>
            <a:r>
              <a:rPr lang="en-US" sz="2400" b="1" dirty="0">
                <a:latin typeface="TH Niramit AS"/>
                <a:cs typeface="TH Niramit AS"/>
              </a:rPr>
              <a:t>the concession of shaking hands rather than the traditional bow </a:t>
            </a:r>
            <a:r>
              <a:rPr lang="en-US" sz="2400" b="1" dirty="0" smtClean="0">
                <a:latin typeface="TH Niramit AS"/>
                <a:cs typeface="TH Niramit AS"/>
              </a:rPr>
              <a:t>from the </a:t>
            </a:r>
            <a:r>
              <a:rPr lang="en-US" sz="2400" b="1" dirty="0">
                <a:latin typeface="TH Niramit AS"/>
                <a:cs typeface="TH Niramit AS"/>
              </a:rPr>
              <a:t>waist.</a:t>
            </a:r>
          </a:p>
        </p:txBody>
      </p:sp>
    </p:spTree>
    <p:extLst>
      <p:ext uri="{BB962C8B-B14F-4D97-AF65-F5344CB8AC3E}">
        <p14:creationId xmlns:p14="http://schemas.microsoft.com/office/powerpoint/2010/main" val="36185077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smtClean="0">
                <a:latin typeface="TH Niramit AS"/>
                <a:cs typeface="TH Niramit AS"/>
              </a:rPr>
              <a:t>Haptics</a:t>
            </a:r>
            <a:r>
              <a:rPr lang="en-US" sz="3600" dirty="0" smtClean="0">
                <a:latin typeface="TH Niramit AS"/>
                <a:cs typeface="TH Niramit AS"/>
              </a:rPr>
              <a:t> </a:t>
            </a:r>
            <a:r>
              <a:rPr lang="en-US" sz="3600" dirty="0">
                <a:latin typeface="TH Niramit AS"/>
                <a:cs typeface="TH Niramit AS"/>
              </a:rPr>
              <a:t>(cont.)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most common area of touch is the handshake on greeting and </a:t>
            </a:r>
            <a:r>
              <a:rPr lang="en-US" sz="2400" b="1" dirty="0" smtClean="0">
                <a:latin typeface="TH Niramit AS"/>
                <a:cs typeface="TH Niramit AS"/>
              </a:rPr>
              <a:t>leave taking</a:t>
            </a:r>
            <a:r>
              <a:rPr lang="en-US" sz="2400" b="1" dirty="0">
                <a:latin typeface="TH Niramit AS"/>
                <a:cs typeface="TH Niramit AS"/>
              </a:rPr>
              <a:t>. This is now regarded as an international gesture in business </a:t>
            </a:r>
            <a:r>
              <a:rPr lang="en-US" sz="2400" b="1" dirty="0" smtClean="0">
                <a:latin typeface="TH Niramit AS"/>
                <a:cs typeface="TH Niramit AS"/>
              </a:rPr>
              <a:t>and diplomacy</a:t>
            </a:r>
            <a:r>
              <a:rPr lang="en-US" sz="2400" b="1" dirty="0">
                <a:latin typeface="TH Niramit AS"/>
                <a:cs typeface="TH Niramit AS"/>
              </a:rPr>
              <a:t>. However, the first- time visitor to another culture is still left </a:t>
            </a:r>
            <a:r>
              <a:rPr lang="en-US" sz="2400" b="1" dirty="0" smtClean="0">
                <a:latin typeface="TH Niramit AS"/>
                <a:cs typeface="TH Niramit AS"/>
              </a:rPr>
              <a:t>with </a:t>
            </a:r>
            <a:r>
              <a:rPr lang="en-US" sz="2400" b="1" dirty="0">
                <a:latin typeface="TH Niramit AS"/>
                <a:cs typeface="TH Niramit AS"/>
              </a:rPr>
              <a:t>a number of questions. </a:t>
            </a:r>
          </a:p>
        </p:txBody>
      </p:sp>
    </p:spTree>
    <p:extLst>
      <p:ext uri="{BB962C8B-B14F-4D97-AF65-F5344CB8AC3E}">
        <p14:creationId xmlns:p14="http://schemas.microsoft.com/office/powerpoint/2010/main" val="195178977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smtClean="0">
                <a:latin typeface="TH Niramit AS"/>
                <a:cs typeface="TH Niramit AS"/>
              </a:rPr>
              <a:t>Haptics</a:t>
            </a:r>
            <a:r>
              <a:rPr lang="en-US" sz="3600" dirty="0" smtClean="0">
                <a:latin typeface="TH Niramit AS"/>
                <a:cs typeface="TH Niramit AS"/>
              </a:rPr>
              <a:t> </a:t>
            </a:r>
            <a:r>
              <a:rPr lang="en-US" sz="3600" dirty="0">
                <a:latin typeface="TH Niramit AS"/>
                <a:cs typeface="TH Niramit AS"/>
              </a:rPr>
              <a:t>(cont.)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Do </a:t>
            </a:r>
            <a:r>
              <a:rPr lang="en-US" sz="2400" b="1" dirty="0">
                <a:latin typeface="TH Niramit AS"/>
                <a:cs typeface="TH Niramit AS"/>
              </a:rPr>
              <a:t>you shake hands when you first meet (France</a:t>
            </a:r>
            <a:r>
              <a:rPr lang="en-US" sz="2400" b="1" dirty="0" smtClean="0">
                <a:latin typeface="TH Niramit AS"/>
                <a:cs typeface="TH Niramit AS"/>
              </a:rPr>
              <a:t>/ Germany</a:t>
            </a:r>
            <a:r>
              <a:rPr lang="en-US" sz="2400" b="1" dirty="0">
                <a:latin typeface="TH Niramit AS"/>
                <a:cs typeface="TH Niramit AS"/>
              </a:rPr>
              <a:t>) or only when you have been introduced (the UK)?</a:t>
            </a:r>
          </a:p>
          <a:p>
            <a:pPr marL="139700" indent="0" algn="just">
              <a:buNone/>
            </a:pPr>
            <a:r>
              <a:rPr lang="en-US" sz="2400" b="1" dirty="0" smtClean="0">
                <a:latin typeface="TH Niramit AS"/>
                <a:cs typeface="TH Niramit AS"/>
              </a:rPr>
              <a:t>	Kissing </a:t>
            </a:r>
            <a:r>
              <a:rPr lang="en-US" sz="2400" b="1" dirty="0">
                <a:latin typeface="TH Niramit AS"/>
                <a:cs typeface="TH Niramit AS"/>
              </a:rPr>
              <a:t>friends of the opposite sex on the cheek or both cheeks </a:t>
            </a:r>
            <a:r>
              <a:rPr lang="en-US" sz="2400" b="1" dirty="0" smtClean="0">
                <a:latin typeface="TH Niramit AS"/>
                <a:cs typeface="TH Niramit AS"/>
              </a:rPr>
              <a:t>is increasingly </a:t>
            </a:r>
            <a:r>
              <a:rPr lang="en-US" sz="2400" b="1" dirty="0">
                <a:latin typeface="TH Niramit AS"/>
                <a:cs typeface="TH Niramit AS"/>
              </a:rPr>
              <a:t>common. Do you offer one kiss, two or even three? It is not</a:t>
            </a:r>
          </a:p>
          <a:p>
            <a:pPr marL="139700" indent="0" algn="just">
              <a:buNone/>
            </a:pPr>
            <a:r>
              <a:rPr lang="en-US" sz="2400" b="1" dirty="0">
                <a:latin typeface="TH Niramit AS"/>
                <a:cs typeface="TH Niramit AS"/>
              </a:rPr>
              <a:t>uncommon in Spain to kiss complete strangers when you first meet them.</a:t>
            </a:r>
          </a:p>
          <a:p>
            <a:pPr marL="139700" indent="0" algn="just">
              <a:buNone/>
            </a:pPr>
            <a:r>
              <a:rPr lang="en-US" sz="2400" b="1" dirty="0">
                <a:latin typeface="TH Niramit AS"/>
                <a:cs typeface="TH Niramit AS"/>
              </a:rPr>
              <a:t>Showing expressions of love, such as kissing in public, is considered </a:t>
            </a:r>
            <a:r>
              <a:rPr lang="en-US" sz="2400" b="1" dirty="0" smtClean="0">
                <a:latin typeface="TH Niramit AS"/>
                <a:cs typeface="TH Niramit AS"/>
              </a:rPr>
              <a:t>indecent in </a:t>
            </a:r>
            <a:r>
              <a:rPr lang="en-US" sz="2400" b="1" dirty="0">
                <a:latin typeface="TH Niramit AS"/>
                <a:cs typeface="TH Niramit AS"/>
              </a:rPr>
              <a:t>Japan and can result in punishment in some Arab countries, but </a:t>
            </a:r>
            <a:r>
              <a:rPr lang="en-US" sz="2400" b="1" dirty="0" smtClean="0">
                <a:latin typeface="TH Niramit AS"/>
                <a:cs typeface="TH Niramit AS"/>
              </a:rPr>
              <a:t>it is </a:t>
            </a:r>
            <a:r>
              <a:rPr lang="en-US" sz="2400" b="1" dirty="0">
                <a:latin typeface="TH Niramit AS"/>
                <a:cs typeface="TH Niramit AS"/>
              </a:rPr>
              <a:t>common in both Italy and France and, indeed, in many other </a:t>
            </a:r>
            <a:r>
              <a:rPr lang="en-US" sz="2400" b="1" dirty="0" smtClean="0">
                <a:latin typeface="TH Niramit AS"/>
                <a:cs typeface="TH Niramit AS"/>
              </a:rPr>
              <a:t>Western countries</a:t>
            </a:r>
            <a:r>
              <a:rPr lang="en-US" sz="2400" b="1" dirty="0">
                <a:latin typeface="TH Niramit AS"/>
                <a:cs typeface="TH Niramit AS"/>
              </a:rPr>
              <a:t>.</a:t>
            </a:r>
          </a:p>
        </p:txBody>
      </p:sp>
    </p:spTree>
    <p:extLst>
      <p:ext uri="{BB962C8B-B14F-4D97-AF65-F5344CB8AC3E}">
        <p14:creationId xmlns:p14="http://schemas.microsoft.com/office/powerpoint/2010/main" val="34022140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Proxemics (distance</a:t>
            </a:r>
            <a:r>
              <a:rPr lang="en-US" sz="3600" dirty="0" smtClean="0">
                <a:latin typeface="TH Niramit AS"/>
                <a:cs typeface="TH Niramit AS"/>
              </a:rPr>
              <a: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lnSpc>
                <a:spcPct val="120000"/>
              </a:lnSpc>
              <a:buNone/>
            </a:pPr>
            <a:r>
              <a:rPr lang="en-US" sz="2400" b="1" dirty="0" smtClean="0">
                <a:latin typeface="TH Niramit AS"/>
                <a:cs typeface="TH Niramit AS"/>
              </a:rPr>
              <a:t>	Proxemics </a:t>
            </a:r>
            <a:r>
              <a:rPr lang="en-US" sz="2400" b="1" dirty="0">
                <a:latin typeface="TH Niramit AS"/>
                <a:cs typeface="TH Niramit AS"/>
              </a:rPr>
              <a:t>(distance): closely related to touching is distance, that is, </a:t>
            </a:r>
            <a:r>
              <a:rPr lang="en-US" sz="2400" b="1" dirty="0" smtClean="0">
                <a:latin typeface="TH Niramit AS"/>
                <a:cs typeface="TH Niramit AS"/>
              </a:rPr>
              <a:t>how close </a:t>
            </a:r>
            <a:r>
              <a:rPr lang="en-US" sz="2400" b="1" dirty="0">
                <a:latin typeface="TH Niramit AS"/>
                <a:cs typeface="TH Niramit AS"/>
              </a:rPr>
              <a:t>people stand to each other, which will determine the degree of </a:t>
            </a:r>
            <a:r>
              <a:rPr lang="en-US" sz="2400" b="1" dirty="0" smtClean="0">
                <a:latin typeface="TH Niramit AS"/>
                <a:cs typeface="TH Niramit AS"/>
              </a:rPr>
              <a:t>personal comfort </a:t>
            </a:r>
            <a:r>
              <a:rPr lang="en-US" sz="2400" b="1" dirty="0">
                <a:latin typeface="TH Niramit AS"/>
                <a:cs typeface="TH Niramit AS"/>
              </a:rPr>
              <a:t>people have. In the Arab world, people prefer to stand </a:t>
            </a:r>
            <a:r>
              <a:rPr lang="en-US" sz="2400" b="1" dirty="0" smtClean="0">
                <a:latin typeface="TH Niramit AS"/>
                <a:cs typeface="TH Niramit AS"/>
              </a:rPr>
              <a:t>closer together</a:t>
            </a:r>
            <a:r>
              <a:rPr lang="en-US" sz="2400" b="1" dirty="0">
                <a:latin typeface="TH Niramit AS"/>
                <a:cs typeface="TH Niramit AS"/>
              </a:rPr>
              <a:t>, as a sign of trust and friendship. </a:t>
            </a:r>
          </a:p>
        </p:txBody>
      </p:sp>
    </p:spTree>
    <p:extLst>
      <p:ext uri="{BB962C8B-B14F-4D97-AF65-F5344CB8AC3E}">
        <p14:creationId xmlns:p14="http://schemas.microsoft.com/office/powerpoint/2010/main" val="406230546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Proxemics (distance) (cont.) </a:t>
            </a:r>
          </a:p>
        </p:txBody>
      </p:sp>
      <p:sp>
        <p:nvSpPr>
          <p:cNvPr id="3" name="Content Placeholder 2"/>
          <p:cNvSpPr>
            <a:spLocks noGrp="1"/>
          </p:cNvSpPr>
          <p:nvPr>
            <p:ph idx="1"/>
          </p:nvPr>
        </p:nvSpPr>
        <p:spPr/>
        <p:txBody>
          <a:bodyPr/>
          <a:lstStyle/>
          <a:p>
            <a:pPr marL="139700" indent="0" algn="just">
              <a:lnSpc>
                <a:spcPct val="120000"/>
              </a:lnSpc>
              <a:buNone/>
            </a:pPr>
            <a:r>
              <a:rPr lang="en-US" sz="2400" b="1" dirty="0" smtClean="0">
                <a:latin typeface="TH Niramit AS"/>
                <a:cs typeface="TH Niramit AS"/>
              </a:rPr>
              <a:t>	This </a:t>
            </a:r>
            <a:r>
              <a:rPr lang="en-US" sz="2400" b="1" dirty="0">
                <a:latin typeface="TH Niramit AS"/>
                <a:cs typeface="TH Niramit AS"/>
              </a:rPr>
              <a:t>may be accompanied by </a:t>
            </a:r>
            <a:r>
              <a:rPr lang="en-US" sz="2400" b="1" dirty="0" smtClean="0">
                <a:latin typeface="TH Niramit AS"/>
                <a:cs typeface="TH Niramit AS"/>
              </a:rPr>
              <a:t>arm or </a:t>
            </a:r>
            <a:r>
              <a:rPr lang="en-US" sz="2400" b="1" dirty="0">
                <a:latin typeface="TH Niramit AS"/>
                <a:cs typeface="TH Niramit AS"/>
              </a:rPr>
              <a:t>hand holding between men. In the USA, the UK or Japan, for example</a:t>
            </a:r>
            <a:r>
              <a:rPr lang="en-US" sz="2400" b="1" dirty="0" smtClean="0">
                <a:latin typeface="TH Niramit AS"/>
                <a:cs typeface="TH Niramit AS"/>
              </a:rPr>
              <a:t>, where </a:t>
            </a:r>
            <a:r>
              <a:rPr lang="en-US" sz="2400" b="1" dirty="0">
                <a:latin typeface="TH Niramit AS"/>
                <a:cs typeface="TH Niramit AS"/>
              </a:rPr>
              <a:t>greater physical distance is preferred, a distance of about a </a:t>
            </a:r>
            <a:r>
              <a:rPr lang="en-US" sz="2400" b="1" dirty="0" err="1">
                <a:latin typeface="TH Niramit AS"/>
                <a:cs typeface="TH Niramit AS"/>
              </a:rPr>
              <a:t>metre</a:t>
            </a:r>
            <a:r>
              <a:rPr lang="en-US" sz="2400" b="1" dirty="0">
                <a:latin typeface="TH Niramit AS"/>
                <a:cs typeface="TH Niramit AS"/>
              </a:rPr>
              <a:t> (</a:t>
            </a:r>
            <a:r>
              <a:rPr lang="en-US" sz="2400" b="1" dirty="0" smtClean="0">
                <a:latin typeface="TH Niramit AS"/>
                <a:cs typeface="TH Niramit AS"/>
              </a:rPr>
              <a:t>an arm’s </a:t>
            </a:r>
            <a:r>
              <a:rPr lang="en-US" sz="2400" b="1" dirty="0">
                <a:latin typeface="TH Niramit AS"/>
                <a:cs typeface="TH Niramit AS"/>
              </a:rPr>
              <a:t>length) is acceptable. </a:t>
            </a:r>
          </a:p>
        </p:txBody>
      </p:sp>
    </p:spTree>
    <p:extLst>
      <p:ext uri="{BB962C8B-B14F-4D97-AF65-F5344CB8AC3E}">
        <p14:creationId xmlns:p14="http://schemas.microsoft.com/office/powerpoint/2010/main" val="51687493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Proxemics (distance) (cont.) </a:t>
            </a:r>
          </a:p>
        </p:txBody>
      </p:sp>
      <p:sp>
        <p:nvSpPr>
          <p:cNvPr id="3" name="Content Placeholder 2"/>
          <p:cNvSpPr>
            <a:spLocks noGrp="1"/>
          </p:cNvSpPr>
          <p:nvPr>
            <p:ph idx="1"/>
          </p:nvPr>
        </p:nvSpPr>
        <p:spPr/>
        <p:txBody>
          <a:bodyPr/>
          <a:lstStyle/>
          <a:p>
            <a:pPr marL="139700" indent="0" algn="just">
              <a:lnSpc>
                <a:spcPct val="120000"/>
              </a:lnSpc>
              <a:buNone/>
            </a:pPr>
            <a:r>
              <a:rPr lang="en-US" sz="2400" b="1" dirty="0" smtClean="0">
                <a:latin typeface="TH Niramit AS"/>
                <a:cs typeface="TH Niramit AS"/>
              </a:rPr>
              <a:t>	People </a:t>
            </a:r>
            <a:r>
              <a:rPr lang="en-US" sz="2400" b="1" dirty="0">
                <a:latin typeface="TH Niramit AS"/>
                <a:cs typeface="TH Niramit AS"/>
              </a:rPr>
              <a:t>from North European cultures prefer </a:t>
            </a:r>
            <a:r>
              <a:rPr lang="en-US" sz="2400" b="1" dirty="0" smtClean="0">
                <a:latin typeface="TH Niramit AS"/>
                <a:cs typeface="TH Niramit AS"/>
              </a:rPr>
              <a:t>more personal </a:t>
            </a:r>
            <a:r>
              <a:rPr lang="en-US" sz="2400" b="1" dirty="0">
                <a:latin typeface="TH Niramit AS"/>
                <a:cs typeface="TH Niramit AS"/>
              </a:rPr>
              <a:t>space and touch each other less frequently to indicate agreement </a:t>
            </a:r>
            <a:r>
              <a:rPr lang="en-US" sz="2400" b="1" dirty="0" smtClean="0">
                <a:latin typeface="TH Niramit AS"/>
                <a:cs typeface="TH Niramit AS"/>
              </a:rPr>
              <a:t>and friendship </a:t>
            </a:r>
            <a:r>
              <a:rPr lang="en-US" sz="2400" b="1" dirty="0">
                <a:latin typeface="TH Niramit AS"/>
                <a:cs typeface="TH Niramit AS"/>
              </a:rPr>
              <a:t>than, for example, Latin American and Mediterranean </a:t>
            </a:r>
            <a:r>
              <a:rPr lang="en-US" sz="2400" b="1" dirty="0" smtClean="0">
                <a:latin typeface="TH Niramit AS"/>
                <a:cs typeface="TH Niramit AS"/>
              </a:rPr>
              <a:t>cultures. In </a:t>
            </a:r>
            <a:r>
              <a:rPr lang="en-US" sz="2400" b="1" dirty="0">
                <a:latin typeface="TH Niramit AS"/>
                <a:cs typeface="TH Niramit AS"/>
              </a:rPr>
              <a:t>Latin countries, people prefer to stand between 50 and 70 </a:t>
            </a:r>
            <a:r>
              <a:rPr lang="en-US" sz="2400" b="1" dirty="0" err="1" smtClean="0">
                <a:latin typeface="TH Niramit AS"/>
                <a:cs typeface="TH Niramit AS"/>
              </a:rPr>
              <a:t>centimetres</a:t>
            </a:r>
            <a:r>
              <a:rPr lang="en-US" sz="2400" b="1" dirty="0">
                <a:latin typeface="TH Niramit AS"/>
                <a:cs typeface="TH Niramit AS"/>
              </a:rPr>
              <a:t> </a:t>
            </a:r>
            <a:r>
              <a:rPr lang="en-US" sz="2400" b="1" dirty="0" smtClean="0">
                <a:latin typeface="TH Niramit AS"/>
                <a:cs typeface="TH Niramit AS"/>
              </a:rPr>
              <a:t>apart</a:t>
            </a:r>
            <a:r>
              <a:rPr lang="en-US" sz="2400" b="1" dirty="0">
                <a:latin typeface="TH Niramit AS"/>
                <a:cs typeface="TH Niramit AS"/>
              </a:rPr>
              <a:t>. This can seem very intimate and even threatening to many </a:t>
            </a:r>
            <a:r>
              <a:rPr lang="en-US" sz="2400" b="1" dirty="0" smtClean="0">
                <a:latin typeface="TH Niramit AS"/>
                <a:cs typeface="TH Niramit AS"/>
              </a:rPr>
              <a:t>Westerners.</a:t>
            </a:r>
          </a:p>
          <a:p>
            <a:pPr marL="139700" indent="0" algn="just">
              <a:lnSpc>
                <a:spcPct val="120000"/>
              </a:lnSpc>
              <a:buNone/>
            </a:pPr>
            <a:r>
              <a:rPr lang="en-US" sz="2400" b="1" dirty="0">
                <a:latin typeface="TH Niramit AS"/>
                <a:cs typeface="TH Niramit AS"/>
              </a:rPr>
              <a:t>	</a:t>
            </a:r>
          </a:p>
        </p:txBody>
      </p:sp>
    </p:spTree>
    <p:extLst>
      <p:ext uri="{BB962C8B-B14F-4D97-AF65-F5344CB8AC3E}">
        <p14:creationId xmlns:p14="http://schemas.microsoft.com/office/powerpoint/2010/main" val="3043734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TH Niramit AS"/>
                <a:cs typeface="TH Niramit AS"/>
              </a:rPr>
              <a:t>Intonation and volume</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Intonation </a:t>
            </a:r>
            <a:r>
              <a:rPr lang="en-US" sz="2400" b="1" dirty="0">
                <a:latin typeface="TH Niramit AS"/>
                <a:cs typeface="TH Niramit AS"/>
              </a:rPr>
              <a:t>describes how the voice rises and falls in a sentence. We tend </a:t>
            </a:r>
            <a:r>
              <a:rPr lang="en-US" sz="2400" b="1" dirty="0" smtClean="0">
                <a:latin typeface="TH Niramit AS"/>
                <a:cs typeface="TH Niramit AS"/>
              </a:rPr>
              <a:t>to assume </a:t>
            </a:r>
            <a:r>
              <a:rPr lang="en-US" sz="2400" b="1" dirty="0">
                <a:latin typeface="TH Niramit AS"/>
                <a:cs typeface="TH Niramit AS"/>
              </a:rPr>
              <a:t>stereotypically that great variations in intonation are a </a:t>
            </a:r>
            <a:r>
              <a:rPr lang="en-US" sz="2400" b="1" dirty="0" smtClean="0">
                <a:latin typeface="TH Niramit AS"/>
                <a:cs typeface="TH Niramit AS"/>
              </a:rPr>
              <a:t>characteristic of </a:t>
            </a:r>
            <a:r>
              <a:rPr lang="en-US" sz="2400" b="1" dirty="0">
                <a:latin typeface="TH Niramit AS"/>
                <a:cs typeface="TH Niramit AS"/>
              </a:rPr>
              <a:t>Italians and that the further south you go, the stronger it </a:t>
            </a:r>
            <a:r>
              <a:rPr lang="en-US" sz="2400" b="1" dirty="0" smtClean="0">
                <a:latin typeface="TH Niramit AS"/>
                <a:cs typeface="TH Niramit AS"/>
              </a:rPr>
              <a:t>becomes.</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We </a:t>
            </a:r>
            <a:r>
              <a:rPr lang="en-US" sz="2400" b="1" dirty="0">
                <a:latin typeface="TH Niramit AS"/>
                <a:cs typeface="TH Niramit AS"/>
              </a:rPr>
              <a:t>also tend to associate strong intonation with heightened emotion. </a:t>
            </a:r>
            <a:r>
              <a:rPr lang="en-US" sz="2400" b="1" dirty="0" smtClean="0">
                <a:latin typeface="TH Niramit AS"/>
                <a:cs typeface="TH Niramit AS"/>
              </a:rPr>
              <a:t>In the </a:t>
            </a:r>
            <a:r>
              <a:rPr lang="en-US" sz="2400" b="1" dirty="0">
                <a:latin typeface="TH Niramit AS"/>
                <a:cs typeface="TH Niramit AS"/>
              </a:rPr>
              <a:t>same way, a loud voice tends to be associated with dominance </a:t>
            </a:r>
            <a:r>
              <a:rPr lang="en-US" sz="2400" b="1" dirty="0" smtClean="0">
                <a:latin typeface="TH Niramit AS"/>
                <a:cs typeface="TH Niramit AS"/>
              </a:rPr>
              <a:t>and arrogance</a:t>
            </a:r>
            <a:r>
              <a:rPr lang="en-US" sz="2400" b="1" dirty="0">
                <a:latin typeface="TH Niramit AS"/>
                <a:cs typeface="TH Niramit AS"/>
              </a:rPr>
              <a:t>, both personally and nationally.</a:t>
            </a:r>
          </a:p>
        </p:txBody>
      </p:sp>
    </p:spTree>
    <p:extLst>
      <p:ext uri="{BB962C8B-B14F-4D97-AF65-F5344CB8AC3E}">
        <p14:creationId xmlns:p14="http://schemas.microsoft.com/office/powerpoint/2010/main" val="32489254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Proxemics (distance) (cont.) </a:t>
            </a:r>
          </a:p>
        </p:txBody>
      </p:sp>
      <p:sp>
        <p:nvSpPr>
          <p:cNvPr id="3" name="Content Placeholder 2"/>
          <p:cNvSpPr>
            <a:spLocks noGrp="1"/>
          </p:cNvSpPr>
          <p:nvPr>
            <p:ph idx="1"/>
          </p:nvPr>
        </p:nvSpPr>
        <p:spPr/>
        <p:txBody>
          <a:bodyPr/>
          <a:lstStyle/>
          <a:p>
            <a:pPr marL="139700" indent="0" algn="just">
              <a:lnSpc>
                <a:spcPct val="120000"/>
              </a:lnSpc>
              <a:buNone/>
            </a:pPr>
            <a:r>
              <a:rPr lang="en-US" sz="2400" b="1" dirty="0" smtClean="0">
                <a:latin typeface="TH Niramit AS"/>
                <a:cs typeface="TH Niramit AS"/>
              </a:rPr>
              <a:t>	At </a:t>
            </a:r>
            <a:r>
              <a:rPr lang="en-US" sz="2400" b="1" dirty="0">
                <a:latin typeface="TH Niramit AS"/>
                <a:cs typeface="TH Niramit AS"/>
              </a:rPr>
              <a:t>the same time, an ‘arm’s length’ contact can be seen as far too distant </a:t>
            </a:r>
            <a:r>
              <a:rPr lang="en-US" sz="2400" b="1" dirty="0" smtClean="0">
                <a:latin typeface="TH Niramit AS"/>
                <a:cs typeface="TH Niramit AS"/>
              </a:rPr>
              <a:t>and potentially </a:t>
            </a:r>
            <a:r>
              <a:rPr lang="en-US" sz="2400" b="1" dirty="0">
                <a:latin typeface="TH Niramit AS"/>
                <a:cs typeface="TH Niramit AS"/>
              </a:rPr>
              <a:t>unfriendly to a Latin. In most cultures, however, we are </a:t>
            </a:r>
            <a:r>
              <a:rPr lang="en-US" sz="2400" b="1" dirty="0" smtClean="0">
                <a:latin typeface="TH Niramit AS"/>
                <a:cs typeface="TH Niramit AS"/>
              </a:rPr>
              <a:t>usually prepared </a:t>
            </a:r>
            <a:r>
              <a:rPr lang="en-US" sz="2400" b="1" dirty="0">
                <a:latin typeface="TH Niramit AS"/>
                <a:cs typeface="TH Niramit AS"/>
              </a:rPr>
              <a:t>to allow much greater close physical contact than normal </a:t>
            </a:r>
            <a:r>
              <a:rPr lang="en-US" sz="2400" b="1" dirty="0" smtClean="0">
                <a:latin typeface="TH Niramit AS"/>
                <a:cs typeface="TH Niramit AS"/>
              </a:rPr>
              <a:t>when we </a:t>
            </a:r>
            <a:r>
              <a:rPr lang="en-US" sz="2400" b="1" dirty="0">
                <a:latin typeface="TH Niramit AS"/>
                <a:cs typeface="TH Niramit AS"/>
              </a:rPr>
              <a:t>are travelling with complete strangers in a crowded train or bus than </a:t>
            </a:r>
            <a:r>
              <a:rPr lang="en-US" sz="2400" b="1" dirty="0" smtClean="0">
                <a:latin typeface="TH Niramit AS"/>
                <a:cs typeface="TH Niramit AS"/>
              </a:rPr>
              <a:t>we would </a:t>
            </a:r>
            <a:r>
              <a:rPr lang="en-US" sz="2400" b="1" dirty="0">
                <a:latin typeface="TH Niramit AS"/>
                <a:cs typeface="TH Niramit AS"/>
              </a:rPr>
              <a:t>do in a less congested situation.</a:t>
            </a:r>
          </a:p>
        </p:txBody>
      </p:sp>
    </p:spTree>
    <p:extLst>
      <p:ext uri="{BB962C8B-B14F-4D97-AF65-F5344CB8AC3E}">
        <p14:creationId xmlns:p14="http://schemas.microsoft.com/office/powerpoint/2010/main" val="30811291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a:latin typeface="TH Niramit AS"/>
                <a:cs typeface="TH Niramit AS"/>
              </a:rPr>
              <a:t>Olfactics</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a:t>
            </a:r>
            <a:r>
              <a:rPr lang="en-US" sz="2400" b="1" dirty="0" err="1" smtClean="0">
                <a:latin typeface="TH Niramit AS"/>
                <a:cs typeface="TH Niramit AS"/>
              </a:rPr>
              <a:t>Olfactics</a:t>
            </a:r>
            <a:r>
              <a:rPr lang="en-US" sz="2400" b="1" dirty="0" smtClean="0">
                <a:latin typeface="TH Niramit AS"/>
                <a:cs typeface="TH Niramit AS"/>
              </a:rPr>
              <a:t> </a:t>
            </a:r>
            <a:r>
              <a:rPr lang="en-US" sz="2400" b="1" dirty="0">
                <a:latin typeface="TH Niramit AS"/>
                <a:cs typeface="TH Niramit AS"/>
              </a:rPr>
              <a:t>refer to smells. Different cultures have established </a:t>
            </a:r>
            <a:r>
              <a:rPr lang="en-US" sz="2400" b="1" dirty="0" smtClean="0">
                <a:latin typeface="TH Niramit AS"/>
                <a:cs typeface="TH Niramit AS"/>
              </a:rPr>
              <a:t>different dimensions </a:t>
            </a:r>
            <a:r>
              <a:rPr lang="en-US" sz="2400" b="1" dirty="0">
                <a:latin typeface="TH Niramit AS"/>
                <a:cs typeface="TH Niramit AS"/>
              </a:rPr>
              <a:t>for olfactory communication.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Various </a:t>
            </a:r>
            <a:r>
              <a:rPr lang="en-US" sz="2400" b="1" dirty="0">
                <a:latin typeface="TH Niramit AS"/>
                <a:cs typeface="TH Niramit AS"/>
              </a:rPr>
              <a:t>types of perfume, lotions</a:t>
            </a:r>
            <a:r>
              <a:rPr lang="en-US" sz="2400" b="1" dirty="0" smtClean="0">
                <a:latin typeface="TH Niramit AS"/>
                <a:cs typeface="TH Niramit AS"/>
              </a:rPr>
              <a:t>, creams</a:t>
            </a:r>
            <a:r>
              <a:rPr lang="en-US" sz="2400" b="1" dirty="0">
                <a:latin typeface="TH Niramit AS"/>
                <a:cs typeface="TH Niramit AS"/>
              </a:rPr>
              <a:t>, powders and so on are accepted in most cultures. In some cultures</a:t>
            </a:r>
            <a:r>
              <a:rPr lang="en-US" sz="2400" b="1" dirty="0" smtClean="0">
                <a:latin typeface="TH Niramit AS"/>
                <a:cs typeface="TH Niramit AS"/>
              </a:rPr>
              <a:t>, these </a:t>
            </a:r>
            <a:r>
              <a:rPr lang="en-US" sz="2400" b="1" dirty="0">
                <a:latin typeface="TH Niramit AS"/>
                <a:cs typeface="TH Niramit AS"/>
              </a:rPr>
              <a:t>fragrances are rather aggressive, while in others, they are more </a:t>
            </a:r>
            <a:r>
              <a:rPr lang="en-US" sz="2400" b="1" dirty="0" smtClean="0">
                <a:latin typeface="TH Niramit AS"/>
                <a:cs typeface="TH Niramit AS"/>
              </a:rPr>
              <a:t>delicate and </a:t>
            </a:r>
            <a:r>
              <a:rPr lang="en-US" sz="2400" b="1" dirty="0">
                <a:latin typeface="TH Niramit AS"/>
                <a:cs typeface="TH Niramit AS"/>
              </a:rPr>
              <a:t>subtle. </a:t>
            </a:r>
          </a:p>
        </p:txBody>
      </p:sp>
    </p:spTree>
    <p:extLst>
      <p:ext uri="{BB962C8B-B14F-4D97-AF65-F5344CB8AC3E}">
        <p14:creationId xmlns:p14="http://schemas.microsoft.com/office/powerpoint/2010/main" val="299259472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smtClean="0">
                <a:latin typeface="TH Niramit AS"/>
                <a:cs typeface="TH Niramit AS"/>
              </a:rPr>
              <a:t>Olfactics</a:t>
            </a:r>
            <a:r>
              <a:rPr lang="en-US" sz="3600" dirty="0" smtClean="0">
                <a:latin typeface="TH Niramit AS"/>
                <a:cs typeface="TH Niramit AS"/>
              </a:rPr>
              <a:t> </a:t>
            </a:r>
            <a:r>
              <a:rPr lang="en-US" sz="3600" dirty="0">
                <a:latin typeface="TH Niramit AS"/>
                <a:cs typeface="TH Niramit AS"/>
              </a:rPr>
              <a:t>(cont.) </a:t>
            </a:r>
            <a:endParaRPr lang="en-US" sz="3600" dirty="0"/>
          </a:p>
        </p:txBody>
      </p:sp>
      <p:sp>
        <p:nvSpPr>
          <p:cNvPr id="3" name="Content Placeholder 2"/>
          <p:cNvSpPr>
            <a:spLocks noGrp="1"/>
          </p:cNvSpPr>
          <p:nvPr>
            <p:ph idx="1"/>
          </p:nvPr>
        </p:nvSpPr>
        <p:spPr/>
        <p:txBody>
          <a:bodyPr/>
          <a:lstStyle/>
          <a:p>
            <a:pPr marL="139700" indent="0" algn="just">
              <a:buNone/>
            </a:pPr>
            <a:r>
              <a:rPr lang="en-US" sz="2400" b="1" dirty="0">
                <a:latin typeface="TH Niramit AS"/>
                <a:cs typeface="TH Niramit AS"/>
              </a:rPr>
              <a:t>	</a:t>
            </a:r>
            <a:r>
              <a:rPr lang="en-US" sz="2400" b="1" dirty="0" smtClean="0">
                <a:latin typeface="TH Niramit AS"/>
                <a:cs typeface="TH Niramit AS"/>
              </a:rPr>
              <a:t>There </a:t>
            </a:r>
            <a:r>
              <a:rPr lang="en-US" sz="2400" b="1" dirty="0">
                <a:latin typeface="TH Niramit AS"/>
                <a:cs typeface="TH Niramit AS"/>
              </a:rPr>
              <a:t>are also societies that prefer natural human </a:t>
            </a:r>
            <a:r>
              <a:rPr lang="en-US" sz="2400" b="1" dirty="0" err="1">
                <a:latin typeface="TH Niramit AS"/>
                <a:cs typeface="TH Niramit AS"/>
              </a:rPr>
              <a:t>odours</a:t>
            </a:r>
            <a:r>
              <a:rPr lang="en-US" sz="2400" b="1" dirty="0">
                <a:latin typeface="TH Niramit AS"/>
                <a:cs typeface="TH Niramit AS"/>
              </a:rPr>
              <a:t> </a:t>
            </a:r>
            <a:r>
              <a:rPr lang="en-US" sz="2400" b="1" dirty="0" smtClean="0">
                <a:latin typeface="TH Niramit AS"/>
                <a:cs typeface="TH Niramit AS"/>
              </a:rPr>
              <a:t>and even </a:t>
            </a:r>
            <a:r>
              <a:rPr lang="en-US" sz="2400" b="1" dirty="0">
                <a:latin typeface="TH Niramit AS"/>
                <a:cs typeface="TH Niramit AS"/>
              </a:rPr>
              <a:t>consider them attractive. Some examples of </a:t>
            </a:r>
            <a:r>
              <a:rPr lang="en-US" sz="2400" b="1" dirty="0" err="1">
                <a:latin typeface="TH Niramit AS"/>
                <a:cs typeface="TH Niramit AS"/>
              </a:rPr>
              <a:t>olfactics</a:t>
            </a:r>
            <a:r>
              <a:rPr lang="en-US" sz="2400" b="1" dirty="0">
                <a:latin typeface="TH Niramit AS"/>
                <a:cs typeface="TH Niramit AS"/>
              </a:rPr>
              <a:t> occur in </a:t>
            </a:r>
            <a:r>
              <a:rPr lang="en-US" sz="2400" b="1" dirty="0" smtClean="0">
                <a:latin typeface="TH Niramit AS"/>
                <a:cs typeface="TH Niramit AS"/>
              </a:rPr>
              <a:t>American city </a:t>
            </a:r>
            <a:r>
              <a:rPr lang="en-US" sz="2400" b="1" dirty="0">
                <a:latin typeface="TH Niramit AS"/>
                <a:cs typeface="TH Niramit AS"/>
              </a:rPr>
              <a:t>streets with the smell of hamburgers, hotdogs and pizzas, and the </a:t>
            </a:r>
            <a:r>
              <a:rPr lang="en-US" sz="2400" b="1" dirty="0" smtClean="0">
                <a:latin typeface="TH Niramit AS"/>
                <a:cs typeface="TH Niramit AS"/>
              </a:rPr>
              <a:t>use </a:t>
            </a:r>
            <a:r>
              <a:rPr lang="en-US" sz="2400" b="1" dirty="0">
                <a:latin typeface="TH Niramit AS"/>
                <a:cs typeface="TH Niramit AS"/>
              </a:rPr>
              <a:t>of anti- </a:t>
            </a:r>
            <a:r>
              <a:rPr lang="en-US" sz="2400" b="1" dirty="0" err="1">
                <a:latin typeface="TH Niramit AS"/>
                <a:cs typeface="TH Niramit AS"/>
              </a:rPr>
              <a:t>perspirants</a:t>
            </a:r>
            <a:r>
              <a:rPr lang="en-US" sz="2400" b="1" dirty="0">
                <a:latin typeface="TH Niramit AS"/>
                <a:cs typeface="TH Niramit AS"/>
              </a:rPr>
              <a:t>; in the UK, the smell of mown grass, fish and chips, </a:t>
            </a:r>
            <a:r>
              <a:rPr lang="en-US" sz="2400" b="1" dirty="0" smtClean="0">
                <a:latin typeface="TH Niramit AS"/>
                <a:cs typeface="TH Niramit AS"/>
              </a:rPr>
              <a:t>and tea</a:t>
            </a:r>
            <a:r>
              <a:rPr lang="en-US" sz="2400" b="1" dirty="0">
                <a:latin typeface="TH Niramit AS"/>
                <a:cs typeface="TH Niramit AS"/>
              </a:rPr>
              <a:t>; and in France, coffee, fresh bread and garlic. In India, there is the </a:t>
            </a:r>
            <a:r>
              <a:rPr lang="en-US" sz="2400" b="1" dirty="0" smtClean="0">
                <a:latin typeface="TH Niramit AS"/>
                <a:cs typeface="TH Niramit AS"/>
              </a:rPr>
              <a:t>very specific </a:t>
            </a:r>
            <a:r>
              <a:rPr lang="en-US" sz="2400" b="1" dirty="0">
                <a:latin typeface="TH Niramit AS"/>
                <a:cs typeface="TH Niramit AS"/>
              </a:rPr>
              <a:t>smell of fuel that comes from dried cows’ dung competing with </a:t>
            </a:r>
            <a:r>
              <a:rPr lang="en-US" sz="2400" b="1" dirty="0" smtClean="0">
                <a:latin typeface="TH Niramit AS"/>
                <a:cs typeface="TH Niramit AS"/>
              </a:rPr>
              <a:t>the smell </a:t>
            </a:r>
            <a:r>
              <a:rPr lang="en-US" sz="2400" b="1" dirty="0">
                <a:latin typeface="TH Niramit AS"/>
                <a:cs typeface="TH Niramit AS"/>
              </a:rPr>
              <a:t>of curry.</a:t>
            </a:r>
          </a:p>
        </p:txBody>
      </p:sp>
    </p:spTree>
    <p:extLst>
      <p:ext uri="{BB962C8B-B14F-4D97-AF65-F5344CB8AC3E}">
        <p14:creationId xmlns:p14="http://schemas.microsoft.com/office/powerpoint/2010/main" val="415062408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Use of </a:t>
            </a:r>
            <a:r>
              <a:rPr lang="en-US" sz="3600" dirty="0" smtClean="0">
                <a:latin typeface="TH Niramit AS"/>
                <a:cs typeface="TH Niramit AS"/>
              </a:rPr>
              <a:t>silence</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Use </a:t>
            </a:r>
            <a:r>
              <a:rPr lang="en-US" sz="2400" b="1" dirty="0">
                <a:latin typeface="TH Niramit AS"/>
                <a:cs typeface="TH Niramit AS"/>
              </a:rPr>
              <a:t>of silence: this is very often used, particularly in Japan, for </a:t>
            </a:r>
            <a:r>
              <a:rPr lang="en-US" sz="2400" b="1" dirty="0" smtClean="0">
                <a:latin typeface="TH Niramit AS"/>
                <a:cs typeface="TH Niramit AS"/>
              </a:rPr>
              <a:t>inner reflection </a:t>
            </a:r>
            <a:r>
              <a:rPr lang="en-US" sz="2400" b="1" dirty="0">
                <a:latin typeface="TH Niramit AS"/>
                <a:cs typeface="TH Niramit AS"/>
              </a:rPr>
              <a:t>and to gain time, for example, in negotiations. It can also </a:t>
            </a:r>
            <a:r>
              <a:rPr lang="en-US" sz="2400" b="1" dirty="0" smtClean="0">
                <a:latin typeface="TH Niramit AS"/>
                <a:cs typeface="TH Niramit AS"/>
              </a:rPr>
              <a:t>cover awkwardness</a:t>
            </a:r>
            <a:r>
              <a:rPr lang="en-US" sz="2400" b="1" dirty="0">
                <a:latin typeface="TH Niramit AS"/>
                <a:cs typeface="TH Niramit AS"/>
              </a:rPr>
              <a:t>, embarrassment and, at times, misunderstanding.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In Greece, silence </a:t>
            </a:r>
            <a:r>
              <a:rPr lang="en-US" sz="2400" b="1" dirty="0">
                <a:latin typeface="TH Niramit AS"/>
                <a:cs typeface="TH Niramit AS"/>
              </a:rPr>
              <a:t>can be seen as refusal, whereas in Egypt, it can mean consent. </a:t>
            </a:r>
            <a:r>
              <a:rPr lang="en-US" sz="2400" b="1" dirty="0" smtClean="0">
                <a:latin typeface="TH Niramit AS"/>
                <a:cs typeface="TH Niramit AS"/>
              </a:rPr>
              <a:t>In most </a:t>
            </a:r>
            <a:r>
              <a:rPr lang="en-US" sz="2400" b="1" dirty="0">
                <a:latin typeface="TH Niramit AS"/>
                <a:cs typeface="TH Niramit AS"/>
              </a:rPr>
              <a:t>Western countries, silence is considered awkward, possibly </a:t>
            </a:r>
            <a:r>
              <a:rPr lang="en-US" sz="2400" b="1" dirty="0" smtClean="0">
                <a:latin typeface="TH Niramit AS"/>
                <a:cs typeface="TH Niramit AS"/>
              </a:rPr>
              <a:t>signifying a </a:t>
            </a:r>
            <a:r>
              <a:rPr lang="en-US" sz="2400" b="1" dirty="0">
                <a:latin typeface="TH Niramit AS"/>
                <a:cs typeface="TH Niramit AS"/>
              </a:rPr>
              <a:t>breakdown in communication and is therefore seen as a vacuum to </a:t>
            </a:r>
            <a:r>
              <a:rPr lang="en-US" sz="2400" b="1" dirty="0" smtClean="0">
                <a:latin typeface="TH Niramit AS"/>
                <a:cs typeface="TH Niramit AS"/>
              </a:rPr>
              <a:t>be filled</a:t>
            </a:r>
            <a:r>
              <a:rPr lang="en-US" sz="2400" b="1" dirty="0">
                <a:latin typeface="TH Niramit AS"/>
                <a:cs typeface="TH Niramit AS"/>
              </a:rPr>
              <a:t>.</a:t>
            </a:r>
          </a:p>
        </p:txBody>
      </p:sp>
    </p:spTree>
    <p:extLst>
      <p:ext uri="{BB962C8B-B14F-4D97-AF65-F5344CB8AC3E}">
        <p14:creationId xmlns:p14="http://schemas.microsoft.com/office/powerpoint/2010/main" val="8771479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err="1">
                <a:latin typeface="TH Niramit AS"/>
                <a:cs typeface="TH Niramit AS"/>
              </a:rPr>
              <a:t>Paralinguistics</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t>
            </a:r>
            <a:r>
              <a:rPr lang="en-US" sz="2400" b="1" dirty="0" err="1" smtClean="0">
                <a:latin typeface="TH Niramit AS"/>
                <a:cs typeface="TH Niramit AS"/>
              </a:rPr>
              <a:t>Paralinguistics</a:t>
            </a:r>
            <a:r>
              <a:rPr lang="en-US" sz="2400" b="1" dirty="0" smtClean="0">
                <a:latin typeface="TH Niramit AS"/>
                <a:cs typeface="TH Niramit AS"/>
              </a:rPr>
              <a:t> </a:t>
            </a:r>
            <a:r>
              <a:rPr lang="en-US" sz="2400" b="1" dirty="0">
                <a:latin typeface="TH Niramit AS"/>
                <a:cs typeface="TH Niramit AS"/>
              </a:rPr>
              <a:t>includes elements of speech, such as pitch, tone, loudness</a:t>
            </a:r>
            <a:r>
              <a:rPr lang="en-US" sz="2400" b="1" dirty="0" smtClean="0">
                <a:latin typeface="TH Niramit AS"/>
                <a:cs typeface="TH Niramit AS"/>
              </a:rPr>
              <a:t>, quality </a:t>
            </a:r>
            <a:r>
              <a:rPr lang="en-US" sz="2400" b="1" dirty="0">
                <a:latin typeface="TH Niramit AS"/>
                <a:cs typeface="TH Niramit AS"/>
              </a:rPr>
              <a:t>and rate of speaking. These interrupt or temporarily take the </a:t>
            </a:r>
            <a:r>
              <a:rPr lang="en-US" sz="2400" b="1" dirty="0" smtClean="0">
                <a:latin typeface="TH Niramit AS"/>
                <a:cs typeface="TH Niramit AS"/>
              </a:rPr>
              <a:t>place of </a:t>
            </a:r>
            <a:r>
              <a:rPr lang="en-US" sz="2400" b="1" dirty="0">
                <a:latin typeface="TH Niramit AS"/>
                <a:cs typeface="TH Niramit AS"/>
              </a:rPr>
              <a:t>speech and affect the meaning of the message.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We </a:t>
            </a:r>
            <a:r>
              <a:rPr lang="en-US" sz="2400" b="1" dirty="0">
                <a:latin typeface="TH Niramit AS"/>
                <a:cs typeface="TH Niramit AS"/>
              </a:rPr>
              <a:t>tend to pick up </a:t>
            </a:r>
            <a:r>
              <a:rPr lang="en-US" sz="2400" b="1" dirty="0" smtClean="0">
                <a:latin typeface="TH Niramit AS"/>
                <a:cs typeface="TH Niramit AS"/>
              </a:rPr>
              <a:t>the meaning </a:t>
            </a:r>
            <a:r>
              <a:rPr lang="en-US" sz="2400" b="1" dirty="0">
                <a:latin typeface="TH Niramit AS"/>
                <a:cs typeface="TH Niramit AS"/>
              </a:rPr>
              <a:t>behind paralanguage rather than the actual meaning of the </a:t>
            </a:r>
            <a:r>
              <a:rPr lang="en-US" sz="2400" b="1" dirty="0" smtClean="0">
                <a:latin typeface="TH Niramit AS"/>
                <a:cs typeface="TH Niramit AS"/>
              </a:rPr>
              <a:t>words spoken</a:t>
            </a:r>
            <a:r>
              <a:rPr lang="en-US" sz="2400" b="1" dirty="0">
                <a:latin typeface="TH Niramit AS"/>
                <a:cs typeface="TH Niramit AS"/>
              </a:rPr>
              <a:t>, for example, ‘it is not what he says but the way he says it’. We </a:t>
            </a:r>
            <a:r>
              <a:rPr lang="en-US" sz="2400" b="1" dirty="0" smtClean="0">
                <a:latin typeface="TH Niramit AS"/>
                <a:cs typeface="TH Niramit AS"/>
              </a:rPr>
              <a:t>are very </a:t>
            </a:r>
            <a:r>
              <a:rPr lang="en-US" sz="2400" b="1" dirty="0">
                <a:latin typeface="TH Niramit AS"/>
                <a:cs typeface="TH Niramit AS"/>
              </a:rPr>
              <a:t>often unaware of our own NVC signals, but we are usually very </a:t>
            </a:r>
            <a:r>
              <a:rPr lang="en-US" sz="2400" b="1" dirty="0" smtClean="0">
                <a:latin typeface="TH Niramit AS"/>
                <a:cs typeface="TH Niramit AS"/>
              </a:rPr>
              <a:t>aware of </a:t>
            </a:r>
            <a:r>
              <a:rPr lang="en-US" sz="2400" b="1" dirty="0">
                <a:latin typeface="TH Niramit AS"/>
                <a:cs typeface="TH Niramit AS"/>
              </a:rPr>
              <a:t>the signals put out by others.</a:t>
            </a:r>
          </a:p>
        </p:txBody>
      </p:sp>
    </p:spTree>
    <p:extLst>
      <p:ext uri="{BB962C8B-B14F-4D97-AF65-F5344CB8AC3E}">
        <p14:creationId xmlns:p14="http://schemas.microsoft.com/office/powerpoint/2010/main" val="296820065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Chromatics</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a:t>
            </a:r>
            <a:r>
              <a:rPr lang="en-US" sz="2400" b="1" dirty="0">
                <a:latin typeface="TH Niramit AS"/>
                <a:cs typeface="TH Niramit AS"/>
              </a:rPr>
              <a:t>Chromatics refers to the significance of </a:t>
            </a:r>
            <a:r>
              <a:rPr lang="en-US" sz="2400" b="1" dirty="0" err="1">
                <a:latin typeface="TH Niramit AS"/>
                <a:cs typeface="TH Niramit AS"/>
              </a:rPr>
              <a:t>colours</a:t>
            </a:r>
            <a:r>
              <a:rPr lang="en-US" sz="2400" b="1" dirty="0">
                <a:latin typeface="TH Niramit AS"/>
                <a:cs typeface="TH Niramit AS"/>
              </a:rPr>
              <a:t> in a culture. In </a:t>
            </a:r>
            <a:r>
              <a:rPr lang="en-US" sz="2400" b="1" dirty="0" smtClean="0">
                <a:latin typeface="TH Niramit AS"/>
                <a:cs typeface="TH Niramit AS"/>
              </a:rPr>
              <a:t>many Western </a:t>
            </a:r>
            <a:r>
              <a:rPr lang="en-US" sz="2400" b="1" dirty="0">
                <a:latin typeface="TH Niramit AS"/>
                <a:cs typeface="TH Niramit AS"/>
              </a:rPr>
              <a:t>cultures, for example, the UK and the USA, mourners wear black </a:t>
            </a:r>
            <a:r>
              <a:rPr lang="en-US" sz="2400" b="1" dirty="0" smtClean="0">
                <a:latin typeface="TH Niramit AS"/>
                <a:cs typeface="TH Niramit AS"/>
              </a:rPr>
              <a:t>at funerals </a:t>
            </a:r>
            <a:r>
              <a:rPr lang="en-US" sz="2400" b="1" dirty="0">
                <a:latin typeface="TH Niramit AS"/>
                <a:cs typeface="TH Niramit AS"/>
              </a:rPr>
              <a:t>and brides wear white at weddings. </a:t>
            </a:r>
            <a:endParaRPr lang="th-TH" sz="2400" b="1" dirty="0" smtClean="0">
              <a:latin typeface="TH Niramit AS"/>
              <a:cs typeface="TH Niramit AS"/>
            </a:endParaRPr>
          </a:p>
          <a:p>
            <a:pPr marL="139700" indent="0" algn="just">
              <a:buNone/>
            </a:pPr>
            <a:r>
              <a:rPr lang="th-TH" sz="2400" b="1" dirty="0">
                <a:latin typeface="TH Niramit AS"/>
                <a:cs typeface="TH Niramit AS"/>
              </a:rPr>
              <a:t>	</a:t>
            </a:r>
            <a:r>
              <a:rPr lang="en-US" sz="2400" b="1" dirty="0" smtClean="0">
                <a:latin typeface="TH Niramit AS"/>
                <a:cs typeface="TH Niramit AS"/>
              </a:rPr>
              <a:t>In </a:t>
            </a:r>
            <a:r>
              <a:rPr lang="en-US" sz="2400" b="1" dirty="0">
                <a:latin typeface="TH Niramit AS"/>
                <a:cs typeface="TH Niramit AS"/>
              </a:rPr>
              <a:t>Japan, however, white is </a:t>
            </a:r>
            <a:r>
              <a:rPr lang="en-US" sz="2400" b="1" dirty="0" smtClean="0">
                <a:latin typeface="TH Niramit AS"/>
                <a:cs typeface="TH Niramit AS"/>
              </a:rPr>
              <a:t>the </a:t>
            </a:r>
            <a:r>
              <a:rPr lang="en-US" sz="2400" b="1" dirty="0" err="1" smtClean="0">
                <a:latin typeface="TH Niramit AS"/>
                <a:cs typeface="TH Niramit AS"/>
              </a:rPr>
              <a:t>colour</a:t>
            </a:r>
            <a:r>
              <a:rPr lang="en-US" sz="2400" b="1" dirty="0" smtClean="0">
                <a:latin typeface="TH Niramit AS"/>
                <a:cs typeface="TH Niramit AS"/>
              </a:rPr>
              <a:t> </a:t>
            </a:r>
            <a:r>
              <a:rPr lang="en-US" sz="2400" b="1" dirty="0">
                <a:latin typeface="TH Niramit AS"/>
                <a:cs typeface="TH Niramit AS"/>
              </a:rPr>
              <a:t>of death. In Mexico, purple flowers are used at funerals and in Korea</a:t>
            </a:r>
            <a:r>
              <a:rPr lang="en-US" sz="2400" b="1" dirty="0" smtClean="0">
                <a:latin typeface="TH Niramit AS"/>
                <a:cs typeface="TH Niramit AS"/>
              </a:rPr>
              <a:t>, red </a:t>
            </a:r>
            <a:r>
              <a:rPr lang="en-US" sz="2400" b="1" dirty="0">
                <a:latin typeface="TH Niramit AS"/>
                <a:cs typeface="TH Niramit AS"/>
              </a:rPr>
              <a:t>ink is used to record death.</a:t>
            </a:r>
          </a:p>
        </p:txBody>
      </p:sp>
    </p:spTree>
    <p:extLst>
      <p:ext uri="{BB962C8B-B14F-4D97-AF65-F5344CB8AC3E}">
        <p14:creationId xmlns:p14="http://schemas.microsoft.com/office/powerpoint/2010/main" val="197600158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NVC: </a:t>
            </a:r>
            <a:r>
              <a:rPr lang="en-US" sz="3600" dirty="0" smtClean="0">
                <a:latin typeface="TH Niramit AS"/>
                <a:cs typeface="TH Niramit AS"/>
              </a:rPr>
              <a:t>Chromatics (cont.)</a:t>
            </a:r>
            <a:endParaRPr lang="en-US" sz="3600" dirty="0"/>
          </a:p>
        </p:txBody>
      </p:sp>
      <p:pic>
        <p:nvPicPr>
          <p:cNvPr id="6" name="Picture 5" descr="Screen Shot 2563-08-28 at 9.00.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4784" y="1163960"/>
            <a:ext cx="5847013" cy="3589274"/>
          </a:xfrm>
          <a:prstGeom prst="rect">
            <a:avLst/>
          </a:prstGeom>
        </p:spPr>
      </p:pic>
      <p:sp>
        <p:nvSpPr>
          <p:cNvPr id="7" name="Rectangle 6"/>
          <p:cNvSpPr/>
          <p:nvPr/>
        </p:nvSpPr>
        <p:spPr>
          <a:xfrm>
            <a:off x="463553" y="4398559"/>
            <a:ext cx="1364476" cy="369332"/>
          </a:xfrm>
          <a:prstGeom prst="rect">
            <a:avLst/>
          </a:prstGeom>
        </p:spPr>
        <p:txBody>
          <a:bodyPr wrap="none">
            <a:spAutoFit/>
          </a:bodyPr>
          <a:lstStyle/>
          <a:p>
            <a:r>
              <a:rPr lang="en-US" sz="1800" b="1" dirty="0" smtClean="0">
                <a:latin typeface="TH Niramit AS"/>
                <a:cs typeface="TH Niramit AS"/>
              </a:rPr>
              <a:t>The </a:t>
            </a:r>
            <a:r>
              <a:rPr lang="en-US" sz="1800" b="1" dirty="0">
                <a:latin typeface="TH Niramit AS"/>
                <a:cs typeface="TH Niramit AS"/>
              </a:rPr>
              <a:t>culture gap</a:t>
            </a:r>
          </a:p>
        </p:txBody>
      </p:sp>
    </p:spTree>
    <p:extLst>
      <p:ext uri="{BB962C8B-B14F-4D97-AF65-F5344CB8AC3E}">
        <p14:creationId xmlns:p14="http://schemas.microsoft.com/office/powerpoint/2010/main" val="357179381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697" y="349513"/>
            <a:ext cx="8657526" cy="572700"/>
          </a:xfrm>
        </p:spPr>
        <p:txBody>
          <a:bodyPr/>
          <a:lstStyle/>
          <a:p>
            <a:r>
              <a:rPr lang="en-US" dirty="0" smtClean="0">
                <a:latin typeface="TH Niramit AS"/>
                <a:cs typeface="TH Niramit AS"/>
              </a:rPr>
              <a:t>Best </a:t>
            </a:r>
            <a:r>
              <a:rPr lang="en-US" dirty="0">
                <a:latin typeface="TH Niramit AS"/>
                <a:cs typeface="TH Niramit AS"/>
              </a:rPr>
              <a:t>practice for successful cross</a:t>
            </a:r>
            <a:r>
              <a:rPr lang="en-US" dirty="0" smtClean="0">
                <a:latin typeface="TH Niramit AS"/>
                <a:cs typeface="TH Niramit AS"/>
              </a:rPr>
              <a:t>-cultural </a:t>
            </a:r>
            <a:r>
              <a:rPr lang="en-US" dirty="0">
                <a:latin typeface="TH Niramit AS"/>
                <a:cs typeface="TH Niramit AS"/>
              </a:rPr>
              <a:t>communication</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following are suggested as examples of best practice when faced </a:t>
            </a:r>
            <a:r>
              <a:rPr lang="en-US" sz="2400" b="1" dirty="0" smtClean="0">
                <a:latin typeface="TH Niramit AS"/>
                <a:cs typeface="TH Niramit AS"/>
              </a:rPr>
              <a:t>with the </a:t>
            </a:r>
            <a:r>
              <a:rPr lang="en-US" sz="2400" b="1" dirty="0">
                <a:latin typeface="TH Niramit AS"/>
                <a:cs typeface="TH Niramit AS"/>
              </a:rPr>
              <a:t>potential problems we have discussed so far:</a:t>
            </a:r>
          </a:p>
          <a:p>
            <a:pPr algn="just"/>
            <a:r>
              <a:rPr lang="en-US" sz="2400" b="1" dirty="0">
                <a:latin typeface="TH Niramit AS"/>
                <a:cs typeface="TH Niramit AS"/>
              </a:rPr>
              <a:t>Suspend your judgment of the other culture despite your prejudices </a:t>
            </a:r>
            <a:r>
              <a:rPr lang="en-US" sz="2400" b="1" dirty="0" smtClean="0">
                <a:latin typeface="TH Niramit AS"/>
                <a:cs typeface="TH Niramit AS"/>
              </a:rPr>
              <a:t>and stereotypical </a:t>
            </a:r>
            <a:r>
              <a:rPr lang="en-US" sz="2400" b="1" dirty="0">
                <a:latin typeface="TH Niramit AS"/>
                <a:cs typeface="TH Niramit AS"/>
              </a:rPr>
              <a:t>images; try to keep an open mind.</a:t>
            </a:r>
          </a:p>
          <a:p>
            <a:pPr algn="just"/>
            <a:r>
              <a:rPr lang="en-US" sz="2400" b="1" dirty="0">
                <a:latin typeface="TH Niramit AS"/>
                <a:cs typeface="TH Niramit AS"/>
              </a:rPr>
              <a:t>Emphasize the positive aspects of the foreign culture and </a:t>
            </a:r>
            <a:r>
              <a:rPr lang="en-US" sz="2400" b="1" dirty="0" smtClean="0">
                <a:latin typeface="TH Niramit AS"/>
                <a:cs typeface="TH Niramit AS"/>
              </a:rPr>
              <a:t>celebrate cultural </a:t>
            </a:r>
            <a:r>
              <a:rPr lang="en-US" sz="2400" b="1" dirty="0">
                <a:latin typeface="TH Niramit AS"/>
                <a:cs typeface="TH Niramit AS"/>
              </a:rPr>
              <a:t>diversity</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92188199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697" y="349513"/>
            <a:ext cx="8657526" cy="572700"/>
          </a:xfrm>
        </p:spPr>
        <p:txBody>
          <a:bodyPr/>
          <a:lstStyle/>
          <a:p>
            <a:r>
              <a:rPr lang="en-US" dirty="0" smtClean="0">
                <a:latin typeface="TH Niramit AS"/>
                <a:cs typeface="TH Niramit AS"/>
              </a:rPr>
              <a:t>Best </a:t>
            </a:r>
            <a:r>
              <a:rPr lang="en-US" dirty="0">
                <a:latin typeface="TH Niramit AS"/>
                <a:cs typeface="TH Niramit AS"/>
              </a:rPr>
              <a:t>practice for successful cross</a:t>
            </a:r>
            <a:r>
              <a:rPr lang="en-US" dirty="0" smtClean="0">
                <a:latin typeface="TH Niramit AS"/>
                <a:cs typeface="TH Niramit AS"/>
              </a:rPr>
              <a:t>-cultural </a:t>
            </a:r>
            <a:r>
              <a:rPr lang="en-US" dirty="0">
                <a:latin typeface="TH Niramit AS"/>
                <a:cs typeface="TH Niramit AS"/>
              </a:rPr>
              <a:t>communication</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following are suggested as examples of best practice when faced </a:t>
            </a:r>
            <a:r>
              <a:rPr lang="en-US" sz="2400" b="1" dirty="0" smtClean="0">
                <a:latin typeface="TH Niramit AS"/>
                <a:cs typeface="TH Niramit AS"/>
              </a:rPr>
              <a:t>with the </a:t>
            </a:r>
            <a:r>
              <a:rPr lang="en-US" sz="2400" b="1" dirty="0">
                <a:latin typeface="TH Niramit AS"/>
                <a:cs typeface="TH Niramit AS"/>
              </a:rPr>
              <a:t>potential problems we have discussed so far:</a:t>
            </a:r>
          </a:p>
          <a:p>
            <a:pPr algn="just"/>
            <a:r>
              <a:rPr lang="en-US" sz="2400" b="1" dirty="0" smtClean="0">
                <a:latin typeface="TH Niramit AS"/>
                <a:cs typeface="TH Niramit AS"/>
              </a:rPr>
              <a:t>Adapt </a:t>
            </a:r>
            <a:r>
              <a:rPr lang="en-US" sz="2400" b="1" dirty="0">
                <a:latin typeface="TH Niramit AS"/>
                <a:cs typeface="TH Niramit AS"/>
              </a:rPr>
              <a:t>your own English style and tone to the situation by </a:t>
            </a:r>
            <a:r>
              <a:rPr lang="en-US" sz="2400" b="1" dirty="0" smtClean="0">
                <a:latin typeface="TH Niramit AS"/>
                <a:cs typeface="TH Niramit AS"/>
              </a:rPr>
              <a:t>avoiding complicated </a:t>
            </a:r>
            <a:r>
              <a:rPr lang="en-US" sz="2400" b="1" dirty="0">
                <a:latin typeface="TH Niramit AS"/>
                <a:cs typeface="TH Niramit AS"/>
              </a:rPr>
              <a:t>words or expressions, unfamiliar jargon and slang. </a:t>
            </a:r>
            <a:r>
              <a:rPr lang="en-US" sz="2400" b="1" dirty="0" smtClean="0">
                <a:latin typeface="TH Niramit AS"/>
                <a:cs typeface="TH Niramit AS"/>
              </a:rPr>
              <a:t>Develop a </a:t>
            </a:r>
            <a:r>
              <a:rPr lang="en-US" sz="2400" b="1" dirty="0">
                <a:latin typeface="TH Niramit AS"/>
                <a:cs typeface="TH Niramit AS"/>
              </a:rPr>
              <a:t>simple, clear and unambiguous communication style with </a:t>
            </a:r>
            <a:r>
              <a:rPr lang="en-US" sz="2400" b="1" dirty="0" smtClean="0">
                <a:latin typeface="TH Niramit AS"/>
                <a:cs typeface="TH Niramit AS"/>
              </a:rPr>
              <a:t>appropriate body </a:t>
            </a:r>
            <a:r>
              <a:rPr lang="en-US" sz="2400" b="1" dirty="0">
                <a:latin typeface="TH Niramit AS"/>
                <a:cs typeface="TH Niramit AS"/>
              </a:rPr>
              <a:t>language.</a:t>
            </a:r>
          </a:p>
        </p:txBody>
      </p:sp>
    </p:spTree>
    <p:extLst>
      <p:ext uri="{BB962C8B-B14F-4D97-AF65-F5344CB8AC3E}">
        <p14:creationId xmlns:p14="http://schemas.microsoft.com/office/powerpoint/2010/main" val="166922969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b="1" dirty="0" smtClean="0">
                <a:latin typeface="TH Niramit AS"/>
                <a:cs typeface="TH Niramit AS"/>
              </a:rPr>
              <a:t>Accept </a:t>
            </a:r>
            <a:r>
              <a:rPr lang="en-US" sz="2400" b="1" dirty="0">
                <a:latin typeface="TH Niramit AS"/>
                <a:cs typeface="TH Niramit AS"/>
              </a:rPr>
              <a:t>that your perception of other cultures and their perception </a:t>
            </a:r>
            <a:r>
              <a:rPr lang="en-US" sz="2400" b="1" dirty="0" smtClean="0">
                <a:latin typeface="TH Niramit AS"/>
                <a:cs typeface="TH Niramit AS"/>
              </a:rPr>
              <a:t>of your </a:t>
            </a:r>
            <a:r>
              <a:rPr lang="en-US" sz="2400" b="1" dirty="0">
                <a:latin typeface="TH Niramit AS"/>
                <a:cs typeface="TH Niramit AS"/>
              </a:rPr>
              <a:t>culture are very often reality.</a:t>
            </a:r>
          </a:p>
          <a:p>
            <a:pPr algn="just"/>
            <a:r>
              <a:rPr lang="en-US" sz="2400" b="1" dirty="0">
                <a:latin typeface="TH Niramit AS"/>
                <a:cs typeface="TH Niramit AS"/>
              </a:rPr>
              <a:t>Where necessary, use a skilled interpreter who is thoroughly briefed </a:t>
            </a:r>
            <a:r>
              <a:rPr lang="en-US" sz="2400" b="1" dirty="0" smtClean="0">
                <a:latin typeface="TH Niramit AS"/>
                <a:cs typeface="TH Niramit AS"/>
              </a:rPr>
              <a:t>in advance</a:t>
            </a:r>
            <a:r>
              <a:rPr lang="en-US" sz="2400" b="1" dirty="0">
                <a:latin typeface="TH Niramit AS"/>
                <a:cs typeface="TH Niramit AS"/>
              </a:rPr>
              <a:t>. Allow the interpreter time to translate by building in </a:t>
            </a:r>
            <a:r>
              <a:rPr lang="en-US" sz="2400" b="1" dirty="0" smtClean="0">
                <a:latin typeface="TH Niramit AS"/>
                <a:cs typeface="TH Niramit AS"/>
              </a:rPr>
              <a:t>appropriate pauses </a:t>
            </a:r>
            <a:r>
              <a:rPr lang="en-US" sz="2400" b="1" dirty="0">
                <a:latin typeface="TH Niramit AS"/>
                <a:cs typeface="TH Niramit AS"/>
              </a:rPr>
              <a:t>into your delivery</a:t>
            </a:r>
            <a:r>
              <a:rPr lang="en-US" sz="2400" b="1" dirty="0" smtClean="0">
                <a:latin typeface="TH Niramit AS"/>
                <a:cs typeface="TH Niramit AS"/>
              </a:rPr>
              <a:t>.</a:t>
            </a:r>
            <a:endParaRPr lang="en-US" sz="2400" b="1" dirty="0">
              <a:latin typeface="TH Niramit AS"/>
              <a:cs typeface="TH Niramit AS"/>
            </a:endParaRPr>
          </a:p>
        </p:txBody>
      </p:sp>
      <p:sp>
        <p:nvSpPr>
          <p:cNvPr id="5" name="Title 1"/>
          <p:cNvSpPr>
            <a:spLocks noGrp="1"/>
          </p:cNvSpPr>
          <p:nvPr>
            <p:ph type="title"/>
          </p:nvPr>
        </p:nvSpPr>
        <p:spPr>
          <a:xfrm>
            <a:off x="368697" y="349513"/>
            <a:ext cx="8657526" cy="572700"/>
          </a:xfrm>
        </p:spPr>
        <p:txBody>
          <a:bodyPr/>
          <a:lstStyle/>
          <a:p>
            <a:r>
              <a:rPr lang="en-US" dirty="0" smtClean="0">
                <a:latin typeface="TH Niramit AS"/>
                <a:cs typeface="TH Niramit AS"/>
              </a:rPr>
              <a:t>Best </a:t>
            </a:r>
            <a:r>
              <a:rPr lang="en-US" dirty="0">
                <a:latin typeface="TH Niramit AS"/>
                <a:cs typeface="TH Niramit AS"/>
              </a:rPr>
              <a:t>practice for successful cross</a:t>
            </a:r>
            <a:r>
              <a:rPr lang="en-US" dirty="0" smtClean="0">
                <a:latin typeface="TH Niramit AS"/>
                <a:cs typeface="TH Niramit AS"/>
              </a:rPr>
              <a:t>-cultural </a:t>
            </a:r>
            <a:r>
              <a:rPr lang="en-US" dirty="0">
                <a:latin typeface="TH Niramit AS"/>
                <a:cs typeface="TH Niramit AS"/>
              </a:rPr>
              <a:t>communication</a:t>
            </a:r>
          </a:p>
        </p:txBody>
      </p:sp>
    </p:spTree>
    <p:extLst>
      <p:ext uri="{BB962C8B-B14F-4D97-AF65-F5344CB8AC3E}">
        <p14:creationId xmlns:p14="http://schemas.microsoft.com/office/powerpoint/2010/main" val="1977494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Silence and timing</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Most </a:t>
            </a:r>
            <a:r>
              <a:rPr lang="en-US" sz="2400" b="1" dirty="0">
                <a:latin typeface="TH Niramit AS"/>
                <a:cs typeface="TH Niramit AS"/>
              </a:rPr>
              <a:t>Asian cultures and one European </a:t>
            </a:r>
            <a:r>
              <a:rPr lang="en-US" sz="2400" b="1" dirty="0" smtClean="0">
                <a:latin typeface="TH Niramit AS"/>
                <a:cs typeface="TH Niramit AS"/>
              </a:rPr>
              <a:t>culture </a:t>
            </a:r>
            <a:r>
              <a:rPr lang="en-US" sz="2400" b="1" dirty="0">
                <a:latin typeface="TH Niramit AS"/>
                <a:cs typeface="TH Niramit AS"/>
              </a:rPr>
              <a:t>are much more </a:t>
            </a:r>
            <a:r>
              <a:rPr lang="en-US" sz="2400" b="1" dirty="0" smtClean="0">
                <a:latin typeface="TH Niramit AS"/>
                <a:cs typeface="TH Niramit AS"/>
              </a:rPr>
              <a:t>comfortable with </a:t>
            </a:r>
            <a:r>
              <a:rPr lang="en-US" sz="2400" b="1" dirty="0">
                <a:latin typeface="TH Niramit AS"/>
                <a:cs typeface="TH Niramit AS"/>
              </a:rPr>
              <a:t>silence than most other nationalities. Sitting silently to </a:t>
            </a:r>
            <a:r>
              <a:rPr lang="en-US" sz="2400" b="1" dirty="0" smtClean="0">
                <a:latin typeface="TH Niramit AS"/>
                <a:cs typeface="TH Niramit AS"/>
              </a:rPr>
              <a:t>reflect on </a:t>
            </a:r>
            <a:r>
              <a:rPr lang="en-US" sz="2400" b="1" dirty="0">
                <a:latin typeface="TH Niramit AS"/>
                <a:cs typeface="TH Niramit AS"/>
              </a:rPr>
              <a:t>what has been said and to consider one’s response is particularly </a:t>
            </a:r>
            <a:r>
              <a:rPr lang="en-US" sz="2400" b="1" dirty="0" smtClean="0">
                <a:latin typeface="TH Niramit AS"/>
                <a:cs typeface="TH Niramit AS"/>
              </a:rPr>
              <a:t>important for </a:t>
            </a:r>
            <a:r>
              <a:rPr lang="en-US" sz="2400" b="1" dirty="0">
                <a:latin typeface="TH Niramit AS"/>
                <a:cs typeface="TH Niramit AS"/>
              </a:rPr>
              <a:t>the Japanese, who say nothing but who are inwardly uncomfortable </a:t>
            </a:r>
            <a:r>
              <a:rPr lang="en-US" sz="2400" b="1" dirty="0" smtClean="0">
                <a:latin typeface="TH Niramit AS"/>
                <a:cs typeface="TH Niramit AS"/>
              </a:rPr>
              <a:t>with </a:t>
            </a:r>
            <a:r>
              <a:rPr lang="en-US" sz="2400" b="1" dirty="0">
                <a:latin typeface="TH Niramit AS"/>
                <a:cs typeface="TH Niramit AS"/>
              </a:rPr>
              <a:t>the ‘instant response’ adopted by many Western nationalities. </a:t>
            </a:r>
          </a:p>
        </p:txBody>
      </p:sp>
    </p:spTree>
    <p:extLst>
      <p:ext uri="{BB962C8B-B14F-4D97-AF65-F5344CB8AC3E}">
        <p14:creationId xmlns:p14="http://schemas.microsoft.com/office/powerpoint/2010/main" val="167955315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b="1" dirty="0" smtClean="0">
                <a:latin typeface="TH Niramit AS"/>
                <a:cs typeface="TH Niramit AS"/>
              </a:rPr>
              <a:t>Develop </a:t>
            </a:r>
            <a:r>
              <a:rPr lang="en-US" sz="2400" b="1" dirty="0">
                <a:latin typeface="TH Niramit AS"/>
                <a:cs typeface="TH Niramit AS"/>
              </a:rPr>
              <a:t>your listening skills, both active and passive, and the </a:t>
            </a:r>
            <a:r>
              <a:rPr lang="en-US" sz="2400" b="1" dirty="0" smtClean="0">
                <a:latin typeface="TH Niramit AS"/>
                <a:cs typeface="TH Niramit AS"/>
              </a:rPr>
              <a:t>appropriate reaction </a:t>
            </a:r>
            <a:r>
              <a:rPr lang="en-US" sz="2400" b="1" dirty="0">
                <a:latin typeface="TH Niramit AS"/>
                <a:cs typeface="TH Niramit AS"/>
              </a:rPr>
              <a:t>while attempting to understand the differences in the </a:t>
            </a:r>
            <a:r>
              <a:rPr lang="en-US" sz="2400" b="1" dirty="0" smtClean="0">
                <a:latin typeface="TH Niramit AS"/>
                <a:cs typeface="TH Niramit AS"/>
              </a:rPr>
              <a:t>other culture</a:t>
            </a:r>
            <a:r>
              <a:rPr lang="en-US" sz="2400" b="1" dirty="0">
                <a:latin typeface="TH Niramit AS"/>
                <a:cs typeface="TH Niramit AS"/>
              </a:rPr>
              <a:t>.</a:t>
            </a:r>
          </a:p>
          <a:p>
            <a:pPr algn="just"/>
            <a:r>
              <a:rPr lang="en-US" sz="2400" b="1" dirty="0">
                <a:latin typeface="TH Niramit AS"/>
                <a:cs typeface="TH Niramit AS"/>
              </a:rPr>
              <a:t>Prepare in advance by learning about the other culture with which </a:t>
            </a:r>
            <a:r>
              <a:rPr lang="en-US" sz="2400" b="1" dirty="0" smtClean="0">
                <a:latin typeface="TH Niramit AS"/>
                <a:cs typeface="TH Niramit AS"/>
              </a:rPr>
              <a:t>you will </a:t>
            </a:r>
            <a:r>
              <a:rPr lang="en-US" sz="2400" b="1" dirty="0">
                <a:latin typeface="TH Niramit AS"/>
                <a:cs typeface="TH Niramit AS"/>
              </a:rPr>
              <a:t>be communicating.</a:t>
            </a:r>
          </a:p>
          <a:p>
            <a:pPr algn="just"/>
            <a:r>
              <a:rPr lang="en-US" sz="2400" b="1" dirty="0">
                <a:latin typeface="TH Niramit AS"/>
                <a:cs typeface="TH Niramit AS"/>
              </a:rPr>
              <a:t>Develop your own confidence to discuss cultural issues </a:t>
            </a:r>
            <a:r>
              <a:rPr lang="en-US" sz="2400" b="1">
                <a:latin typeface="TH Niramit AS"/>
                <a:cs typeface="TH Niramit AS"/>
              </a:rPr>
              <a:t>and </a:t>
            </a:r>
            <a:r>
              <a:rPr lang="en-US" sz="2400" b="1" smtClean="0">
                <a:latin typeface="TH Niramit AS"/>
                <a:cs typeface="TH Niramit AS"/>
              </a:rPr>
              <a:t>differences openly</a:t>
            </a:r>
            <a:r>
              <a:rPr lang="en-US" sz="2400" b="1" dirty="0">
                <a:latin typeface="TH Niramit AS"/>
                <a:cs typeface="TH Niramit AS"/>
              </a:rPr>
              <a:t>, and show that you are keen to learn more about the other culture.</a:t>
            </a:r>
          </a:p>
          <a:p>
            <a:pPr algn="just"/>
            <a:r>
              <a:rPr lang="en-US" sz="2400" b="1" dirty="0">
                <a:latin typeface="TH Niramit AS"/>
                <a:cs typeface="TH Niramit AS"/>
              </a:rPr>
              <a:t>Above all, develop trust and personal relationships whenever possible.</a:t>
            </a:r>
          </a:p>
        </p:txBody>
      </p:sp>
      <p:sp>
        <p:nvSpPr>
          <p:cNvPr id="5" name="Title 1"/>
          <p:cNvSpPr>
            <a:spLocks noGrp="1"/>
          </p:cNvSpPr>
          <p:nvPr>
            <p:ph type="title"/>
          </p:nvPr>
        </p:nvSpPr>
        <p:spPr>
          <a:xfrm>
            <a:off x="368697" y="349513"/>
            <a:ext cx="8657526" cy="572700"/>
          </a:xfrm>
        </p:spPr>
        <p:txBody>
          <a:bodyPr/>
          <a:lstStyle/>
          <a:p>
            <a:r>
              <a:rPr lang="en-US" dirty="0" smtClean="0">
                <a:latin typeface="TH Niramit AS"/>
                <a:cs typeface="TH Niramit AS"/>
              </a:rPr>
              <a:t>Best </a:t>
            </a:r>
            <a:r>
              <a:rPr lang="en-US" dirty="0">
                <a:latin typeface="TH Niramit AS"/>
                <a:cs typeface="TH Niramit AS"/>
              </a:rPr>
              <a:t>practice for successful cross</a:t>
            </a:r>
            <a:r>
              <a:rPr lang="en-US" dirty="0" smtClean="0">
                <a:latin typeface="TH Niramit AS"/>
                <a:cs typeface="TH Niramit AS"/>
              </a:rPr>
              <a:t>-cultural </a:t>
            </a:r>
            <a:r>
              <a:rPr lang="en-US" dirty="0">
                <a:latin typeface="TH Niramit AS"/>
                <a:cs typeface="TH Niramit AS"/>
              </a:rPr>
              <a:t>communication</a:t>
            </a:r>
          </a:p>
        </p:txBody>
      </p:sp>
    </p:spTree>
    <p:extLst>
      <p:ext uri="{BB962C8B-B14F-4D97-AF65-F5344CB8AC3E}">
        <p14:creationId xmlns:p14="http://schemas.microsoft.com/office/powerpoint/2010/main" val="32712348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Summary</a:t>
            </a: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Communication </a:t>
            </a:r>
            <a:r>
              <a:rPr lang="en-US" sz="2400" b="1" dirty="0">
                <a:latin typeface="TH Niramit AS"/>
                <a:cs typeface="TH Niramit AS"/>
              </a:rPr>
              <a:t>provides one of the biggest pitfalls in cross- cultural dealings</a:t>
            </a:r>
            <a:r>
              <a:rPr lang="en-US" sz="2400" b="1" dirty="0" smtClean="0">
                <a:latin typeface="TH Niramit AS"/>
                <a:cs typeface="TH Niramit AS"/>
              </a:rPr>
              <a:t>, as </a:t>
            </a:r>
            <a:r>
              <a:rPr lang="en-US" sz="2400" b="1" dirty="0">
                <a:latin typeface="TH Niramit AS"/>
                <a:cs typeface="TH Niramit AS"/>
              </a:rPr>
              <a:t>we are faced with differences between cultures not only in </a:t>
            </a:r>
            <a:r>
              <a:rPr lang="en-US" sz="2400" b="1" dirty="0" smtClean="0">
                <a:latin typeface="TH Niramit AS"/>
                <a:cs typeface="TH Niramit AS"/>
              </a:rPr>
              <a:t>terms of </a:t>
            </a:r>
            <a:r>
              <a:rPr lang="en-US" sz="2400" b="1" dirty="0">
                <a:latin typeface="TH Niramit AS"/>
                <a:cs typeface="TH Niramit AS"/>
              </a:rPr>
              <a:t>what we say (words, choice of language), but also in the </a:t>
            </a:r>
            <a:r>
              <a:rPr lang="en-US" sz="2400" b="1" dirty="0" smtClean="0">
                <a:latin typeface="TH Niramit AS"/>
                <a:cs typeface="TH Niramit AS"/>
              </a:rPr>
              <a:t>communication media </a:t>
            </a:r>
            <a:r>
              <a:rPr lang="en-US" sz="2400" b="1" dirty="0">
                <a:latin typeface="TH Niramit AS"/>
                <a:cs typeface="TH Niramit AS"/>
              </a:rPr>
              <a:t>we use (spoken, print, electronic) as well as in our </a:t>
            </a:r>
            <a:r>
              <a:rPr lang="en-US" sz="2400" b="1" dirty="0" err="1" smtClean="0">
                <a:latin typeface="TH Niramit AS"/>
                <a:cs typeface="TH Niramit AS"/>
              </a:rPr>
              <a:t>behaviour</a:t>
            </a:r>
            <a:r>
              <a:rPr lang="en-US" sz="2400" b="1" dirty="0">
                <a:latin typeface="TH Niramit AS"/>
                <a:cs typeface="TH Niramit AS"/>
              </a:rPr>
              <a:t> </a:t>
            </a:r>
            <a:r>
              <a:rPr lang="en-US" sz="2400" b="1" dirty="0" smtClean="0">
                <a:latin typeface="TH Niramit AS"/>
                <a:cs typeface="TH Niramit AS"/>
              </a:rPr>
              <a:t>and </a:t>
            </a:r>
            <a:r>
              <a:rPr lang="en-US" sz="2400" b="1" dirty="0">
                <a:latin typeface="TH Niramit AS"/>
                <a:cs typeface="TH Niramit AS"/>
              </a:rPr>
              <a:t>body language</a:t>
            </a:r>
            <a:r>
              <a:rPr lang="en-US" sz="2400" b="1" dirty="0" smtClean="0">
                <a:latin typeface="TH Niramit AS"/>
                <a:cs typeface="TH Niramit AS"/>
              </a:rPr>
              <a:t>.</a:t>
            </a:r>
            <a:endParaRPr lang="en-US" sz="2400" b="1" dirty="0">
              <a:latin typeface="TH Niramit AS"/>
              <a:cs typeface="TH Niramit AS"/>
            </a:endParaRPr>
          </a:p>
        </p:txBody>
      </p:sp>
    </p:spTree>
    <p:extLst>
      <p:ext uri="{BB962C8B-B14F-4D97-AF65-F5344CB8AC3E}">
        <p14:creationId xmlns:p14="http://schemas.microsoft.com/office/powerpoint/2010/main" val="327967602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a:t>
            </a:r>
            <a:r>
              <a:rPr lang="en-US" sz="3600" dirty="0" smtClean="0">
                <a:latin typeface="TH Niramit AS"/>
                <a:cs typeface="TH Niramit AS"/>
              </a:rPr>
              <a:t>Summary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One </a:t>
            </a:r>
            <a:r>
              <a:rPr lang="en-US" sz="2400" b="1" dirty="0">
                <a:latin typeface="TH Niramit AS"/>
                <a:cs typeface="TH Niramit AS"/>
              </a:rPr>
              <a:t>of the keys to successful development of cross</a:t>
            </a:r>
            <a:r>
              <a:rPr lang="en-US" sz="2400" b="1" dirty="0" smtClean="0">
                <a:latin typeface="TH Niramit AS"/>
                <a:cs typeface="TH Niramit AS"/>
              </a:rPr>
              <a:t>-cultural communication skills </a:t>
            </a:r>
            <a:r>
              <a:rPr lang="en-US" sz="2400" b="1" dirty="0">
                <a:latin typeface="TH Niramit AS"/>
                <a:cs typeface="TH Niramit AS"/>
              </a:rPr>
              <a:t>is to show empathy by developing both effective active </a:t>
            </a:r>
            <a:r>
              <a:rPr lang="en-US" sz="2400" b="1" dirty="0" smtClean="0">
                <a:latin typeface="TH Niramit AS"/>
                <a:cs typeface="TH Niramit AS"/>
              </a:rPr>
              <a:t>and passive </a:t>
            </a:r>
            <a:r>
              <a:rPr lang="en-US" sz="2400" b="1" dirty="0">
                <a:latin typeface="TH Niramit AS"/>
                <a:cs typeface="TH Niramit AS"/>
              </a:rPr>
              <a:t>listening skills. This requires awareness as to how the barriers </a:t>
            </a:r>
            <a:r>
              <a:rPr lang="en-US" sz="2400" b="1" dirty="0" smtClean="0">
                <a:latin typeface="TH Niramit AS"/>
                <a:cs typeface="TH Niramit AS"/>
              </a:rPr>
              <a:t>to effective </a:t>
            </a:r>
            <a:r>
              <a:rPr lang="en-US" sz="2400" b="1" dirty="0">
                <a:latin typeface="TH Niramit AS"/>
                <a:cs typeface="TH Niramit AS"/>
              </a:rPr>
              <a:t>listening can be overcome.</a:t>
            </a:r>
          </a:p>
          <a:p>
            <a:pPr marL="139700" indent="0" algn="just">
              <a:buNone/>
            </a:pPr>
            <a:r>
              <a:rPr lang="en-US" sz="2400" b="1" dirty="0" smtClean="0">
                <a:latin typeface="TH Niramit AS"/>
                <a:cs typeface="TH Niramit AS"/>
              </a:rPr>
              <a:t>	</a:t>
            </a:r>
            <a:endParaRPr lang="en-US" sz="2400" b="1" dirty="0">
              <a:latin typeface="TH Niramit AS"/>
              <a:cs typeface="TH Niramit AS"/>
            </a:endParaRPr>
          </a:p>
        </p:txBody>
      </p:sp>
    </p:spTree>
    <p:extLst>
      <p:ext uri="{BB962C8B-B14F-4D97-AF65-F5344CB8AC3E}">
        <p14:creationId xmlns:p14="http://schemas.microsoft.com/office/powerpoint/2010/main" val="93758063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TH Niramit AS"/>
                <a:cs typeface="TH Niramit AS"/>
              </a:rPr>
              <a:t> </a:t>
            </a:r>
            <a:r>
              <a:rPr lang="en-US" sz="3600" dirty="0" smtClean="0">
                <a:latin typeface="TH Niramit AS"/>
                <a:cs typeface="TH Niramit AS"/>
              </a:rPr>
              <a:t>Summary (cont.)</a:t>
            </a:r>
            <a:endParaRPr lang="en-US" sz="3600" dirty="0">
              <a:latin typeface="TH Niramit AS"/>
              <a:cs typeface="TH Niramit AS"/>
            </a:endParaRPr>
          </a:p>
        </p:txBody>
      </p:sp>
      <p:sp>
        <p:nvSpPr>
          <p:cNvPr id="3" name="Content Placeholder 2"/>
          <p:cNvSpPr>
            <a:spLocks noGrp="1"/>
          </p:cNvSpPr>
          <p:nvPr>
            <p:ph idx="1"/>
          </p:nvPr>
        </p:nvSpPr>
        <p:spPr/>
        <p:txBody>
          <a:bodyPr/>
          <a:lstStyle/>
          <a:p>
            <a:pPr marL="139700" indent="0" algn="just">
              <a:buNone/>
            </a:pPr>
            <a:r>
              <a:rPr lang="en-US" sz="2400" b="1" dirty="0" smtClean="0">
                <a:latin typeface="TH Niramit AS"/>
                <a:cs typeface="TH Niramit AS"/>
              </a:rPr>
              <a:t>	The </a:t>
            </a:r>
            <a:r>
              <a:rPr lang="en-US" sz="2400" b="1" dirty="0">
                <a:latin typeface="TH Niramit AS"/>
                <a:cs typeface="TH Niramit AS"/>
              </a:rPr>
              <a:t>widespread use of electronic means of communication has the</a:t>
            </a:r>
          </a:p>
          <a:p>
            <a:pPr marL="139700" indent="0" algn="just">
              <a:buNone/>
            </a:pPr>
            <a:r>
              <a:rPr lang="en-US" sz="2400" b="1" dirty="0">
                <a:latin typeface="TH Niramit AS"/>
                <a:cs typeface="TH Niramit AS"/>
              </a:rPr>
              <a:t>advantages of speed, brevity and immediacy, but there still remains </a:t>
            </a:r>
            <a:r>
              <a:rPr lang="en-US" sz="2400" b="1" dirty="0" smtClean="0">
                <a:latin typeface="TH Niramit AS"/>
                <a:cs typeface="TH Niramit AS"/>
              </a:rPr>
              <a:t>the need </a:t>
            </a:r>
            <a:r>
              <a:rPr lang="en-US" sz="2400" b="1" dirty="0">
                <a:latin typeface="TH Niramit AS"/>
                <a:cs typeface="TH Niramit AS"/>
              </a:rPr>
              <a:t>for a more personal approach in cultures where personal </a:t>
            </a:r>
            <a:r>
              <a:rPr lang="en-US" sz="2400" b="1" dirty="0" smtClean="0">
                <a:latin typeface="TH Niramit AS"/>
                <a:cs typeface="TH Niramit AS"/>
              </a:rPr>
              <a:t>relationships are </a:t>
            </a:r>
            <a:r>
              <a:rPr lang="en-US" sz="2400" b="1" dirty="0">
                <a:latin typeface="TH Niramit AS"/>
                <a:cs typeface="TH Niramit AS"/>
              </a:rPr>
              <a:t>considered to be important.</a:t>
            </a:r>
          </a:p>
          <a:p>
            <a:pPr marL="139700" indent="0" algn="just">
              <a:buNone/>
            </a:pPr>
            <a:r>
              <a:rPr lang="en-US" sz="2400" b="1" dirty="0" smtClean="0">
                <a:latin typeface="TH Niramit AS"/>
                <a:cs typeface="TH Niramit AS"/>
              </a:rPr>
              <a:t>	The </a:t>
            </a:r>
            <a:r>
              <a:rPr lang="en-US" sz="2400" b="1" dirty="0">
                <a:latin typeface="TH Niramit AS"/>
                <a:cs typeface="TH Niramit AS"/>
              </a:rPr>
              <a:t>EU UNEC project was designed to identify ways of </a:t>
            </a:r>
            <a:r>
              <a:rPr lang="en-US" sz="2400" b="1" dirty="0" smtClean="0">
                <a:latin typeface="TH Niramit AS"/>
                <a:cs typeface="TH Niramit AS"/>
              </a:rPr>
              <a:t>improving cross-cultural </a:t>
            </a:r>
            <a:r>
              <a:rPr lang="en-US" sz="2400" b="1" dirty="0">
                <a:latin typeface="TH Niramit AS"/>
                <a:cs typeface="TH Niramit AS"/>
              </a:rPr>
              <a:t>communication by developing the appropriate ways </a:t>
            </a:r>
            <a:r>
              <a:rPr lang="en-US" sz="2400" b="1" dirty="0" smtClean="0">
                <a:latin typeface="TH Niramit AS"/>
                <a:cs typeface="TH Niramit AS"/>
              </a:rPr>
              <a:t>of avoiding </a:t>
            </a:r>
            <a:r>
              <a:rPr lang="en-US" sz="2400" b="1" dirty="0">
                <a:latin typeface="TH Niramit AS"/>
                <a:cs typeface="TH Niramit AS"/>
              </a:rPr>
              <a:t>misunderstanding and potential conflict.</a:t>
            </a:r>
          </a:p>
        </p:txBody>
      </p:sp>
    </p:spTree>
    <p:extLst>
      <p:ext uri="{BB962C8B-B14F-4D97-AF65-F5344CB8AC3E}">
        <p14:creationId xmlns:p14="http://schemas.microsoft.com/office/powerpoint/2010/main" val="23471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Social Media Sales by Slidesgo">
  <a:themeElements>
    <a:clrScheme name="Simple Light">
      <a:dk1>
        <a:srgbClr val="000000"/>
      </a:dk1>
      <a:lt1>
        <a:srgbClr val="FFFFFF"/>
      </a:lt1>
      <a:dk2>
        <a:srgbClr val="FFE252"/>
      </a:dk2>
      <a:lt2>
        <a:srgbClr val="FFE252"/>
      </a:lt2>
      <a:accent1>
        <a:srgbClr val="FFE252"/>
      </a:accent1>
      <a:accent2>
        <a:srgbClr val="D1B528"/>
      </a:accent2>
      <a:accent3>
        <a:srgbClr val="7FC9D4"/>
      </a:accent3>
      <a:accent4>
        <a:srgbClr val="7FC9D4"/>
      </a:accent4>
      <a:accent5>
        <a:srgbClr val="7FC9D4"/>
      </a:accent5>
      <a:accent6>
        <a:srgbClr val="7FC9D4"/>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2195</TotalTime>
  <Words>1122</Words>
  <Application>Microsoft Office PowerPoint</Application>
  <PresentationFormat>On-screen Show (16:9)</PresentationFormat>
  <Paragraphs>300</Paragraphs>
  <Slides>93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93</vt:i4>
      </vt:variant>
    </vt:vector>
  </HeadingPairs>
  <TitlesOfParts>
    <vt:vector size="100" baseType="lpstr">
      <vt:lpstr>Arial</vt:lpstr>
      <vt:lpstr>Angsana New</vt:lpstr>
      <vt:lpstr>Malgun Gothic</vt:lpstr>
      <vt:lpstr>TH Niramit AS</vt:lpstr>
      <vt:lpstr>Roboto</vt:lpstr>
      <vt:lpstr>Maven Pro</vt:lpstr>
      <vt:lpstr>Social Media Sales by Slidesgo</vt:lpstr>
      <vt:lpstr>TRM 3210 CROSS CULTURAL COMMUNICATION IN THE TOURISM INDUSTRY</vt:lpstr>
      <vt:lpstr>PowerPoint Presentation</vt:lpstr>
      <vt:lpstr>Key area of Cross-Cultural Skills Development</vt:lpstr>
      <vt:lpstr>Language</vt:lpstr>
      <vt:lpstr>Language (cont.)</vt:lpstr>
      <vt:lpstr>Speed</vt:lpstr>
      <vt:lpstr>Stress</vt:lpstr>
      <vt:lpstr>Intonation and volume</vt:lpstr>
      <vt:lpstr>Silence and timing</vt:lpstr>
      <vt:lpstr>Silence and timing (cont.)</vt:lpstr>
      <vt:lpstr>Accent</vt:lpstr>
      <vt:lpstr>False friends</vt:lpstr>
      <vt:lpstr>False friends (cont.)</vt:lpstr>
      <vt:lpstr>Bad Language</vt:lpstr>
      <vt:lpstr>Bad Language (cont.)</vt:lpstr>
      <vt:lpstr> Written communication</vt:lpstr>
      <vt:lpstr> Written communication (cont.)</vt:lpstr>
      <vt:lpstr> Written communication (cont.)</vt:lpstr>
      <vt:lpstr> Electronic communication</vt:lpstr>
      <vt:lpstr> Electronic communication (cont.)</vt:lpstr>
      <vt:lpstr> Electronic communication (cont.)</vt:lpstr>
      <vt:lpstr>Presentations</vt:lpstr>
      <vt:lpstr>Presentations (cont.)</vt:lpstr>
      <vt:lpstr>Presentations (cont.)</vt:lpstr>
      <vt:lpstr>Presentations (cont.)</vt:lpstr>
      <vt:lpstr>Presentations (cont.)</vt:lpstr>
      <vt:lpstr>Presentations (cont.)</vt:lpstr>
      <vt:lpstr>Listening skills </vt:lpstr>
      <vt:lpstr>Listening skills (cont.) </vt:lpstr>
      <vt:lpstr>Listening skills (cont.) </vt:lpstr>
      <vt:lpstr>Listening skills (cont.) </vt:lpstr>
      <vt:lpstr>Listening skills (cont.)</vt:lpstr>
      <vt:lpstr>Listening skills (cont.)</vt:lpstr>
      <vt:lpstr>Listening skills (cont.)</vt:lpstr>
      <vt:lpstr>Listening skills (cont.)</vt:lpstr>
      <vt:lpstr>Listening skills (cont.)</vt:lpstr>
      <vt:lpstr>Listening skills (cont.)</vt:lpstr>
      <vt:lpstr>The UNEC project</vt:lpstr>
      <vt:lpstr>The UNEC project (cont.)</vt:lpstr>
      <vt:lpstr>The UNEC project (cont.)</vt:lpstr>
      <vt:lpstr>Non-verbal communication (NVC) </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Non-Verbal Communication (NVC) (cont.)</vt:lpstr>
      <vt:lpstr>NVC: Facial expressions </vt:lpstr>
      <vt:lpstr>NVC: Facial expressions (cont.) </vt:lpstr>
      <vt:lpstr>NVC: Facial expressions (cont.)  </vt:lpstr>
      <vt:lpstr>NVC: Facial expressions (cont.)  </vt:lpstr>
      <vt:lpstr>NVC: Facial expressions (cont.)  </vt:lpstr>
      <vt:lpstr>NVC: Facial expressions (cont.)  </vt:lpstr>
      <vt:lpstr>NVC: Facial expressions (cont.)  </vt:lpstr>
      <vt:lpstr>NVC: Facial expressions (cont.)  </vt:lpstr>
      <vt:lpstr>NVC: Facial expressions (cont.)  </vt:lpstr>
      <vt:lpstr>NVC: Posture</vt:lpstr>
      <vt:lpstr>NVC: Posture (cont.) </vt:lpstr>
      <vt:lpstr>NVC: Posture (cont.) </vt:lpstr>
      <vt:lpstr>NVC: Posture (cont.) </vt:lpstr>
      <vt:lpstr>NVC: Handshakes</vt:lpstr>
      <vt:lpstr>NVC: Handshakes (cont.) </vt:lpstr>
      <vt:lpstr>NVC: Appearance/what we wear</vt:lpstr>
      <vt:lpstr>NVC: Appearance/what we wear (cont.) </vt:lpstr>
      <vt:lpstr>NVC: Appearance/what we wear (cont.) </vt:lpstr>
      <vt:lpstr>NVC: Appearance/what we wear (cont.) </vt:lpstr>
      <vt:lpstr>NVC: Haptics</vt:lpstr>
      <vt:lpstr>NVC: Haptics (cont.) </vt:lpstr>
      <vt:lpstr>NVC: Haptics (cont.) </vt:lpstr>
      <vt:lpstr>NVC: Haptics (cont.) </vt:lpstr>
      <vt:lpstr>NVC: Haptics (cont.) </vt:lpstr>
      <vt:lpstr>NVC: Proxemics (distance)</vt:lpstr>
      <vt:lpstr>NVC: Proxemics (distance) (cont.) </vt:lpstr>
      <vt:lpstr>NVC: Proxemics (distance) (cont.) </vt:lpstr>
      <vt:lpstr>NVC: Proxemics (distance) (cont.) </vt:lpstr>
      <vt:lpstr>NVC: Olfactics</vt:lpstr>
      <vt:lpstr>NVC: Olfactics (cont.) </vt:lpstr>
      <vt:lpstr>NVC: Use of silence</vt:lpstr>
      <vt:lpstr>NVC: Paralinguistics</vt:lpstr>
      <vt:lpstr>NVC: Chromatics</vt:lpstr>
      <vt:lpstr>NVC: Chromatics (cont.)</vt:lpstr>
      <vt:lpstr>Best practice for successful cross-cultural communication</vt:lpstr>
      <vt:lpstr>Best practice for successful cross-cultural communication</vt:lpstr>
      <vt:lpstr>Best practice for successful cross-cultural communication</vt:lpstr>
      <vt:lpstr>Best practice for successful cross-cultural communication</vt:lpstr>
      <vt:lpstr> Summary</vt:lpstr>
      <vt:lpstr> Summary (cont.)</vt:lpstr>
      <vt:lpstr> Summary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Dell_390_127</dc:creator>
  <cp:lastModifiedBy>council_ssru_n01</cp:lastModifiedBy>
  <cp:revision>280</cp:revision>
  <dcterms:modified xsi:type="dcterms:W3CDTF">2021-08-14T06:02:20Z</dcterms:modified>
</cp:coreProperties>
</file>