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48"/>
  </p:notesMasterIdLst>
  <p:handoutMasterIdLst>
    <p:handoutMasterId r:id="rId49"/>
  </p:handoutMasterIdLst>
  <p:sldIdLst>
    <p:sldId id="324" r:id="rId2"/>
    <p:sldId id="346" r:id="rId3"/>
    <p:sldId id="519" r:id="rId4"/>
    <p:sldId id="609" r:id="rId5"/>
    <p:sldId id="610" r:id="rId6"/>
    <p:sldId id="611" r:id="rId7"/>
    <p:sldId id="612" r:id="rId8"/>
    <p:sldId id="613" r:id="rId9"/>
    <p:sldId id="614" r:id="rId10"/>
    <p:sldId id="615" r:id="rId11"/>
    <p:sldId id="619" r:id="rId12"/>
    <p:sldId id="620" r:id="rId13"/>
    <p:sldId id="621" r:id="rId14"/>
    <p:sldId id="622" r:id="rId15"/>
    <p:sldId id="623" r:id="rId16"/>
    <p:sldId id="624" r:id="rId17"/>
    <p:sldId id="625" r:id="rId18"/>
    <p:sldId id="626" r:id="rId19"/>
    <p:sldId id="627" r:id="rId20"/>
    <p:sldId id="628" r:id="rId21"/>
    <p:sldId id="629" r:id="rId22"/>
    <p:sldId id="630" r:id="rId23"/>
    <p:sldId id="632" r:id="rId24"/>
    <p:sldId id="633" r:id="rId25"/>
    <p:sldId id="634" r:id="rId26"/>
    <p:sldId id="635" r:id="rId27"/>
    <p:sldId id="636" r:id="rId28"/>
    <p:sldId id="637" r:id="rId29"/>
    <p:sldId id="638" r:id="rId30"/>
    <p:sldId id="639" r:id="rId31"/>
    <p:sldId id="640" r:id="rId32"/>
    <p:sldId id="642" r:id="rId33"/>
    <p:sldId id="617" r:id="rId34"/>
    <p:sldId id="643" r:id="rId35"/>
    <p:sldId id="644" r:id="rId36"/>
    <p:sldId id="645" r:id="rId37"/>
    <p:sldId id="646" r:id="rId38"/>
    <p:sldId id="648" r:id="rId39"/>
    <p:sldId id="650" r:id="rId40"/>
    <p:sldId id="653" r:id="rId41"/>
    <p:sldId id="654" r:id="rId42"/>
    <p:sldId id="655" r:id="rId43"/>
    <p:sldId id="608" r:id="rId44"/>
    <p:sldId id="656" r:id="rId45"/>
    <p:sldId id="657" r:id="rId46"/>
    <p:sldId id="658" r:id="rId47"/>
  </p:sldIdLst>
  <p:sldSz cx="9144000" cy="5143500" type="screen16x9"/>
  <p:notesSz cx="9872663" cy="6797675"/>
  <p:embeddedFontLst>
    <p:embeddedFont>
      <p:font typeface="Angsana New" pitchFamily="18" charset="-34"/>
      <p:regular r:id="rId50"/>
      <p:bold r:id="rId51"/>
      <p:italic r:id="rId52"/>
      <p:boldItalic r:id="rId53"/>
    </p:embeddedFont>
    <p:embeddedFont>
      <p:font typeface="MS Mincho" pitchFamily="49" charset="-128"/>
      <p:regular r:id="rId54"/>
    </p:embeddedFont>
    <p:embeddedFont>
      <p:font typeface="TH Niramit AS" pitchFamily="2" charset="-34"/>
      <p:regular r:id="rId55"/>
      <p:bold r:id="rId56"/>
      <p:italic r:id="rId57"/>
      <p:boldItalic r:id="rId58"/>
    </p:embeddedFont>
    <p:embeddedFont>
      <p:font typeface="Malgun Gothic" pitchFamily="34" charset="-127"/>
      <p:regular r:id="rId59"/>
      <p:bold r:id="rId6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26A03BEA-0341-40FB-9AB7-8CD7E5E3A597}">
  <a:tblStyle styleId="{26A03BEA-0341-40FB-9AB7-8CD7E5E3A59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7"/>
  </p:normalViewPr>
  <p:slideViewPr>
    <p:cSldViewPr snapToGrid="0" snapToObjects="1">
      <p:cViewPr>
        <p:scale>
          <a:sx n="73" d="100"/>
          <a:sy n="73" d="100"/>
        </p:scale>
        <p:origin x="-90" y="-318"/>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70" d="100"/>
          <a:sy n="70" d="100"/>
        </p:scale>
        <p:origin x="-3294" y="-108"/>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font" Target="fonts/font9.fntdata"/><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font" Target="fonts/font7.fntdata"/><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10.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5.fntdata"/><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57" Type="http://schemas.openxmlformats.org/officeDocument/2006/relationships/font" Target="fonts/font8.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60"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th-TH"/>
          </a:p>
        </p:txBody>
      </p:sp>
      <p:sp>
        <p:nvSpPr>
          <p:cNvPr id="4" name="Footer Placeholder 3"/>
          <p:cNvSpPr>
            <a:spLocks noGrp="1"/>
          </p:cNvSpPr>
          <p:nvPr>
            <p:ph type="ftr" sz="quarter" idx="2"/>
          </p:nvPr>
        </p:nvSpPr>
        <p:spPr>
          <a:xfrm>
            <a:off x="0" y="6456612"/>
            <a:ext cx="4278154" cy="339884"/>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5592224" y="6456612"/>
            <a:ext cx="4278154" cy="339884"/>
          </a:xfrm>
          <a:prstGeom prst="rect">
            <a:avLst/>
          </a:prstGeom>
        </p:spPr>
        <p:txBody>
          <a:bodyPr vert="horz" lIns="91440" tIns="45720" rIns="91440" bIns="45720" rtlCol="0" anchor="b"/>
          <a:lstStyle>
            <a:lvl1pPr algn="r">
              <a:defRPr sz="1200"/>
            </a:lvl1pPr>
          </a:lstStyle>
          <a:p>
            <a:fld id="{16BE2915-FA39-4744-9D6C-B34CB55DF753}" type="slidenum">
              <a:rPr lang="th-TH" smtClean="0"/>
              <a:pPr/>
              <a:t>‹#›</a:t>
            </a:fld>
            <a:endParaRPr lang="th-TH"/>
          </a:p>
        </p:txBody>
      </p:sp>
    </p:spTree>
    <p:extLst>
      <p:ext uri="{BB962C8B-B14F-4D97-AF65-F5344CB8AC3E}">
        <p14:creationId xmlns:p14="http://schemas.microsoft.com/office/powerpoint/2010/main" val="1908435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670175" y="509588"/>
            <a:ext cx="4532313" cy="25495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87267" y="3228896"/>
            <a:ext cx="7898130" cy="3058954"/>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698319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82402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82402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8240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cxnSp>
        <p:nvCxnSpPr>
          <p:cNvPr id="11" name="Google Shape;11;p2"/>
          <p:cNvCxnSpPr/>
          <p:nvPr/>
        </p:nvCxnSpPr>
        <p:spPr>
          <a:xfrm rot="10800000">
            <a:off x="8126247" y="1483200"/>
            <a:ext cx="0" cy="2953800"/>
          </a:xfrm>
          <a:prstGeom prst="straightConnector1">
            <a:avLst/>
          </a:prstGeom>
          <a:noFill/>
          <a:ln w="38100" cap="flat" cmpd="sng">
            <a:solidFill>
              <a:schemeClr val="dk1"/>
            </a:solidFill>
            <a:prstDash val="solid"/>
            <a:round/>
            <a:headEnd type="none" w="med" len="med"/>
            <a:tailEnd type="none" w="med" len="med"/>
          </a:ln>
        </p:spPr>
      </p:cxnSp>
      <p:sp>
        <p:nvSpPr>
          <p:cNvPr id="12" name="Google Shape;12;p2"/>
          <p:cNvSpPr txBox="1">
            <a:spLocks noGrp="1"/>
          </p:cNvSpPr>
          <p:nvPr>
            <p:ph type="ctrTitle"/>
          </p:nvPr>
        </p:nvSpPr>
        <p:spPr>
          <a:xfrm>
            <a:off x="2286550" y="1485330"/>
            <a:ext cx="4570800" cy="607200"/>
          </a:xfrm>
          <a:prstGeom prst="rect">
            <a:avLst/>
          </a:prstGeom>
          <a:solidFill>
            <a:schemeClr val="lt2"/>
          </a:solidFill>
          <a:ln>
            <a:noFill/>
          </a:ln>
        </p:spPr>
        <p:txBody>
          <a:bodyPr spcFirstLastPara="1" wrap="square" lIns="91425" tIns="91425" rIns="91425" bIns="91425" anchor="ctr" anchorCtr="0">
            <a:noAutofit/>
          </a:bodyPr>
          <a:lstStyle>
            <a:lvl1pPr lvl="0" algn="ctr">
              <a:spcBef>
                <a:spcPts val="0"/>
              </a:spcBef>
              <a:spcAft>
                <a:spcPts val="0"/>
              </a:spcAft>
              <a:buSzPts val="3300"/>
              <a:buNone/>
              <a:defRPr sz="3300"/>
            </a:lvl1pPr>
            <a:lvl2pPr lvl="1" algn="ctr">
              <a:lnSpc>
                <a:spcPct val="80000"/>
              </a:lnSpc>
              <a:spcBef>
                <a:spcPts val="0"/>
              </a:spcBef>
              <a:spcAft>
                <a:spcPts val="0"/>
              </a:spcAft>
              <a:buClr>
                <a:schemeClr val="accent4"/>
              </a:buClr>
              <a:buSzPts val="3500"/>
              <a:buNone/>
              <a:defRPr sz="3500">
                <a:solidFill>
                  <a:schemeClr val="accent4"/>
                </a:solidFill>
              </a:defRPr>
            </a:lvl2pPr>
            <a:lvl3pPr lvl="2" algn="ctr">
              <a:lnSpc>
                <a:spcPct val="80000"/>
              </a:lnSpc>
              <a:spcBef>
                <a:spcPts val="0"/>
              </a:spcBef>
              <a:spcAft>
                <a:spcPts val="0"/>
              </a:spcAft>
              <a:buClr>
                <a:schemeClr val="accent4"/>
              </a:buClr>
              <a:buSzPts val="3500"/>
              <a:buNone/>
              <a:defRPr sz="3500">
                <a:solidFill>
                  <a:schemeClr val="accent4"/>
                </a:solidFill>
              </a:defRPr>
            </a:lvl3pPr>
            <a:lvl4pPr lvl="3" algn="ctr">
              <a:lnSpc>
                <a:spcPct val="80000"/>
              </a:lnSpc>
              <a:spcBef>
                <a:spcPts val="0"/>
              </a:spcBef>
              <a:spcAft>
                <a:spcPts val="0"/>
              </a:spcAft>
              <a:buClr>
                <a:schemeClr val="accent4"/>
              </a:buClr>
              <a:buSzPts val="3500"/>
              <a:buNone/>
              <a:defRPr sz="3500">
                <a:solidFill>
                  <a:schemeClr val="accent4"/>
                </a:solidFill>
              </a:defRPr>
            </a:lvl4pPr>
            <a:lvl5pPr lvl="4" algn="ctr">
              <a:lnSpc>
                <a:spcPct val="80000"/>
              </a:lnSpc>
              <a:spcBef>
                <a:spcPts val="0"/>
              </a:spcBef>
              <a:spcAft>
                <a:spcPts val="0"/>
              </a:spcAft>
              <a:buClr>
                <a:schemeClr val="accent4"/>
              </a:buClr>
              <a:buSzPts val="3500"/>
              <a:buNone/>
              <a:defRPr sz="3500">
                <a:solidFill>
                  <a:schemeClr val="accent4"/>
                </a:solidFill>
              </a:defRPr>
            </a:lvl5pPr>
            <a:lvl6pPr lvl="5" algn="ctr">
              <a:lnSpc>
                <a:spcPct val="80000"/>
              </a:lnSpc>
              <a:spcBef>
                <a:spcPts val="0"/>
              </a:spcBef>
              <a:spcAft>
                <a:spcPts val="0"/>
              </a:spcAft>
              <a:buClr>
                <a:schemeClr val="accent4"/>
              </a:buClr>
              <a:buSzPts val="3500"/>
              <a:buNone/>
              <a:defRPr sz="3500">
                <a:solidFill>
                  <a:schemeClr val="accent4"/>
                </a:solidFill>
              </a:defRPr>
            </a:lvl6pPr>
            <a:lvl7pPr lvl="6" algn="ctr">
              <a:lnSpc>
                <a:spcPct val="80000"/>
              </a:lnSpc>
              <a:spcBef>
                <a:spcPts val="0"/>
              </a:spcBef>
              <a:spcAft>
                <a:spcPts val="0"/>
              </a:spcAft>
              <a:buClr>
                <a:schemeClr val="accent4"/>
              </a:buClr>
              <a:buSzPts val="3500"/>
              <a:buNone/>
              <a:defRPr sz="3500">
                <a:solidFill>
                  <a:schemeClr val="accent4"/>
                </a:solidFill>
              </a:defRPr>
            </a:lvl7pPr>
            <a:lvl8pPr lvl="7" algn="ctr">
              <a:lnSpc>
                <a:spcPct val="80000"/>
              </a:lnSpc>
              <a:spcBef>
                <a:spcPts val="0"/>
              </a:spcBef>
              <a:spcAft>
                <a:spcPts val="0"/>
              </a:spcAft>
              <a:buClr>
                <a:schemeClr val="accent4"/>
              </a:buClr>
              <a:buSzPts val="3500"/>
              <a:buNone/>
              <a:defRPr sz="3500">
                <a:solidFill>
                  <a:schemeClr val="accent4"/>
                </a:solidFill>
              </a:defRPr>
            </a:lvl8pPr>
            <a:lvl9pPr lvl="8" algn="ctr">
              <a:lnSpc>
                <a:spcPct val="80000"/>
              </a:lnSpc>
              <a:spcBef>
                <a:spcPts val="0"/>
              </a:spcBef>
              <a:spcAft>
                <a:spcPts val="0"/>
              </a:spcAft>
              <a:buClr>
                <a:schemeClr val="accent4"/>
              </a:buClr>
              <a:buSzPts val="3500"/>
              <a:buNone/>
              <a:defRPr sz="3500">
                <a:solidFill>
                  <a:schemeClr val="accent4"/>
                </a:solidFill>
              </a:defRPr>
            </a:lvl9pPr>
          </a:lstStyle>
          <a:p>
            <a:endParaRPr/>
          </a:p>
        </p:txBody>
      </p:sp>
      <p:sp>
        <p:nvSpPr>
          <p:cNvPr id="13" name="Google Shape;13;p2"/>
          <p:cNvSpPr/>
          <p:nvPr/>
        </p:nvSpPr>
        <p:spPr>
          <a:xfrm>
            <a:off x="816075" y="816000"/>
            <a:ext cx="3755879" cy="3304649"/>
          </a:xfrm>
          <a:custGeom>
            <a:avLst/>
            <a:gdLst/>
            <a:ahLst/>
            <a:cxnLst/>
            <a:rect l="l" t="t" r="r" b="b"/>
            <a:pathLst>
              <a:path w="26788" h="63895" extrusionOk="0">
                <a:moveTo>
                  <a:pt x="26788" y="0"/>
                </a:moveTo>
                <a:lnTo>
                  <a:pt x="0" y="0"/>
                </a:lnTo>
                <a:lnTo>
                  <a:pt x="0" y="63895"/>
                </a:lnTo>
                <a:lnTo>
                  <a:pt x="26788" y="63895"/>
                </a:lnTo>
              </a:path>
            </a:pathLst>
          </a:custGeom>
          <a:noFill/>
          <a:ln w="38100" cap="flat" cmpd="sng">
            <a:solidFill>
              <a:schemeClr val="dk1"/>
            </a:solidFill>
            <a:prstDash val="solid"/>
            <a:round/>
            <a:headEnd type="none" w="med" len="med"/>
            <a:tailEnd type="none" w="med" len="med"/>
          </a:ln>
        </p:spPr>
      </p:sp>
      <p:sp>
        <p:nvSpPr>
          <p:cNvPr id="14" name="Google Shape;14;p2"/>
          <p:cNvSpPr/>
          <p:nvPr/>
        </p:nvSpPr>
        <p:spPr>
          <a:xfrm>
            <a:off x="408075" y="4528950"/>
            <a:ext cx="1637386" cy="206578"/>
          </a:xfrm>
          <a:custGeom>
            <a:avLst/>
            <a:gdLst/>
            <a:ahLst/>
            <a:cxnLst/>
            <a:rect l="l" t="t" r="r" b="b"/>
            <a:pathLst>
              <a:path w="43432" h="5838" extrusionOk="0">
                <a:moveTo>
                  <a:pt x="1" y="1"/>
                </a:moveTo>
                <a:lnTo>
                  <a:pt x="1" y="5838"/>
                </a:lnTo>
                <a:lnTo>
                  <a:pt x="43432" y="5838"/>
                </a:lnTo>
                <a:lnTo>
                  <a:pt x="43432" y="1"/>
                </a:lnTo>
                <a:close/>
              </a:path>
            </a:pathLst>
          </a:custGeom>
          <a:solidFill>
            <a:srgbClr val="7FC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19973" y="4327525"/>
            <a:ext cx="815979" cy="408003"/>
          </a:xfrm>
          <a:custGeom>
            <a:avLst/>
            <a:gdLst/>
            <a:ahLst/>
            <a:cxnLst/>
            <a:rect l="l" t="t" r="r" b="b"/>
            <a:pathLst>
              <a:path w="43432" h="5838" extrusionOk="0">
                <a:moveTo>
                  <a:pt x="1" y="1"/>
                </a:moveTo>
                <a:lnTo>
                  <a:pt x="1" y="5838"/>
                </a:lnTo>
                <a:lnTo>
                  <a:pt x="43432" y="5838"/>
                </a:lnTo>
                <a:lnTo>
                  <a:pt x="43432" y="1"/>
                </a:lnTo>
                <a:close/>
              </a:path>
            </a:pathLst>
          </a:custGeom>
          <a:solidFill>
            <a:srgbClr val="7FC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txBox="1">
            <a:spLocks noGrp="1"/>
          </p:cNvSpPr>
          <p:nvPr>
            <p:ph type="subTitle" idx="1"/>
          </p:nvPr>
        </p:nvSpPr>
        <p:spPr>
          <a:xfrm>
            <a:off x="408075" y="408000"/>
            <a:ext cx="1637400" cy="821400"/>
          </a:xfrm>
          <a:prstGeom prst="rect">
            <a:avLst/>
          </a:prstGeom>
          <a:solidFill>
            <a:schemeClr val="accent3"/>
          </a:solid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a:xfrm>
            <a:off x="6580094" y="141195"/>
            <a:ext cx="2133600" cy="273844"/>
          </a:xfrm>
          <a:prstGeom prst="rect">
            <a:avLst/>
          </a:prstGeom>
        </p:spPr>
        <p:txBody>
          <a:bodyPr/>
          <a:lstStyle/>
          <a:p>
            <a:fld id="{70FAA508-F0CD-46EA-95FB-26B559A0B5D9}" type="datetimeFigureOut">
              <a:rPr lang="en-US" smtClean="0"/>
              <a:pPr/>
              <a:t>8/26/2021</a:t>
            </a:fld>
            <a:endParaRPr lang="en-US"/>
          </a:p>
        </p:txBody>
      </p:sp>
      <p:sp>
        <p:nvSpPr>
          <p:cNvPr id="5" name="Footer Placeholder 4"/>
          <p:cNvSpPr>
            <a:spLocks noGrp="1"/>
          </p:cNvSpPr>
          <p:nvPr>
            <p:ph type="ftr" sz="quarter" idx="11"/>
          </p:nvPr>
        </p:nvSpPr>
        <p:spPr>
          <a:xfrm>
            <a:off x="1120588" y="141195"/>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789894" y="4926807"/>
            <a:ext cx="457200" cy="273844"/>
          </a:xfrm>
          <a:prstGeom prst="rect">
            <a:avLst/>
          </a:prstGeom>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270743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43306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p:nvPr/>
        </p:nvSpPr>
        <p:spPr>
          <a:xfrm>
            <a:off x="597724" y="617819"/>
            <a:ext cx="8225872" cy="4208173"/>
          </a:xfrm>
          <a:custGeom>
            <a:avLst/>
            <a:gdLst/>
            <a:ahLst/>
            <a:cxnLst/>
            <a:rect l="l" t="t" r="r" b="b"/>
            <a:pathLst>
              <a:path w="122733" h="122732" extrusionOk="0">
                <a:moveTo>
                  <a:pt x="0" y="0"/>
                </a:moveTo>
                <a:lnTo>
                  <a:pt x="0" y="122732"/>
                </a:lnTo>
                <a:lnTo>
                  <a:pt x="122732" y="122732"/>
                </a:lnTo>
                <a:lnTo>
                  <a:pt x="1227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p:nvPr/>
        </p:nvSpPr>
        <p:spPr>
          <a:xfrm>
            <a:off x="408075" y="408000"/>
            <a:ext cx="8327899" cy="4327536"/>
          </a:xfrm>
          <a:custGeom>
            <a:avLst/>
            <a:gdLst/>
            <a:ahLst/>
            <a:cxnLst/>
            <a:rect l="l" t="t" r="r" b="b"/>
            <a:pathLst>
              <a:path w="124427" h="124426" extrusionOk="0">
                <a:moveTo>
                  <a:pt x="1" y="0"/>
                </a:moveTo>
                <a:lnTo>
                  <a:pt x="1" y="124426"/>
                </a:lnTo>
                <a:lnTo>
                  <a:pt x="124427" y="124426"/>
                </a:lnTo>
                <a:lnTo>
                  <a:pt x="12442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title"/>
          </p:nvPr>
        </p:nvSpPr>
        <p:spPr>
          <a:xfrm>
            <a:off x="714775" y="349513"/>
            <a:ext cx="7714500" cy="5727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dk1"/>
              </a:buClr>
              <a:buSzPts val="3500"/>
              <a:buFont typeface="Maven Pro"/>
              <a:buNone/>
              <a:defRPr sz="3500" b="1">
                <a:solidFill>
                  <a:schemeClr val="dk1"/>
                </a:solidFill>
                <a:latin typeface="Maven Pro"/>
                <a:ea typeface="Maven Pro"/>
                <a:cs typeface="Maven Pro"/>
                <a:sym typeface="Maven Pro"/>
              </a:defRPr>
            </a:lvl1pPr>
            <a:lvl2pPr lvl="1">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2pPr>
            <a:lvl3pPr lvl="2">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3pPr>
            <a:lvl4pPr lvl="3">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4pPr>
            <a:lvl5pPr lvl="4">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5pPr>
            <a:lvl6pPr lvl="5">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6pPr>
            <a:lvl7pPr lvl="6">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7pPr>
            <a:lvl8pPr lvl="7">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8pPr>
            <a:lvl9pPr lvl="8">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9pPr>
          </a:lstStyle>
          <a:p>
            <a:endParaRPr/>
          </a:p>
        </p:txBody>
      </p:sp>
      <p:sp>
        <p:nvSpPr>
          <p:cNvPr id="9" name="Google Shape;9;p1"/>
          <p:cNvSpPr txBox="1">
            <a:spLocks noGrp="1"/>
          </p:cNvSpPr>
          <p:nvPr>
            <p:ph type="body" idx="1"/>
          </p:nvPr>
        </p:nvSpPr>
        <p:spPr>
          <a:xfrm>
            <a:off x="708350" y="1202925"/>
            <a:ext cx="77274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82" r:id="rId2"/>
    <p:sldLayoutId id="2147483684"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95746"/>
            <a:ext cx="9144000" cy="1150028"/>
          </a:xfrm>
        </p:spPr>
        <p:txBody>
          <a:bodyPr>
            <a:noAutofit/>
          </a:bodyPr>
          <a:lstStyle/>
          <a:p>
            <a:r>
              <a:rPr lang="en-US" sz="3600" dirty="0">
                <a:latin typeface="TH Niramit AS"/>
                <a:cs typeface="TH Niramit AS"/>
              </a:rPr>
              <a:t>TRM 3210 CROSS CULTURAL COMMUNICATION</a:t>
            </a:r>
            <a:br>
              <a:rPr lang="en-US" sz="3600" dirty="0">
                <a:latin typeface="TH Niramit AS"/>
                <a:cs typeface="TH Niramit AS"/>
              </a:rPr>
            </a:br>
            <a:r>
              <a:rPr lang="en-US" sz="3600" dirty="0">
                <a:latin typeface="TH Niramit AS"/>
                <a:cs typeface="TH Niramit AS"/>
              </a:rPr>
              <a:t>IN THE TOURISM INDUSTRY</a:t>
            </a:r>
          </a:p>
        </p:txBody>
      </p:sp>
      <p:grpSp>
        <p:nvGrpSpPr>
          <p:cNvPr id="4" name="Group 3">
            <a:extLst>
              <a:ext uri="{FF2B5EF4-FFF2-40B4-BE49-F238E27FC236}">
                <a16:creationId xmlns="" xmlns:a16="http://schemas.microsoft.com/office/drawing/2014/main" id="{E415BE36-8AC4-498A-833E-D982B8295C28}"/>
              </a:ext>
            </a:extLst>
          </p:cNvPr>
          <p:cNvGrpSpPr/>
          <p:nvPr/>
        </p:nvGrpSpPr>
        <p:grpSpPr>
          <a:xfrm>
            <a:off x="1164214" y="1945774"/>
            <a:ext cx="4065877" cy="2017082"/>
            <a:chOff x="834933" y="1320837"/>
            <a:chExt cx="10775481" cy="5345718"/>
          </a:xfrm>
        </p:grpSpPr>
        <p:grpSp>
          <p:nvGrpSpPr>
            <p:cNvPr id="5" name="Group 4">
              <a:extLst>
                <a:ext uri="{FF2B5EF4-FFF2-40B4-BE49-F238E27FC236}">
                  <a16:creationId xmlns="" xmlns:a16="http://schemas.microsoft.com/office/drawing/2014/main" id="{A99F8556-6423-41AD-9A55-B316766B6E0F}"/>
                </a:ext>
              </a:extLst>
            </p:cNvPr>
            <p:cNvGrpSpPr/>
            <p:nvPr/>
          </p:nvGrpSpPr>
          <p:grpSpPr>
            <a:xfrm>
              <a:off x="1989325" y="4498722"/>
              <a:ext cx="8213350" cy="2167833"/>
              <a:chOff x="3960971" y="2777942"/>
              <a:chExt cx="4267200" cy="1310664"/>
            </a:xfrm>
          </p:grpSpPr>
          <p:sp>
            <p:nvSpPr>
              <p:cNvPr id="18" name="Freeform: Shape 148">
                <a:extLst>
                  <a:ext uri="{FF2B5EF4-FFF2-40B4-BE49-F238E27FC236}">
                    <a16:creationId xmlns="" xmlns:a16="http://schemas.microsoft.com/office/drawing/2014/main" id="{E17F11EF-77DD-4026-B845-59A269F00DD9}"/>
                  </a:ext>
                </a:extLst>
              </p:cNvPr>
              <p:cNvSpPr/>
              <p:nvPr/>
            </p:nvSpPr>
            <p:spPr>
              <a:xfrm>
                <a:off x="4033932" y="3469638"/>
                <a:ext cx="4104504" cy="543410"/>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 name="connsiteX0" fmla="*/ 3874770 w 4077652"/>
                  <a:gd name="connsiteY0" fmla="*/ 165396 h 731180"/>
                  <a:gd name="connsiteX1" fmla="*/ 2042160 w 4077652"/>
                  <a:gd name="connsiteY1" fmla="*/ 397806 h 731180"/>
                  <a:gd name="connsiteX2" fmla="*/ 2042160 w 4077652"/>
                  <a:gd name="connsiteY2" fmla="*/ 392091 h 731180"/>
                  <a:gd name="connsiteX3" fmla="*/ 203835 w 4077652"/>
                  <a:gd name="connsiteY3" fmla="*/ 156824 h 731180"/>
                  <a:gd name="connsiteX4" fmla="*/ 0 w 4077652"/>
                  <a:gd name="connsiteY4" fmla="*/ 682604 h 731180"/>
                  <a:gd name="connsiteX5" fmla="*/ 1772602 w 4077652"/>
                  <a:gd name="connsiteY5" fmla="*/ 454004 h 731180"/>
                  <a:gd name="connsiteX6" fmla="*/ 2036445 w 4077652"/>
                  <a:gd name="connsiteY6" fmla="*/ 722609 h 731180"/>
                  <a:gd name="connsiteX7" fmla="*/ 2036445 w 4077652"/>
                  <a:gd name="connsiteY7" fmla="*/ 731181 h 731180"/>
                  <a:gd name="connsiteX8" fmla="*/ 2305050 w 4077652"/>
                  <a:gd name="connsiteY8" fmla="*/ 462576 h 731180"/>
                  <a:gd name="connsiteX9" fmla="*/ 4077652 w 4077652"/>
                  <a:gd name="connsiteY9" fmla="*/ 691176 h 731180"/>
                  <a:gd name="connsiteX10" fmla="*/ 3874770 w 4077652"/>
                  <a:gd name="connsiteY10" fmla="*/ 165396 h 731180"/>
                  <a:gd name="connsiteX0" fmla="*/ 3874770 w 4077652"/>
                  <a:gd name="connsiteY0" fmla="*/ 153654 h 719439"/>
                  <a:gd name="connsiteX1" fmla="*/ 2042160 w 4077652"/>
                  <a:gd name="connsiteY1" fmla="*/ 386064 h 719439"/>
                  <a:gd name="connsiteX2" fmla="*/ 2042160 w 4077652"/>
                  <a:gd name="connsiteY2" fmla="*/ 380349 h 719439"/>
                  <a:gd name="connsiteX3" fmla="*/ 203835 w 4077652"/>
                  <a:gd name="connsiteY3" fmla="*/ 145082 h 719439"/>
                  <a:gd name="connsiteX4" fmla="*/ 0 w 4077652"/>
                  <a:gd name="connsiteY4" fmla="*/ 670862 h 719439"/>
                  <a:gd name="connsiteX5" fmla="*/ 1772602 w 4077652"/>
                  <a:gd name="connsiteY5" fmla="*/ 442262 h 719439"/>
                  <a:gd name="connsiteX6" fmla="*/ 2036445 w 4077652"/>
                  <a:gd name="connsiteY6" fmla="*/ 710867 h 719439"/>
                  <a:gd name="connsiteX7" fmla="*/ 2036445 w 4077652"/>
                  <a:gd name="connsiteY7" fmla="*/ 719439 h 719439"/>
                  <a:gd name="connsiteX8" fmla="*/ 2305050 w 4077652"/>
                  <a:gd name="connsiteY8" fmla="*/ 450834 h 719439"/>
                  <a:gd name="connsiteX9" fmla="*/ 4077652 w 4077652"/>
                  <a:gd name="connsiteY9" fmla="*/ 679434 h 719439"/>
                  <a:gd name="connsiteX10" fmla="*/ 3874770 w 4077652"/>
                  <a:gd name="connsiteY10" fmla="*/ 153654 h 719439"/>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254978 h 820763"/>
                  <a:gd name="connsiteX1" fmla="*/ 2064925 w 4100417"/>
                  <a:gd name="connsiteY1" fmla="*/ 487388 h 820763"/>
                  <a:gd name="connsiteX2" fmla="*/ 2064925 w 4100417"/>
                  <a:gd name="connsiteY2" fmla="*/ 309195 h 820763"/>
                  <a:gd name="connsiteX3" fmla="*/ 226600 w 4100417"/>
                  <a:gd name="connsiteY3" fmla="*/ 246406 h 820763"/>
                  <a:gd name="connsiteX4" fmla="*/ 22765 w 4100417"/>
                  <a:gd name="connsiteY4" fmla="*/ 772186 h 820763"/>
                  <a:gd name="connsiteX5" fmla="*/ 1795367 w 4100417"/>
                  <a:gd name="connsiteY5" fmla="*/ 543586 h 820763"/>
                  <a:gd name="connsiteX6" fmla="*/ 2059210 w 4100417"/>
                  <a:gd name="connsiteY6" fmla="*/ 812191 h 820763"/>
                  <a:gd name="connsiteX7" fmla="*/ 2059210 w 4100417"/>
                  <a:gd name="connsiteY7" fmla="*/ 820763 h 820763"/>
                  <a:gd name="connsiteX8" fmla="*/ 2327815 w 4100417"/>
                  <a:gd name="connsiteY8" fmla="*/ 552158 h 820763"/>
                  <a:gd name="connsiteX9" fmla="*/ 4100417 w 4100417"/>
                  <a:gd name="connsiteY9" fmla="*/ 780758 h 820763"/>
                  <a:gd name="connsiteX10" fmla="*/ 3897535 w 4100417"/>
                  <a:gd name="connsiteY10" fmla="*/ 254978 h 820763"/>
                  <a:gd name="connsiteX0" fmla="*/ 3897535 w 4100417"/>
                  <a:gd name="connsiteY0" fmla="*/ 254978 h 820763"/>
                  <a:gd name="connsiteX1" fmla="*/ 2064925 w 4100417"/>
                  <a:gd name="connsiteY1" fmla="*/ 487388 h 820763"/>
                  <a:gd name="connsiteX2" fmla="*/ 2064925 w 4100417"/>
                  <a:gd name="connsiteY2" fmla="*/ 309195 h 820763"/>
                  <a:gd name="connsiteX3" fmla="*/ 226600 w 4100417"/>
                  <a:gd name="connsiteY3" fmla="*/ 246406 h 820763"/>
                  <a:gd name="connsiteX4" fmla="*/ 22765 w 4100417"/>
                  <a:gd name="connsiteY4" fmla="*/ 772186 h 820763"/>
                  <a:gd name="connsiteX5" fmla="*/ 1795367 w 4100417"/>
                  <a:gd name="connsiteY5" fmla="*/ 543586 h 820763"/>
                  <a:gd name="connsiteX6" fmla="*/ 2059210 w 4100417"/>
                  <a:gd name="connsiteY6" fmla="*/ 812191 h 820763"/>
                  <a:gd name="connsiteX7" fmla="*/ 2059210 w 4100417"/>
                  <a:gd name="connsiteY7" fmla="*/ 820763 h 820763"/>
                  <a:gd name="connsiteX8" fmla="*/ 2327815 w 4100417"/>
                  <a:gd name="connsiteY8" fmla="*/ 552158 h 820763"/>
                  <a:gd name="connsiteX9" fmla="*/ 4100417 w 4100417"/>
                  <a:gd name="connsiteY9" fmla="*/ 780758 h 820763"/>
                  <a:gd name="connsiteX10" fmla="*/ 3897535 w 4100417"/>
                  <a:gd name="connsiteY10" fmla="*/ 254978 h 820763"/>
                  <a:gd name="connsiteX0" fmla="*/ 3897535 w 4100417"/>
                  <a:gd name="connsiteY0" fmla="*/ 148746 h 714531"/>
                  <a:gd name="connsiteX1" fmla="*/ 2064925 w 4100417"/>
                  <a:gd name="connsiteY1" fmla="*/ 381156 h 714531"/>
                  <a:gd name="connsiteX2" fmla="*/ 2064925 w 4100417"/>
                  <a:gd name="connsiteY2" fmla="*/ 390440 h 714531"/>
                  <a:gd name="connsiteX3" fmla="*/ 226600 w 4100417"/>
                  <a:gd name="connsiteY3" fmla="*/ 140174 h 714531"/>
                  <a:gd name="connsiteX4" fmla="*/ 22765 w 4100417"/>
                  <a:gd name="connsiteY4" fmla="*/ 665954 h 714531"/>
                  <a:gd name="connsiteX5" fmla="*/ 1795367 w 4100417"/>
                  <a:gd name="connsiteY5" fmla="*/ 437354 h 714531"/>
                  <a:gd name="connsiteX6" fmla="*/ 2059210 w 4100417"/>
                  <a:gd name="connsiteY6" fmla="*/ 705959 h 714531"/>
                  <a:gd name="connsiteX7" fmla="*/ 2059210 w 4100417"/>
                  <a:gd name="connsiteY7" fmla="*/ 714531 h 714531"/>
                  <a:gd name="connsiteX8" fmla="*/ 2327815 w 4100417"/>
                  <a:gd name="connsiteY8" fmla="*/ 445926 h 714531"/>
                  <a:gd name="connsiteX9" fmla="*/ 4100417 w 4100417"/>
                  <a:gd name="connsiteY9" fmla="*/ 674526 h 714531"/>
                  <a:gd name="connsiteX10" fmla="*/ 3897535 w 4100417"/>
                  <a:gd name="connsiteY10" fmla="*/ 148746 h 714531"/>
                  <a:gd name="connsiteX0" fmla="*/ 3897535 w 4100417"/>
                  <a:gd name="connsiteY0" fmla="*/ 148746 h 714531"/>
                  <a:gd name="connsiteX1" fmla="*/ 2064925 w 4100417"/>
                  <a:gd name="connsiteY1" fmla="*/ 381156 h 714531"/>
                  <a:gd name="connsiteX2" fmla="*/ 2064925 w 4100417"/>
                  <a:gd name="connsiteY2" fmla="*/ 382941 h 714531"/>
                  <a:gd name="connsiteX3" fmla="*/ 226600 w 4100417"/>
                  <a:gd name="connsiteY3" fmla="*/ 140174 h 714531"/>
                  <a:gd name="connsiteX4" fmla="*/ 22765 w 4100417"/>
                  <a:gd name="connsiteY4" fmla="*/ 665954 h 714531"/>
                  <a:gd name="connsiteX5" fmla="*/ 1795367 w 4100417"/>
                  <a:gd name="connsiteY5" fmla="*/ 437354 h 714531"/>
                  <a:gd name="connsiteX6" fmla="*/ 2059210 w 4100417"/>
                  <a:gd name="connsiteY6" fmla="*/ 705959 h 714531"/>
                  <a:gd name="connsiteX7" fmla="*/ 2059210 w 4100417"/>
                  <a:gd name="connsiteY7" fmla="*/ 714531 h 714531"/>
                  <a:gd name="connsiteX8" fmla="*/ 2327815 w 4100417"/>
                  <a:gd name="connsiteY8" fmla="*/ 445926 h 714531"/>
                  <a:gd name="connsiteX9" fmla="*/ 4100417 w 4100417"/>
                  <a:gd name="connsiteY9" fmla="*/ 674526 h 714531"/>
                  <a:gd name="connsiteX10" fmla="*/ 3897535 w 4100417"/>
                  <a:gd name="connsiteY10" fmla="*/ 148746 h 714531"/>
                  <a:gd name="connsiteX0" fmla="*/ 3976713 w 4100417"/>
                  <a:gd name="connsiteY0" fmla="*/ 156842 h 707629"/>
                  <a:gd name="connsiteX1" fmla="*/ 2064925 w 4100417"/>
                  <a:gd name="connsiteY1" fmla="*/ 374254 h 707629"/>
                  <a:gd name="connsiteX2" fmla="*/ 2064925 w 4100417"/>
                  <a:gd name="connsiteY2" fmla="*/ 376039 h 707629"/>
                  <a:gd name="connsiteX3" fmla="*/ 226600 w 4100417"/>
                  <a:gd name="connsiteY3" fmla="*/ 133272 h 707629"/>
                  <a:gd name="connsiteX4" fmla="*/ 22765 w 4100417"/>
                  <a:gd name="connsiteY4" fmla="*/ 659052 h 707629"/>
                  <a:gd name="connsiteX5" fmla="*/ 1795367 w 4100417"/>
                  <a:gd name="connsiteY5" fmla="*/ 430452 h 707629"/>
                  <a:gd name="connsiteX6" fmla="*/ 2059210 w 4100417"/>
                  <a:gd name="connsiteY6" fmla="*/ 699057 h 707629"/>
                  <a:gd name="connsiteX7" fmla="*/ 2059210 w 4100417"/>
                  <a:gd name="connsiteY7" fmla="*/ 707629 h 707629"/>
                  <a:gd name="connsiteX8" fmla="*/ 2327815 w 4100417"/>
                  <a:gd name="connsiteY8" fmla="*/ 439024 h 707629"/>
                  <a:gd name="connsiteX9" fmla="*/ 4100417 w 4100417"/>
                  <a:gd name="connsiteY9" fmla="*/ 667624 h 707629"/>
                  <a:gd name="connsiteX10" fmla="*/ 3976713 w 4100417"/>
                  <a:gd name="connsiteY10" fmla="*/ 156842 h 707629"/>
                  <a:gd name="connsiteX0" fmla="*/ 3961867 w 4100417"/>
                  <a:gd name="connsiteY0" fmla="*/ 156842 h 707629"/>
                  <a:gd name="connsiteX1" fmla="*/ 2064925 w 4100417"/>
                  <a:gd name="connsiteY1" fmla="*/ 374254 h 707629"/>
                  <a:gd name="connsiteX2" fmla="*/ 2064925 w 4100417"/>
                  <a:gd name="connsiteY2" fmla="*/ 376039 h 707629"/>
                  <a:gd name="connsiteX3" fmla="*/ 226600 w 4100417"/>
                  <a:gd name="connsiteY3" fmla="*/ 133272 h 707629"/>
                  <a:gd name="connsiteX4" fmla="*/ 22765 w 4100417"/>
                  <a:gd name="connsiteY4" fmla="*/ 659052 h 707629"/>
                  <a:gd name="connsiteX5" fmla="*/ 1795367 w 4100417"/>
                  <a:gd name="connsiteY5" fmla="*/ 430452 h 707629"/>
                  <a:gd name="connsiteX6" fmla="*/ 2059210 w 4100417"/>
                  <a:gd name="connsiteY6" fmla="*/ 699057 h 707629"/>
                  <a:gd name="connsiteX7" fmla="*/ 2059210 w 4100417"/>
                  <a:gd name="connsiteY7" fmla="*/ 707629 h 707629"/>
                  <a:gd name="connsiteX8" fmla="*/ 2327815 w 4100417"/>
                  <a:gd name="connsiteY8" fmla="*/ 439024 h 707629"/>
                  <a:gd name="connsiteX9" fmla="*/ 4100417 w 4100417"/>
                  <a:gd name="connsiteY9" fmla="*/ 667624 h 707629"/>
                  <a:gd name="connsiteX10" fmla="*/ 3961867 w 4100417"/>
                  <a:gd name="connsiteY10" fmla="*/ 156842 h 707629"/>
                  <a:gd name="connsiteX0" fmla="*/ 4045994 w 4100417"/>
                  <a:gd name="connsiteY0" fmla="*/ 202705 h 700998"/>
                  <a:gd name="connsiteX1" fmla="*/ 2064925 w 4100417"/>
                  <a:gd name="connsiteY1" fmla="*/ 367623 h 700998"/>
                  <a:gd name="connsiteX2" fmla="*/ 2064925 w 4100417"/>
                  <a:gd name="connsiteY2" fmla="*/ 369408 h 700998"/>
                  <a:gd name="connsiteX3" fmla="*/ 226600 w 4100417"/>
                  <a:gd name="connsiteY3" fmla="*/ 126641 h 700998"/>
                  <a:gd name="connsiteX4" fmla="*/ 22765 w 4100417"/>
                  <a:gd name="connsiteY4" fmla="*/ 652421 h 700998"/>
                  <a:gd name="connsiteX5" fmla="*/ 1795367 w 4100417"/>
                  <a:gd name="connsiteY5" fmla="*/ 423821 h 700998"/>
                  <a:gd name="connsiteX6" fmla="*/ 2059210 w 4100417"/>
                  <a:gd name="connsiteY6" fmla="*/ 692426 h 700998"/>
                  <a:gd name="connsiteX7" fmla="*/ 2059210 w 4100417"/>
                  <a:gd name="connsiteY7" fmla="*/ 700998 h 700998"/>
                  <a:gd name="connsiteX8" fmla="*/ 2327815 w 4100417"/>
                  <a:gd name="connsiteY8" fmla="*/ 432393 h 700998"/>
                  <a:gd name="connsiteX9" fmla="*/ 4100417 w 4100417"/>
                  <a:gd name="connsiteY9" fmla="*/ 660993 h 700998"/>
                  <a:gd name="connsiteX10" fmla="*/ 4045994 w 4100417"/>
                  <a:gd name="connsiteY10" fmla="*/ 202705 h 700998"/>
                  <a:gd name="connsiteX0" fmla="*/ 4045994 w 4178399"/>
                  <a:gd name="connsiteY0" fmla="*/ 202705 h 700998"/>
                  <a:gd name="connsiteX1" fmla="*/ 2064925 w 4178399"/>
                  <a:gd name="connsiteY1" fmla="*/ 367623 h 700998"/>
                  <a:gd name="connsiteX2" fmla="*/ 2064925 w 4178399"/>
                  <a:gd name="connsiteY2" fmla="*/ 369408 h 700998"/>
                  <a:gd name="connsiteX3" fmla="*/ 226600 w 4178399"/>
                  <a:gd name="connsiteY3" fmla="*/ 126641 h 700998"/>
                  <a:gd name="connsiteX4" fmla="*/ 22765 w 4178399"/>
                  <a:gd name="connsiteY4" fmla="*/ 652421 h 700998"/>
                  <a:gd name="connsiteX5" fmla="*/ 1795367 w 4178399"/>
                  <a:gd name="connsiteY5" fmla="*/ 423821 h 700998"/>
                  <a:gd name="connsiteX6" fmla="*/ 2059210 w 4178399"/>
                  <a:gd name="connsiteY6" fmla="*/ 692426 h 700998"/>
                  <a:gd name="connsiteX7" fmla="*/ 2059210 w 4178399"/>
                  <a:gd name="connsiteY7" fmla="*/ 700998 h 700998"/>
                  <a:gd name="connsiteX8" fmla="*/ 2327815 w 4178399"/>
                  <a:gd name="connsiteY8" fmla="*/ 432393 h 700998"/>
                  <a:gd name="connsiteX9" fmla="*/ 4100417 w 4178399"/>
                  <a:gd name="connsiteY9" fmla="*/ 660993 h 700998"/>
                  <a:gd name="connsiteX10" fmla="*/ 4045994 w 4178399"/>
                  <a:gd name="connsiteY10" fmla="*/ 202705 h 700998"/>
                  <a:gd name="connsiteX0" fmla="*/ 3867842 w 4100417"/>
                  <a:gd name="connsiteY0" fmla="*/ 156841 h 707628"/>
                  <a:gd name="connsiteX1" fmla="*/ 2064925 w 4100417"/>
                  <a:gd name="connsiteY1" fmla="*/ 374253 h 707628"/>
                  <a:gd name="connsiteX2" fmla="*/ 2064925 w 4100417"/>
                  <a:gd name="connsiteY2" fmla="*/ 376038 h 707628"/>
                  <a:gd name="connsiteX3" fmla="*/ 226600 w 4100417"/>
                  <a:gd name="connsiteY3" fmla="*/ 133271 h 707628"/>
                  <a:gd name="connsiteX4" fmla="*/ 22765 w 4100417"/>
                  <a:gd name="connsiteY4" fmla="*/ 659051 h 707628"/>
                  <a:gd name="connsiteX5" fmla="*/ 1795367 w 4100417"/>
                  <a:gd name="connsiteY5" fmla="*/ 430451 h 707628"/>
                  <a:gd name="connsiteX6" fmla="*/ 2059210 w 4100417"/>
                  <a:gd name="connsiteY6" fmla="*/ 699056 h 707628"/>
                  <a:gd name="connsiteX7" fmla="*/ 2059210 w 4100417"/>
                  <a:gd name="connsiteY7" fmla="*/ 707628 h 707628"/>
                  <a:gd name="connsiteX8" fmla="*/ 2327815 w 4100417"/>
                  <a:gd name="connsiteY8" fmla="*/ 439023 h 707628"/>
                  <a:gd name="connsiteX9" fmla="*/ 4100417 w 4100417"/>
                  <a:gd name="connsiteY9" fmla="*/ 667623 h 707628"/>
                  <a:gd name="connsiteX10" fmla="*/ 3867842 w 4100417"/>
                  <a:gd name="connsiteY10" fmla="*/ 156841 h 707628"/>
                  <a:gd name="connsiteX0" fmla="*/ 3867842 w 4104504"/>
                  <a:gd name="connsiteY0" fmla="*/ 156841 h 707628"/>
                  <a:gd name="connsiteX1" fmla="*/ 2064925 w 4104504"/>
                  <a:gd name="connsiteY1" fmla="*/ 374253 h 707628"/>
                  <a:gd name="connsiteX2" fmla="*/ 2064925 w 4104504"/>
                  <a:gd name="connsiteY2" fmla="*/ 376038 h 707628"/>
                  <a:gd name="connsiteX3" fmla="*/ 226600 w 4104504"/>
                  <a:gd name="connsiteY3" fmla="*/ 133271 h 707628"/>
                  <a:gd name="connsiteX4" fmla="*/ 22765 w 4104504"/>
                  <a:gd name="connsiteY4" fmla="*/ 659051 h 707628"/>
                  <a:gd name="connsiteX5" fmla="*/ 1795367 w 4104504"/>
                  <a:gd name="connsiteY5" fmla="*/ 430451 h 707628"/>
                  <a:gd name="connsiteX6" fmla="*/ 2059210 w 4104504"/>
                  <a:gd name="connsiteY6" fmla="*/ 699056 h 707628"/>
                  <a:gd name="connsiteX7" fmla="*/ 2059210 w 4104504"/>
                  <a:gd name="connsiteY7" fmla="*/ 707628 h 707628"/>
                  <a:gd name="connsiteX8" fmla="*/ 2327815 w 4104504"/>
                  <a:gd name="connsiteY8" fmla="*/ 439023 h 707628"/>
                  <a:gd name="connsiteX9" fmla="*/ 4100417 w 4104504"/>
                  <a:gd name="connsiteY9" fmla="*/ 667623 h 707628"/>
                  <a:gd name="connsiteX10" fmla="*/ 3867842 w 4104504"/>
                  <a:gd name="connsiteY10" fmla="*/ 156841 h 707628"/>
                  <a:gd name="connsiteX0" fmla="*/ 3867842 w 4104504"/>
                  <a:gd name="connsiteY0" fmla="*/ 156841 h 707628"/>
                  <a:gd name="connsiteX1" fmla="*/ 2064925 w 4104504"/>
                  <a:gd name="connsiteY1" fmla="*/ 374253 h 707628"/>
                  <a:gd name="connsiteX2" fmla="*/ 2064925 w 4104504"/>
                  <a:gd name="connsiteY2" fmla="*/ 376038 h 707628"/>
                  <a:gd name="connsiteX3" fmla="*/ 226600 w 4104504"/>
                  <a:gd name="connsiteY3" fmla="*/ 133271 h 707628"/>
                  <a:gd name="connsiteX4" fmla="*/ 22765 w 4104504"/>
                  <a:gd name="connsiteY4" fmla="*/ 659051 h 707628"/>
                  <a:gd name="connsiteX5" fmla="*/ 1795367 w 4104504"/>
                  <a:gd name="connsiteY5" fmla="*/ 430451 h 707628"/>
                  <a:gd name="connsiteX6" fmla="*/ 2059210 w 4104504"/>
                  <a:gd name="connsiteY6" fmla="*/ 699056 h 707628"/>
                  <a:gd name="connsiteX7" fmla="*/ 2059210 w 4104504"/>
                  <a:gd name="connsiteY7" fmla="*/ 707628 h 707628"/>
                  <a:gd name="connsiteX8" fmla="*/ 2327815 w 4104504"/>
                  <a:gd name="connsiteY8" fmla="*/ 439023 h 707628"/>
                  <a:gd name="connsiteX9" fmla="*/ 4100417 w 4104504"/>
                  <a:gd name="connsiteY9" fmla="*/ 667623 h 707628"/>
                  <a:gd name="connsiteX10" fmla="*/ 3867842 w 4104504"/>
                  <a:gd name="connsiteY10" fmla="*/ 156841 h 707628"/>
                  <a:gd name="connsiteX0" fmla="*/ 3867842 w 4104504"/>
                  <a:gd name="connsiteY0" fmla="*/ 156841 h 707628"/>
                  <a:gd name="connsiteX1" fmla="*/ 2064925 w 4104504"/>
                  <a:gd name="connsiteY1" fmla="*/ 374253 h 707628"/>
                  <a:gd name="connsiteX2" fmla="*/ 2064925 w 4104504"/>
                  <a:gd name="connsiteY2" fmla="*/ 376038 h 707628"/>
                  <a:gd name="connsiteX3" fmla="*/ 226600 w 4104504"/>
                  <a:gd name="connsiteY3" fmla="*/ 133271 h 707628"/>
                  <a:gd name="connsiteX4" fmla="*/ 22765 w 4104504"/>
                  <a:gd name="connsiteY4" fmla="*/ 659051 h 707628"/>
                  <a:gd name="connsiteX5" fmla="*/ 1795367 w 4104504"/>
                  <a:gd name="connsiteY5" fmla="*/ 430451 h 707628"/>
                  <a:gd name="connsiteX6" fmla="*/ 2059210 w 4104504"/>
                  <a:gd name="connsiteY6" fmla="*/ 699056 h 707628"/>
                  <a:gd name="connsiteX7" fmla="*/ 2059210 w 4104504"/>
                  <a:gd name="connsiteY7" fmla="*/ 707628 h 707628"/>
                  <a:gd name="connsiteX8" fmla="*/ 2327815 w 4104504"/>
                  <a:gd name="connsiteY8" fmla="*/ 439023 h 707628"/>
                  <a:gd name="connsiteX9" fmla="*/ 4100417 w 4104504"/>
                  <a:gd name="connsiteY9" fmla="*/ 667623 h 707628"/>
                  <a:gd name="connsiteX10" fmla="*/ 3867842 w 4104504"/>
                  <a:gd name="connsiteY10" fmla="*/ 156841 h 70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4504" h="707628">
                    <a:moveTo>
                      <a:pt x="3867842" y="156841"/>
                    </a:moveTo>
                    <a:cubicBezTo>
                      <a:pt x="3541134" y="68259"/>
                      <a:pt x="2355762" y="-242317"/>
                      <a:pt x="2064925" y="374253"/>
                    </a:cubicBezTo>
                    <a:cubicBezTo>
                      <a:pt x="2064925" y="372348"/>
                      <a:pt x="2104515" y="370444"/>
                      <a:pt x="2064925" y="376038"/>
                    </a:cubicBezTo>
                    <a:cubicBezTo>
                      <a:pt x="1787027" y="-235891"/>
                      <a:pt x="566960" y="86102"/>
                      <a:pt x="226600" y="133271"/>
                    </a:cubicBezTo>
                    <a:cubicBezTo>
                      <a:pt x="-113760" y="180440"/>
                      <a:pt x="33242" y="349488"/>
                      <a:pt x="22765" y="659051"/>
                    </a:cubicBezTo>
                    <a:lnTo>
                      <a:pt x="1795367" y="430451"/>
                    </a:lnTo>
                    <a:cubicBezTo>
                      <a:pt x="1795367" y="577136"/>
                      <a:pt x="1913477" y="696198"/>
                      <a:pt x="2059210" y="699056"/>
                    </a:cubicBezTo>
                    <a:lnTo>
                      <a:pt x="2059210" y="707628"/>
                    </a:lnTo>
                    <a:cubicBezTo>
                      <a:pt x="2207800" y="707628"/>
                      <a:pt x="2327815" y="587613"/>
                      <a:pt x="2327815" y="439023"/>
                    </a:cubicBezTo>
                    <a:lnTo>
                      <a:pt x="4100417" y="667623"/>
                    </a:lnTo>
                    <a:cubicBezTo>
                      <a:pt x="4091845" y="358061"/>
                      <a:pt x="4174659" y="239330"/>
                      <a:pt x="3867842" y="156841"/>
                    </a:cubicBezTo>
                    <a:close/>
                  </a:path>
                </a:pathLst>
              </a:custGeom>
              <a:solidFill>
                <a:schemeClr val="accent1"/>
              </a:solidFill>
              <a:ln w="9525" cap="flat">
                <a:noFill/>
                <a:prstDash val="solid"/>
                <a:miter/>
              </a:ln>
            </p:spPr>
            <p:txBody>
              <a:bodyPr rtlCol="0" anchor="ctr"/>
              <a:lstStyle/>
              <a:p>
                <a:endParaRPr lang="en-US" sz="1200" dirty="0"/>
              </a:p>
            </p:txBody>
          </p:sp>
          <p:sp>
            <p:nvSpPr>
              <p:cNvPr id="19" name="Freeform: Shape 149">
                <a:extLst>
                  <a:ext uri="{FF2B5EF4-FFF2-40B4-BE49-F238E27FC236}">
                    <a16:creationId xmlns="" xmlns:a16="http://schemas.microsoft.com/office/drawing/2014/main" id="{026DCAA7-E84F-4E11-A62C-3A15E3EA32C4}"/>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dirty="0"/>
              </a:p>
            </p:txBody>
          </p:sp>
          <p:sp>
            <p:nvSpPr>
              <p:cNvPr id="20" name="Freeform: Shape 150">
                <a:extLst>
                  <a:ext uri="{FF2B5EF4-FFF2-40B4-BE49-F238E27FC236}">
                    <a16:creationId xmlns="" xmlns:a16="http://schemas.microsoft.com/office/drawing/2014/main" id="{2F5965E0-8F29-4DB3-85F7-968A6D54A88C}"/>
                  </a:ext>
                </a:extLst>
              </p:cNvPr>
              <p:cNvSpPr/>
              <p:nvPr/>
            </p:nvSpPr>
            <p:spPr>
              <a:xfrm rot="21335567">
                <a:off x="4052794" y="2777942"/>
                <a:ext cx="2032905" cy="1059250"/>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chemeClr val="accent1"/>
              </a:solidFill>
              <a:ln w="9525" cap="flat">
                <a:noFill/>
                <a:prstDash val="solid"/>
                <a:miter/>
              </a:ln>
            </p:spPr>
            <p:txBody>
              <a:bodyPr rtlCol="0" anchor="ctr"/>
              <a:lstStyle/>
              <a:p>
                <a:endParaRPr lang="en-US" sz="1200" dirty="0"/>
              </a:p>
            </p:txBody>
          </p:sp>
          <p:sp>
            <p:nvSpPr>
              <p:cNvPr id="21" name="Freeform: Shape 151">
                <a:extLst>
                  <a:ext uri="{FF2B5EF4-FFF2-40B4-BE49-F238E27FC236}">
                    <a16:creationId xmlns="" xmlns:a16="http://schemas.microsoft.com/office/drawing/2014/main" id="{E275004A-0321-47B4-BD2A-F1CE48180BFE}"/>
                  </a:ext>
                </a:extLst>
              </p:cNvPr>
              <p:cNvSpPr/>
              <p:nvPr/>
            </p:nvSpPr>
            <p:spPr>
              <a:xfrm rot="264433" flipH="1">
                <a:off x="6090750" y="2795219"/>
                <a:ext cx="2032905" cy="1059250"/>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chemeClr val="accent1"/>
              </a:solidFill>
              <a:ln w="9525" cap="flat">
                <a:noFill/>
                <a:prstDash val="solid"/>
                <a:miter/>
              </a:ln>
            </p:spPr>
            <p:txBody>
              <a:bodyPr rtlCol="0" anchor="ctr"/>
              <a:lstStyle/>
              <a:p>
                <a:endParaRPr lang="en-US" sz="1200" dirty="0"/>
              </a:p>
            </p:txBody>
          </p:sp>
        </p:grpSp>
        <p:sp>
          <p:nvSpPr>
            <p:cNvPr id="6" name="Freeform: Shape 152">
              <a:extLst>
                <a:ext uri="{FF2B5EF4-FFF2-40B4-BE49-F238E27FC236}">
                  <a16:creationId xmlns="" xmlns:a16="http://schemas.microsoft.com/office/drawing/2014/main" id="{767E9FFE-1CC9-499A-B171-DD13A40890F5}"/>
                </a:ext>
              </a:extLst>
            </p:cNvPr>
            <p:cNvSpPr/>
            <p:nvPr/>
          </p:nvSpPr>
          <p:spPr>
            <a:xfrm>
              <a:off x="834933" y="2310183"/>
              <a:ext cx="2709253" cy="3925632"/>
            </a:xfrm>
            <a:custGeom>
              <a:avLst/>
              <a:gdLst>
                <a:gd name="connsiteX0" fmla="*/ 504825 w 3600450"/>
                <a:gd name="connsiteY0" fmla="*/ 3324225 h 3324225"/>
                <a:gd name="connsiteX1" fmla="*/ 0 w 3600450"/>
                <a:gd name="connsiteY1" fmla="*/ 2886075 h 3324225"/>
                <a:gd name="connsiteX2" fmla="*/ 1028700 w 3600450"/>
                <a:gd name="connsiteY2" fmla="*/ 1533525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295525 w 3600450"/>
                <a:gd name="connsiteY3" fmla="*/ 190500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1657350 w 3600450"/>
                <a:gd name="connsiteY3" fmla="*/ 1895475 h 3324225"/>
                <a:gd name="connsiteX4" fmla="*/ 3238500 w 3600450"/>
                <a:gd name="connsiteY4" fmla="*/ 257175 h 3324225"/>
                <a:gd name="connsiteX5" fmla="*/ 3600450 w 3600450"/>
                <a:gd name="connsiteY5" fmla="*/ 0 h 3324225"/>
                <a:gd name="connsiteX0" fmla="*/ 1409700 w 4505325"/>
                <a:gd name="connsiteY0" fmla="*/ 3324225 h 3324225"/>
                <a:gd name="connsiteX1" fmla="*/ 0 w 4505325"/>
                <a:gd name="connsiteY1" fmla="*/ 3048000 h 3324225"/>
                <a:gd name="connsiteX2" fmla="*/ 1543050 w 4505325"/>
                <a:gd name="connsiteY2" fmla="*/ 21145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2495550 w 4505325"/>
                <a:gd name="connsiteY4" fmla="*/ 866775 h 3324225"/>
                <a:gd name="connsiteX5" fmla="*/ 4505325 w 4505325"/>
                <a:gd name="connsiteY5" fmla="*/ 0 h 3324225"/>
                <a:gd name="connsiteX0" fmla="*/ 1409700 w 3971925"/>
                <a:gd name="connsiteY0" fmla="*/ 3228975 h 3228975"/>
                <a:gd name="connsiteX1" fmla="*/ 0 w 3971925"/>
                <a:gd name="connsiteY1" fmla="*/ 2952750 h 3228975"/>
                <a:gd name="connsiteX2" fmla="*/ 571500 w 3971925"/>
                <a:gd name="connsiteY2" fmla="*/ 1905000 h 3228975"/>
                <a:gd name="connsiteX3" fmla="*/ 2028825 w 3971925"/>
                <a:gd name="connsiteY3" fmla="*/ 1543050 h 3228975"/>
                <a:gd name="connsiteX4" fmla="*/ 2495550 w 3971925"/>
                <a:gd name="connsiteY4" fmla="*/ 771525 h 3228975"/>
                <a:gd name="connsiteX5" fmla="*/ 3971925 w 3971925"/>
                <a:gd name="connsiteY5" fmla="*/ 0 h 3228975"/>
                <a:gd name="connsiteX0" fmla="*/ 1409700 w 3971925"/>
                <a:gd name="connsiteY0" fmla="*/ 3228975 h 3228975"/>
                <a:gd name="connsiteX1" fmla="*/ 0 w 3971925"/>
                <a:gd name="connsiteY1" fmla="*/ 2952750 h 3228975"/>
                <a:gd name="connsiteX2" fmla="*/ 571500 w 3971925"/>
                <a:gd name="connsiteY2" fmla="*/ 1905000 h 3228975"/>
                <a:gd name="connsiteX3" fmla="*/ 1724025 w 3971925"/>
                <a:gd name="connsiteY3" fmla="*/ 1562100 h 3228975"/>
                <a:gd name="connsiteX4" fmla="*/ 2495550 w 3971925"/>
                <a:gd name="connsiteY4" fmla="*/ 771525 h 3228975"/>
                <a:gd name="connsiteX5" fmla="*/ 3971925 w 3971925"/>
                <a:gd name="connsiteY5" fmla="*/ 0 h 3228975"/>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495550 w 3162300"/>
                <a:gd name="connsiteY4" fmla="*/ 819150 h 3276600"/>
                <a:gd name="connsiteX5" fmla="*/ 3162300 w 3162300"/>
                <a:gd name="connsiteY5" fmla="*/ 0 h 3276600"/>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247900 w 3162300"/>
                <a:gd name="connsiteY4" fmla="*/ 781050 h 3276600"/>
                <a:gd name="connsiteX5" fmla="*/ 3162300 w 3162300"/>
                <a:gd name="connsiteY5" fmla="*/ 0 h 3276600"/>
                <a:gd name="connsiteX0" fmla="*/ 1409700 w 3324225"/>
                <a:gd name="connsiteY0" fmla="*/ 3114675 h 3114675"/>
                <a:gd name="connsiteX1" fmla="*/ 0 w 3324225"/>
                <a:gd name="connsiteY1" fmla="*/ 2838450 h 3114675"/>
                <a:gd name="connsiteX2" fmla="*/ 571500 w 3324225"/>
                <a:gd name="connsiteY2" fmla="*/ 1790700 h 3114675"/>
                <a:gd name="connsiteX3" fmla="*/ 1724025 w 3324225"/>
                <a:gd name="connsiteY3" fmla="*/ 1447800 h 3114675"/>
                <a:gd name="connsiteX4" fmla="*/ 2247900 w 3324225"/>
                <a:gd name="connsiteY4" fmla="*/ 619125 h 3114675"/>
                <a:gd name="connsiteX5" fmla="*/ 3324225 w 3324225"/>
                <a:gd name="connsiteY5" fmla="*/ 0 h 3114675"/>
                <a:gd name="connsiteX0" fmla="*/ 1409700 w 3324225"/>
                <a:gd name="connsiteY0" fmla="*/ 3114675 h 3116337"/>
                <a:gd name="connsiteX1" fmla="*/ 0 w 3324225"/>
                <a:gd name="connsiteY1" fmla="*/ 2838450 h 3116337"/>
                <a:gd name="connsiteX2" fmla="*/ 571500 w 3324225"/>
                <a:gd name="connsiteY2" fmla="*/ 1790700 h 3116337"/>
                <a:gd name="connsiteX3" fmla="*/ 1724025 w 3324225"/>
                <a:gd name="connsiteY3" fmla="*/ 1447800 h 3116337"/>
                <a:gd name="connsiteX4" fmla="*/ 2247900 w 3324225"/>
                <a:gd name="connsiteY4" fmla="*/ 619125 h 3116337"/>
                <a:gd name="connsiteX5" fmla="*/ 3324225 w 3324225"/>
                <a:gd name="connsiteY5" fmla="*/ 0 h 3116337"/>
                <a:gd name="connsiteX0" fmla="*/ 1463442 w 3377967"/>
                <a:gd name="connsiteY0" fmla="*/ 3114675 h 3116337"/>
                <a:gd name="connsiteX1" fmla="*/ 53742 w 3377967"/>
                <a:gd name="connsiteY1" fmla="*/ 2838450 h 3116337"/>
                <a:gd name="connsiteX2" fmla="*/ 625242 w 3377967"/>
                <a:gd name="connsiteY2" fmla="*/ 1790700 h 3116337"/>
                <a:gd name="connsiteX3" fmla="*/ 1777767 w 3377967"/>
                <a:gd name="connsiteY3" fmla="*/ 1447800 h 3116337"/>
                <a:gd name="connsiteX4" fmla="*/ 2301642 w 3377967"/>
                <a:gd name="connsiteY4" fmla="*/ 619125 h 3116337"/>
                <a:gd name="connsiteX5" fmla="*/ 3377967 w 3377967"/>
                <a:gd name="connsiteY5" fmla="*/ 0 h 3116337"/>
                <a:gd name="connsiteX0" fmla="*/ 1463442 w 3377967"/>
                <a:gd name="connsiteY0" fmla="*/ 3114675 h 3118177"/>
                <a:gd name="connsiteX1" fmla="*/ 53742 w 3377967"/>
                <a:gd name="connsiteY1" fmla="*/ 2838450 h 3118177"/>
                <a:gd name="connsiteX2" fmla="*/ 625242 w 3377967"/>
                <a:gd name="connsiteY2" fmla="*/ 1790700 h 3118177"/>
                <a:gd name="connsiteX3" fmla="*/ 1777767 w 3377967"/>
                <a:gd name="connsiteY3" fmla="*/ 1447800 h 3118177"/>
                <a:gd name="connsiteX4" fmla="*/ 2301642 w 3377967"/>
                <a:gd name="connsiteY4" fmla="*/ 619125 h 3118177"/>
                <a:gd name="connsiteX5" fmla="*/ 3377967 w 3377967"/>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838604 w 3335256"/>
                <a:gd name="connsiteY0" fmla="*/ 3213292 h 3216143"/>
                <a:gd name="connsiteX1" fmla="*/ 67675 w 3335256"/>
                <a:gd name="connsiteY1" fmla="*/ 2911279 h 3216143"/>
                <a:gd name="connsiteX2" fmla="*/ 639175 w 3335256"/>
                <a:gd name="connsiteY2" fmla="*/ 1863529 h 3216143"/>
                <a:gd name="connsiteX3" fmla="*/ 1791700 w 3335256"/>
                <a:gd name="connsiteY3" fmla="*/ 1520629 h 3216143"/>
                <a:gd name="connsiteX4" fmla="*/ 2315575 w 3335256"/>
                <a:gd name="connsiteY4" fmla="*/ 691954 h 3216143"/>
                <a:gd name="connsiteX5" fmla="*/ 3335256 w 3335256"/>
                <a:gd name="connsiteY5" fmla="*/ 0 h 3216143"/>
                <a:gd name="connsiteX0" fmla="*/ 1838604 w 3335256"/>
                <a:gd name="connsiteY0" fmla="*/ 3213292 h 3218057"/>
                <a:gd name="connsiteX1" fmla="*/ 67675 w 3335256"/>
                <a:gd name="connsiteY1" fmla="*/ 2911279 h 3218057"/>
                <a:gd name="connsiteX2" fmla="*/ 639175 w 3335256"/>
                <a:gd name="connsiteY2" fmla="*/ 1863529 h 3218057"/>
                <a:gd name="connsiteX3" fmla="*/ 1791700 w 3335256"/>
                <a:gd name="connsiteY3" fmla="*/ 1520629 h 3218057"/>
                <a:gd name="connsiteX4" fmla="*/ 2315575 w 3335256"/>
                <a:gd name="connsiteY4" fmla="*/ 691954 h 3218057"/>
                <a:gd name="connsiteX5" fmla="*/ 3335256 w 3335256"/>
                <a:gd name="connsiteY5" fmla="*/ 0 h 3218057"/>
                <a:gd name="connsiteX0" fmla="*/ 1850218 w 3346870"/>
                <a:gd name="connsiteY0" fmla="*/ 3213292 h 3218057"/>
                <a:gd name="connsiteX1" fmla="*/ 79289 w 3346870"/>
                <a:gd name="connsiteY1" fmla="*/ 2911279 h 3218057"/>
                <a:gd name="connsiteX2" fmla="*/ 650789 w 3346870"/>
                <a:gd name="connsiteY2" fmla="*/ 1863529 h 3218057"/>
                <a:gd name="connsiteX3" fmla="*/ 1803314 w 3346870"/>
                <a:gd name="connsiteY3" fmla="*/ 1520629 h 3218057"/>
                <a:gd name="connsiteX4" fmla="*/ 2327189 w 3346870"/>
                <a:gd name="connsiteY4" fmla="*/ 691954 h 3218057"/>
                <a:gd name="connsiteX5" fmla="*/ 3346870 w 3346870"/>
                <a:gd name="connsiteY5" fmla="*/ 0 h 3218057"/>
                <a:gd name="connsiteX0" fmla="*/ 1850218 w 3346870"/>
                <a:gd name="connsiteY0" fmla="*/ 3213292 h 3218057"/>
                <a:gd name="connsiteX1" fmla="*/ 79289 w 3346870"/>
                <a:gd name="connsiteY1" fmla="*/ 2911279 h 3218057"/>
                <a:gd name="connsiteX2" fmla="*/ 650789 w 3346870"/>
                <a:gd name="connsiteY2" fmla="*/ 1863529 h 3218057"/>
                <a:gd name="connsiteX3" fmla="*/ 1803314 w 3346870"/>
                <a:gd name="connsiteY3" fmla="*/ 1520629 h 3218057"/>
                <a:gd name="connsiteX4" fmla="*/ 2327189 w 3346870"/>
                <a:gd name="connsiteY4" fmla="*/ 691954 h 3218057"/>
                <a:gd name="connsiteX5" fmla="*/ 3346870 w 3346870"/>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626600 w 3359472"/>
                <a:gd name="connsiteY0" fmla="*/ 3987254 h 3987696"/>
                <a:gd name="connsiteX1" fmla="*/ 91891 w 3359472"/>
                <a:gd name="connsiteY1" fmla="*/ 2911279 h 3987696"/>
                <a:gd name="connsiteX2" fmla="*/ 663391 w 3359472"/>
                <a:gd name="connsiteY2" fmla="*/ 1863529 h 3987696"/>
                <a:gd name="connsiteX3" fmla="*/ 1815916 w 3359472"/>
                <a:gd name="connsiteY3" fmla="*/ 1520629 h 3987696"/>
                <a:gd name="connsiteX4" fmla="*/ 2339791 w 3359472"/>
                <a:gd name="connsiteY4" fmla="*/ 691954 h 3987696"/>
                <a:gd name="connsiteX5" fmla="*/ 3359472 w 3359472"/>
                <a:gd name="connsiteY5" fmla="*/ 0 h 3987696"/>
                <a:gd name="connsiteX0" fmla="*/ 1626600 w 3359472"/>
                <a:gd name="connsiteY0" fmla="*/ 3987254 h 3987254"/>
                <a:gd name="connsiteX1" fmla="*/ 91891 w 3359472"/>
                <a:gd name="connsiteY1" fmla="*/ 2911279 h 3987254"/>
                <a:gd name="connsiteX2" fmla="*/ 663391 w 3359472"/>
                <a:gd name="connsiteY2" fmla="*/ 1863529 h 3987254"/>
                <a:gd name="connsiteX3" fmla="*/ 1815916 w 3359472"/>
                <a:gd name="connsiteY3" fmla="*/ 1520629 h 3987254"/>
                <a:gd name="connsiteX4" fmla="*/ 2339791 w 3359472"/>
                <a:gd name="connsiteY4" fmla="*/ 691954 h 3987254"/>
                <a:gd name="connsiteX5" fmla="*/ 3359472 w 3359472"/>
                <a:gd name="connsiteY5" fmla="*/ 0 h 398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59472" h="3987254">
                  <a:moveTo>
                    <a:pt x="1626600" y="3987254"/>
                  </a:moveTo>
                  <a:cubicBezTo>
                    <a:pt x="1154033" y="3864361"/>
                    <a:pt x="346280" y="3187352"/>
                    <a:pt x="91891" y="2911279"/>
                  </a:cubicBezTo>
                  <a:cubicBezTo>
                    <a:pt x="-176337" y="2557148"/>
                    <a:pt x="181541" y="2144247"/>
                    <a:pt x="663391" y="1863529"/>
                  </a:cubicBezTo>
                  <a:cubicBezTo>
                    <a:pt x="973908" y="1698101"/>
                    <a:pt x="1568147" y="1689986"/>
                    <a:pt x="1815916" y="1520629"/>
                  </a:cubicBezTo>
                  <a:cubicBezTo>
                    <a:pt x="2173553" y="1291100"/>
                    <a:pt x="2050358" y="987229"/>
                    <a:pt x="2339791" y="691954"/>
                  </a:cubicBezTo>
                  <a:cubicBezTo>
                    <a:pt x="2545835" y="490883"/>
                    <a:pt x="3165825" y="478638"/>
                    <a:pt x="3359472" y="0"/>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Shape 153">
              <a:extLst>
                <a:ext uri="{FF2B5EF4-FFF2-40B4-BE49-F238E27FC236}">
                  <a16:creationId xmlns="" xmlns:a16="http://schemas.microsoft.com/office/drawing/2014/main" id="{BC54735B-3898-43F5-8BF4-B4DD1ECC878F}"/>
                </a:ext>
              </a:extLst>
            </p:cNvPr>
            <p:cNvSpPr/>
            <p:nvPr/>
          </p:nvSpPr>
          <p:spPr>
            <a:xfrm flipH="1">
              <a:off x="8756700" y="2173317"/>
              <a:ext cx="2853714" cy="4056953"/>
            </a:xfrm>
            <a:custGeom>
              <a:avLst/>
              <a:gdLst>
                <a:gd name="connsiteX0" fmla="*/ 504825 w 3600450"/>
                <a:gd name="connsiteY0" fmla="*/ 3324225 h 3324225"/>
                <a:gd name="connsiteX1" fmla="*/ 0 w 3600450"/>
                <a:gd name="connsiteY1" fmla="*/ 2886075 h 3324225"/>
                <a:gd name="connsiteX2" fmla="*/ 1028700 w 3600450"/>
                <a:gd name="connsiteY2" fmla="*/ 1533525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295525 w 3600450"/>
                <a:gd name="connsiteY3" fmla="*/ 190500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1657350 w 3600450"/>
                <a:gd name="connsiteY3" fmla="*/ 1895475 h 3324225"/>
                <a:gd name="connsiteX4" fmla="*/ 3238500 w 3600450"/>
                <a:gd name="connsiteY4" fmla="*/ 257175 h 3324225"/>
                <a:gd name="connsiteX5" fmla="*/ 3600450 w 3600450"/>
                <a:gd name="connsiteY5" fmla="*/ 0 h 3324225"/>
                <a:gd name="connsiteX0" fmla="*/ 1409700 w 4505325"/>
                <a:gd name="connsiteY0" fmla="*/ 3324225 h 3324225"/>
                <a:gd name="connsiteX1" fmla="*/ 0 w 4505325"/>
                <a:gd name="connsiteY1" fmla="*/ 3048000 h 3324225"/>
                <a:gd name="connsiteX2" fmla="*/ 1543050 w 4505325"/>
                <a:gd name="connsiteY2" fmla="*/ 21145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2495550 w 4505325"/>
                <a:gd name="connsiteY4" fmla="*/ 866775 h 3324225"/>
                <a:gd name="connsiteX5" fmla="*/ 4505325 w 4505325"/>
                <a:gd name="connsiteY5" fmla="*/ 0 h 3324225"/>
                <a:gd name="connsiteX0" fmla="*/ 1409700 w 3971925"/>
                <a:gd name="connsiteY0" fmla="*/ 3228975 h 3228975"/>
                <a:gd name="connsiteX1" fmla="*/ 0 w 3971925"/>
                <a:gd name="connsiteY1" fmla="*/ 2952750 h 3228975"/>
                <a:gd name="connsiteX2" fmla="*/ 571500 w 3971925"/>
                <a:gd name="connsiteY2" fmla="*/ 1905000 h 3228975"/>
                <a:gd name="connsiteX3" fmla="*/ 2028825 w 3971925"/>
                <a:gd name="connsiteY3" fmla="*/ 1543050 h 3228975"/>
                <a:gd name="connsiteX4" fmla="*/ 2495550 w 3971925"/>
                <a:gd name="connsiteY4" fmla="*/ 771525 h 3228975"/>
                <a:gd name="connsiteX5" fmla="*/ 3971925 w 3971925"/>
                <a:gd name="connsiteY5" fmla="*/ 0 h 3228975"/>
                <a:gd name="connsiteX0" fmla="*/ 1409700 w 3971925"/>
                <a:gd name="connsiteY0" fmla="*/ 3228975 h 3228975"/>
                <a:gd name="connsiteX1" fmla="*/ 0 w 3971925"/>
                <a:gd name="connsiteY1" fmla="*/ 2952750 h 3228975"/>
                <a:gd name="connsiteX2" fmla="*/ 571500 w 3971925"/>
                <a:gd name="connsiteY2" fmla="*/ 1905000 h 3228975"/>
                <a:gd name="connsiteX3" fmla="*/ 1724025 w 3971925"/>
                <a:gd name="connsiteY3" fmla="*/ 1562100 h 3228975"/>
                <a:gd name="connsiteX4" fmla="*/ 2495550 w 3971925"/>
                <a:gd name="connsiteY4" fmla="*/ 771525 h 3228975"/>
                <a:gd name="connsiteX5" fmla="*/ 3971925 w 3971925"/>
                <a:gd name="connsiteY5" fmla="*/ 0 h 3228975"/>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495550 w 3162300"/>
                <a:gd name="connsiteY4" fmla="*/ 819150 h 3276600"/>
                <a:gd name="connsiteX5" fmla="*/ 3162300 w 3162300"/>
                <a:gd name="connsiteY5" fmla="*/ 0 h 3276600"/>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247900 w 3162300"/>
                <a:gd name="connsiteY4" fmla="*/ 781050 h 3276600"/>
                <a:gd name="connsiteX5" fmla="*/ 3162300 w 3162300"/>
                <a:gd name="connsiteY5" fmla="*/ 0 h 3276600"/>
                <a:gd name="connsiteX0" fmla="*/ 1409700 w 3324225"/>
                <a:gd name="connsiteY0" fmla="*/ 3114675 h 3114675"/>
                <a:gd name="connsiteX1" fmla="*/ 0 w 3324225"/>
                <a:gd name="connsiteY1" fmla="*/ 2838450 h 3114675"/>
                <a:gd name="connsiteX2" fmla="*/ 571500 w 3324225"/>
                <a:gd name="connsiteY2" fmla="*/ 1790700 h 3114675"/>
                <a:gd name="connsiteX3" fmla="*/ 1724025 w 3324225"/>
                <a:gd name="connsiteY3" fmla="*/ 1447800 h 3114675"/>
                <a:gd name="connsiteX4" fmla="*/ 2247900 w 3324225"/>
                <a:gd name="connsiteY4" fmla="*/ 619125 h 3114675"/>
                <a:gd name="connsiteX5" fmla="*/ 3324225 w 3324225"/>
                <a:gd name="connsiteY5" fmla="*/ 0 h 3114675"/>
                <a:gd name="connsiteX0" fmla="*/ 1409700 w 3324225"/>
                <a:gd name="connsiteY0" fmla="*/ 3114675 h 3116337"/>
                <a:gd name="connsiteX1" fmla="*/ 0 w 3324225"/>
                <a:gd name="connsiteY1" fmla="*/ 2838450 h 3116337"/>
                <a:gd name="connsiteX2" fmla="*/ 571500 w 3324225"/>
                <a:gd name="connsiteY2" fmla="*/ 1790700 h 3116337"/>
                <a:gd name="connsiteX3" fmla="*/ 1724025 w 3324225"/>
                <a:gd name="connsiteY3" fmla="*/ 1447800 h 3116337"/>
                <a:gd name="connsiteX4" fmla="*/ 2247900 w 3324225"/>
                <a:gd name="connsiteY4" fmla="*/ 619125 h 3116337"/>
                <a:gd name="connsiteX5" fmla="*/ 3324225 w 3324225"/>
                <a:gd name="connsiteY5" fmla="*/ 0 h 3116337"/>
                <a:gd name="connsiteX0" fmla="*/ 1463442 w 3377967"/>
                <a:gd name="connsiteY0" fmla="*/ 3114675 h 3116337"/>
                <a:gd name="connsiteX1" fmla="*/ 53742 w 3377967"/>
                <a:gd name="connsiteY1" fmla="*/ 2838450 h 3116337"/>
                <a:gd name="connsiteX2" fmla="*/ 625242 w 3377967"/>
                <a:gd name="connsiteY2" fmla="*/ 1790700 h 3116337"/>
                <a:gd name="connsiteX3" fmla="*/ 1777767 w 3377967"/>
                <a:gd name="connsiteY3" fmla="*/ 1447800 h 3116337"/>
                <a:gd name="connsiteX4" fmla="*/ 2301642 w 3377967"/>
                <a:gd name="connsiteY4" fmla="*/ 619125 h 3116337"/>
                <a:gd name="connsiteX5" fmla="*/ 3377967 w 3377967"/>
                <a:gd name="connsiteY5" fmla="*/ 0 h 3116337"/>
                <a:gd name="connsiteX0" fmla="*/ 1463442 w 3377967"/>
                <a:gd name="connsiteY0" fmla="*/ 3114675 h 3118177"/>
                <a:gd name="connsiteX1" fmla="*/ 53742 w 3377967"/>
                <a:gd name="connsiteY1" fmla="*/ 2838450 h 3118177"/>
                <a:gd name="connsiteX2" fmla="*/ 625242 w 3377967"/>
                <a:gd name="connsiteY2" fmla="*/ 1790700 h 3118177"/>
                <a:gd name="connsiteX3" fmla="*/ 1777767 w 3377967"/>
                <a:gd name="connsiteY3" fmla="*/ 1447800 h 3118177"/>
                <a:gd name="connsiteX4" fmla="*/ 2301642 w 3377967"/>
                <a:gd name="connsiteY4" fmla="*/ 619125 h 3118177"/>
                <a:gd name="connsiteX5" fmla="*/ 3377967 w 3377967"/>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652654 w 3567179"/>
                <a:gd name="connsiteY0" fmla="*/ 3114675 h 3115660"/>
                <a:gd name="connsiteX1" fmla="*/ 52454 w 3567179"/>
                <a:gd name="connsiteY1" fmla="*/ 2562225 h 3115660"/>
                <a:gd name="connsiteX2" fmla="*/ 814454 w 3567179"/>
                <a:gd name="connsiteY2" fmla="*/ 1790700 h 3115660"/>
                <a:gd name="connsiteX3" fmla="*/ 1966979 w 3567179"/>
                <a:gd name="connsiteY3" fmla="*/ 1447800 h 3115660"/>
                <a:gd name="connsiteX4" fmla="*/ 2490854 w 3567179"/>
                <a:gd name="connsiteY4" fmla="*/ 619125 h 3115660"/>
                <a:gd name="connsiteX5" fmla="*/ 3567179 w 356717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952249 w 3552449"/>
                <a:gd name="connsiteY3" fmla="*/ 1447800 h 3115660"/>
                <a:gd name="connsiteX4" fmla="*/ 2476124 w 3552449"/>
                <a:gd name="connsiteY4" fmla="*/ 619125 h 3115660"/>
                <a:gd name="connsiteX5" fmla="*/ 3552449 w 355244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418849 w 3552449"/>
                <a:gd name="connsiteY3" fmla="*/ 1104900 h 3115660"/>
                <a:gd name="connsiteX4" fmla="*/ 2476124 w 3552449"/>
                <a:gd name="connsiteY4" fmla="*/ 619125 h 3115660"/>
                <a:gd name="connsiteX5" fmla="*/ 3552449 w 355244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418849 w 3552449"/>
                <a:gd name="connsiteY3" fmla="*/ 1104900 h 3115660"/>
                <a:gd name="connsiteX4" fmla="*/ 2476124 w 3552449"/>
                <a:gd name="connsiteY4" fmla="*/ 619125 h 3115660"/>
                <a:gd name="connsiteX5" fmla="*/ 3552449 w 355244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418849 w 3552449"/>
                <a:gd name="connsiteY3" fmla="*/ 1104900 h 3115660"/>
                <a:gd name="connsiteX4" fmla="*/ 2476124 w 3552449"/>
                <a:gd name="connsiteY4" fmla="*/ 619125 h 3115660"/>
                <a:gd name="connsiteX5" fmla="*/ 3552449 w 3552449"/>
                <a:gd name="connsiteY5" fmla="*/ 0 h 3115660"/>
                <a:gd name="connsiteX0" fmla="*/ 1688711 w 3603236"/>
                <a:gd name="connsiteY0" fmla="*/ 3114675 h 3115660"/>
                <a:gd name="connsiteX1" fmla="*/ 88511 w 3603236"/>
                <a:gd name="connsiteY1" fmla="*/ 2562225 h 3115660"/>
                <a:gd name="connsiteX2" fmla="*/ 1174361 w 3603236"/>
                <a:gd name="connsiteY2" fmla="*/ 2028825 h 3115660"/>
                <a:gd name="connsiteX3" fmla="*/ 1469636 w 3603236"/>
                <a:gd name="connsiteY3" fmla="*/ 1104900 h 3115660"/>
                <a:gd name="connsiteX4" fmla="*/ 2526911 w 3603236"/>
                <a:gd name="connsiteY4" fmla="*/ 619125 h 3115660"/>
                <a:gd name="connsiteX5" fmla="*/ 3603236 w 3603236"/>
                <a:gd name="connsiteY5" fmla="*/ 0 h 3115660"/>
                <a:gd name="connsiteX0" fmla="*/ 1688711 w 3603236"/>
                <a:gd name="connsiteY0" fmla="*/ 3114675 h 3115660"/>
                <a:gd name="connsiteX1" fmla="*/ 88511 w 3603236"/>
                <a:gd name="connsiteY1" fmla="*/ 2562225 h 3115660"/>
                <a:gd name="connsiteX2" fmla="*/ 1174361 w 3603236"/>
                <a:gd name="connsiteY2" fmla="*/ 2028825 h 3115660"/>
                <a:gd name="connsiteX3" fmla="*/ 1088636 w 3603236"/>
                <a:gd name="connsiteY3" fmla="*/ 942975 h 3115660"/>
                <a:gd name="connsiteX4" fmla="*/ 2526911 w 3603236"/>
                <a:gd name="connsiteY4" fmla="*/ 619125 h 3115660"/>
                <a:gd name="connsiteX5" fmla="*/ 3603236 w 3603236"/>
                <a:gd name="connsiteY5" fmla="*/ 0 h 3115660"/>
                <a:gd name="connsiteX0" fmla="*/ 1688711 w 3603236"/>
                <a:gd name="connsiteY0" fmla="*/ 3114675 h 3115660"/>
                <a:gd name="connsiteX1" fmla="*/ 88511 w 3603236"/>
                <a:gd name="connsiteY1" fmla="*/ 2562225 h 3115660"/>
                <a:gd name="connsiteX2" fmla="*/ 1174361 w 3603236"/>
                <a:gd name="connsiteY2" fmla="*/ 2028825 h 3115660"/>
                <a:gd name="connsiteX3" fmla="*/ 1088636 w 3603236"/>
                <a:gd name="connsiteY3" fmla="*/ 942975 h 3115660"/>
                <a:gd name="connsiteX4" fmla="*/ 2098286 w 3603236"/>
                <a:gd name="connsiteY4" fmla="*/ 695325 h 3115660"/>
                <a:gd name="connsiteX5" fmla="*/ 3603236 w 3603236"/>
                <a:gd name="connsiteY5" fmla="*/ 0 h 31156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2098286 w 2707886"/>
                <a:gd name="connsiteY4" fmla="*/ 508101 h 2928436"/>
                <a:gd name="connsiteX5" fmla="*/ 2707886 w 2707886"/>
                <a:gd name="connsiteY5" fmla="*/ 0 h 2928436"/>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1879211 w 2707886"/>
                <a:gd name="connsiteY4" fmla="*/ 508101 h 2928436"/>
                <a:gd name="connsiteX5" fmla="*/ 2707886 w 2707886"/>
                <a:gd name="connsiteY5" fmla="*/ 0 h 2928436"/>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1879211 w 2707886"/>
                <a:gd name="connsiteY4" fmla="*/ 508101 h 2928436"/>
                <a:gd name="connsiteX5" fmla="*/ 2707886 w 2707886"/>
                <a:gd name="connsiteY5" fmla="*/ 0 h 2928436"/>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1879211 w 2707886"/>
                <a:gd name="connsiteY4" fmla="*/ 508101 h 2928436"/>
                <a:gd name="connsiteX5" fmla="*/ 2707886 w 2707886"/>
                <a:gd name="connsiteY5" fmla="*/ 0 h 2928436"/>
                <a:gd name="connsiteX0" fmla="*/ 1479161 w 2707886"/>
                <a:gd name="connsiteY0" fmla="*/ 4242268 h 4242487"/>
                <a:gd name="connsiteX1" fmla="*/ 88511 w 2707886"/>
                <a:gd name="connsiteY1" fmla="*/ 2375001 h 4242487"/>
                <a:gd name="connsiteX2" fmla="*/ 1174361 w 2707886"/>
                <a:gd name="connsiteY2" fmla="*/ 1841601 h 4242487"/>
                <a:gd name="connsiteX3" fmla="*/ 1088636 w 2707886"/>
                <a:gd name="connsiteY3" fmla="*/ 755751 h 4242487"/>
                <a:gd name="connsiteX4" fmla="*/ 1879211 w 2707886"/>
                <a:gd name="connsiteY4" fmla="*/ 508101 h 4242487"/>
                <a:gd name="connsiteX5" fmla="*/ 2707886 w 2707886"/>
                <a:gd name="connsiteY5" fmla="*/ 0 h 4242487"/>
                <a:gd name="connsiteX0" fmla="*/ 1659357 w 2888082"/>
                <a:gd name="connsiteY0" fmla="*/ 4242268 h 4242528"/>
                <a:gd name="connsiteX1" fmla="*/ 78207 w 2888082"/>
                <a:gd name="connsiteY1" fmla="*/ 2643941 h 4242528"/>
                <a:gd name="connsiteX2" fmla="*/ 1354557 w 2888082"/>
                <a:gd name="connsiteY2" fmla="*/ 1841601 h 4242528"/>
                <a:gd name="connsiteX3" fmla="*/ 1268832 w 2888082"/>
                <a:gd name="connsiteY3" fmla="*/ 755751 h 4242528"/>
                <a:gd name="connsiteX4" fmla="*/ 2059407 w 2888082"/>
                <a:gd name="connsiteY4" fmla="*/ 508101 h 4242528"/>
                <a:gd name="connsiteX5" fmla="*/ 2888082 w 2888082"/>
                <a:gd name="connsiteY5" fmla="*/ 0 h 4242528"/>
                <a:gd name="connsiteX0" fmla="*/ 1624989 w 2853714"/>
                <a:gd name="connsiteY0" fmla="*/ 4242268 h 4242528"/>
                <a:gd name="connsiteX1" fmla="*/ 43839 w 2853714"/>
                <a:gd name="connsiteY1" fmla="*/ 2643941 h 4242528"/>
                <a:gd name="connsiteX2" fmla="*/ 1320189 w 2853714"/>
                <a:gd name="connsiteY2" fmla="*/ 1841601 h 4242528"/>
                <a:gd name="connsiteX3" fmla="*/ 1234464 w 2853714"/>
                <a:gd name="connsiteY3" fmla="*/ 755751 h 4242528"/>
                <a:gd name="connsiteX4" fmla="*/ 2025039 w 2853714"/>
                <a:gd name="connsiteY4" fmla="*/ 508101 h 4242528"/>
                <a:gd name="connsiteX5" fmla="*/ 2853714 w 2853714"/>
                <a:gd name="connsiteY5" fmla="*/ 0 h 4242528"/>
                <a:gd name="connsiteX0" fmla="*/ 1624989 w 2853714"/>
                <a:gd name="connsiteY0" fmla="*/ 4242268 h 4242546"/>
                <a:gd name="connsiteX1" fmla="*/ 43839 w 2853714"/>
                <a:gd name="connsiteY1" fmla="*/ 2643941 h 4242546"/>
                <a:gd name="connsiteX2" fmla="*/ 1320189 w 2853714"/>
                <a:gd name="connsiteY2" fmla="*/ 1841601 h 4242546"/>
                <a:gd name="connsiteX3" fmla="*/ 1234464 w 2853714"/>
                <a:gd name="connsiteY3" fmla="*/ 755751 h 4242546"/>
                <a:gd name="connsiteX4" fmla="*/ 2025039 w 2853714"/>
                <a:gd name="connsiteY4" fmla="*/ 508101 h 4242546"/>
                <a:gd name="connsiteX5" fmla="*/ 2853714 w 2853714"/>
                <a:gd name="connsiteY5" fmla="*/ 0 h 4242546"/>
                <a:gd name="connsiteX0" fmla="*/ 1644039 w 2853714"/>
                <a:gd name="connsiteY0" fmla="*/ 4242268 h 4242546"/>
                <a:gd name="connsiteX1" fmla="*/ 43839 w 2853714"/>
                <a:gd name="connsiteY1" fmla="*/ 2643941 h 4242546"/>
                <a:gd name="connsiteX2" fmla="*/ 1320189 w 2853714"/>
                <a:gd name="connsiteY2" fmla="*/ 1841601 h 4242546"/>
                <a:gd name="connsiteX3" fmla="*/ 1234464 w 2853714"/>
                <a:gd name="connsiteY3" fmla="*/ 755751 h 4242546"/>
                <a:gd name="connsiteX4" fmla="*/ 2025039 w 2853714"/>
                <a:gd name="connsiteY4" fmla="*/ 508101 h 4242546"/>
                <a:gd name="connsiteX5" fmla="*/ 2853714 w 2853714"/>
                <a:gd name="connsiteY5" fmla="*/ 0 h 4242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3714" h="4242546">
                  <a:moveTo>
                    <a:pt x="1644039" y="4242268"/>
                  </a:moveTo>
                  <a:cubicBezTo>
                    <a:pt x="1136039" y="4264493"/>
                    <a:pt x="218464" y="2949488"/>
                    <a:pt x="43839" y="2643941"/>
                  </a:cubicBezTo>
                  <a:cubicBezTo>
                    <a:pt x="-241911" y="2068644"/>
                    <a:pt x="948714" y="2105126"/>
                    <a:pt x="1320189" y="1841601"/>
                  </a:cubicBezTo>
                  <a:cubicBezTo>
                    <a:pt x="1675789" y="1546326"/>
                    <a:pt x="907439" y="993876"/>
                    <a:pt x="1234464" y="755751"/>
                  </a:cubicBezTo>
                  <a:cubicBezTo>
                    <a:pt x="1437664" y="622401"/>
                    <a:pt x="1650389" y="539060"/>
                    <a:pt x="2025039" y="508101"/>
                  </a:cubicBezTo>
                  <a:cubicBezTo>
                    <a:pt x="2345714" y="466329"/>
                    <a:pt x="2599714" y="549275"/>
                    <a:pt x="2853714" y="0"/>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 xmlns:a16="http://schemas.microsoft.com/office/drawing/2014/main" id="{38F5FBC9-1062-41CD-B233-257833F738DE}"/>
                </a:ext>
              </a:extLst>
            </p:cNvPr>
            <p:cNvGrpSpPr/>
            <p:nvPr/>
          </p:nvGrpSpPr>
          <p:grpSpPr>
            <a:xfrm rot="19591271">
              <a:off x="8185093" y="1320837"/>
              <a:ext cx="614009" cy="1057220"/>
              <a:chOff x="6231659" y="1257727"/>
              <a:chExt cx="1207366" cy="2078880"/>
            </a:xfrm>
          </p:grpSpPr>
          <p:sp>
            <p:nvSpPr>
              <p:cNvPr id="14" name="Chord 13">
                <a:extLst>
                  <a:ext uri="{FF2B5EF4-FFF2-40B4-BE49-F238E27FC236}">
                    <a16:creationId xmlns="" xmlns:a16="http://schemas.microsoft.com/office/drawing/2014/main" id="{87DF8264-C7BA-4690-A70B-646C46B13D70}"/>
                  </a:ext>
                </a:extLst>
              </p:cNvPr>
              <p:cNvSpPr/>
              <p:nvPr/>
            </p:nvSpPr>
            <p:spPr>
              <a:xfrm rot="14400000">
                <a:off x="6524625" y="1638300"/>
                <a:ext cx="914400" cy="914400"/>
              </a:xfrm>
              <a:prstGeom prst="chor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56">
                <a:extLst>
                  <a:ext uri="{FF2B5EF4-FFF2-40B4-BE49-F238E27FC236}">
                    <a16:creationId xmlns="" xmlns:a16="http://schemas.microsoft.com/office/drawing/2014/main" id="{970CABC3-D0B8-4646-9EEF-E3B5AEB7A06F}"/>
                  </a:ext>
                </a:extLst>
              </p:cNvPr>
              <p:cNvSpPr/>
              <p:nvPr/>
            </p:nvSpPr>
            <p:spPr>
              <a:xfrm rot="1072930">
                <a:off x="6905486" y="2083358"/>
                <a:ext cx="341803" cy="1253249"/>
              </a:xfrm>
              <a:prstGeom prst="roundRect">
                <a:avLst>
                  <a:gd name="adj" fmla="val 299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7">
                <a:extLst>
                  <a:ext uri="{FF2B5EF4-FFF2-40B4-BE49-F238E27FC236}">
                    <a16:creationId xmlns="" xmlns:a16="http://schemas.microsoft.com/office/drawing/2014/main" id="{87EE9E90-2DFE-4727-8B50-98332590A616}"/>
                  </a:ext>
                </a:extLst>
              </p:cNvPr>
              <p:cNvSpPr/>
              <p:nvPr/>
            </p:nvSpPr>
            <p:spPr>
              <a:xfrm rot="2245720">
                <a:off x="6719738" y="1466521"/>
                <a:ext cx="91440" cy="914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58">
                <a:extLst>
                  <a:ext uri="{FF2B5EF4-FFF2-40B4-BE49-F238E27FC236}">
                    <a16:creationId xmlns="" xmlns:a16="http://schemas.microsoft.com/office/drawing/2014/main" id="{AF0448E0-8312-4F43-8CE8-EB8C00BA70D3}"/>
                  </a:ext>
                </a:extLst>
              </p:cNvPr>
              <p:cNvSpPr/>
              <p:nvPr/>
            </p:nvSpPr>
            <p:spPr>
              <a:xfrm rot="18420000">
                <a:off x="6037697" y="1451689"/>
                <a:ext cx="892749" cy="504825"/>
              </a:xfrm>
              <a:custGeom>
                <a:avLst/>
                <a:gdLst>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14" fmla="*/ 211695 w 890175"/>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2750"/>
                  <a:gd name="connsiteY0" fmla="*/ 0 h 504825"/>
                  <a:gd name="connsiteX1" fmla="*/ 678580 w 892750"/>
                  <a:gd name="connsiteY1" fmla="*/ 0 h 504825"/>
                  <a:gd name="connsiteX2" fmla="*/ 743708 w 892750"/>
                  <a:gd name="connsiteY2" fmla="*/ 13149 h 504825"/>
                  <a:gd name="connsiteX3" fmla="*/ 832756 w 892750"/>
                  <a:gd name="connsiteY3" fmla="*/ 102198 h 504825"/>
                  <a:gd name="connsiteX4" fmla="*/ 845905 w 892750"/>
                  <a:gd name="connsiteY4" fmla="*/ 167325 h 504825"/>
                  <a:gd name="connsiteX5" fmla="*/ 845905 w 892750"/>
                  <a:gd name="connsiteY5" fmla="*/ 155726 h 504825"/>
                  <a:gd name="connsiteX6" fmla="*/ 890854 w 892750"/>
                  <a:gd name="connsiteY6" fmla="*/ 430285 h 504825"/>
                  <a:gd name="connsiteX7" fmla="*/ 816313 w 892750"/>
                  <a:gd name="connsiteY7" fmla="*/ 504825 h 504825"/>
                  <a:gd name="connsiteX8" fmla="*/ 74114 w 892750"/>
                  <a:gd name="connsiteY8" fmla="*/ 504825 h 504825"/>
                  <a:gd name="connsiteX9" fmla="*/ 679 w 892750"/>
                  <a:gd name="connsiteY9" fmla="*/ 431389 h 504825"/>
                  <a:gd name="connsiteX10" fmla="*/ 45049 w 892750"/>
                  <a:gd name="connsiteY10" fmla="*/ 160357 h 504825"/>
                  <a:gd name="connsiteX11" fmla="*/ 45049 w 892750"/>
                  <a:gd name="connsiteY11" fmla="*/ 167325 h 504825"/>
                  <a:gd name="connsiteX12" fmla="*/ 58198 w 892750"/>
                  <a:gd name="connsiteY12" fmla="*/ 102197 h 504825"/>
                  <a:gd name="connsiteX13" fmla="*/ 147247 w 892750"/>
                  <a:gd name="connsiteY13" fmla="*/ 13149 h 504825"/>
                  <a:gd name="connsiteX14" fmla="*/ 212374 w 892750"/>
                  <a:gd name="connsiteY14" fmla="*/ 0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92750" h="504825">
                    <a:moveTo>
                      <a:pt x="212374" y="0"/>
                    </a:moveTo>
                    <a:lnTo>
                      <a:pt x="678580" y="0"/>
                    </a:lnTo>
                    <a:lnTo>
                      <a:pt x="743708" y="13149"/>
                    </a:lnTo>
                    <a:cubicBezTo>
                      <a:pt x="783746" y="30084"/>
                      <a:pt x="815821" y="62159"/>
                      <a:pt x="832756" y="102198"/>
                    </a:cubicBezTo>
                    <a:lnTo>
                      <a:pt x="845905" y="167325"/>
                    </a:lnTo>
                    <a:lnTo>
                      <a:pt x="845905" y="155726"/>
                    </a:lnTo>
                    <a:lnTo>
                      <a:pt x="890854" y="430285"/>
                    </a:lnTo>
                    <a:cubicBezTo>
                      <a:pt x="902688" y="468233"/>
                      <a:pt x="856881" y="503559"/>
                      <a:pt x="816313" y="504825"/>
                    </a:cubicBezTo>
                    <a:lnTo>
                      <a:pt x="74114" y="504825"/>
                    </a:lnTo>
                    <a:cubicBezTo>
                      <a:pt x="41776" y="501307"/>
                      <a:pt x="-6283" y="461108"/>
                      <a:pt x="679" y="431389"/>
                    </a:cubicBezTo>
                    <a:lnTo>
                      <a:pt x="45049" y="160357"/>
                    </a:lnTo>
                    <a:lnTo>
                      <a:pt x="45049" y="167325"/>
                    </a:lnTo>
                    <a:lnTo>
                      <a:pt x="58198" y="102197"/>
                    </a:lnTo>
                    <a:cubicBezTo>
                      <a:pt x="75133" y="62159"/>
                      <a:pt x="107208" y="30084"/>
                      <a:pt x="147247" y="13149"/>
                    </a:cubicBezTo>
                    <a:lnTo>
                      <a:pt x="2123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 xmlns:a16="http://schemas.microsoft.com/office/drawing/2014/main" id="{A1BE8F1E-CF60-4A28-B539-E6E2C8084A21}"/>
                </a:ext>
              </a:extLst>
            </p:cNvPr>
            <p:cNvGrpSpPr/>
            <p:nvPr/>
          </p:nvGrpSpPr>
          <p:grpSpPr>
            <a:xfrm rot="1441980" flipH="1">
              <a:off x="3479349" y="1323724"/>
              <a:ext cx="611355" cy="1063441"/>
              <a:chOff x="6236878" y="1245493"/>
              <a:chExt cx="1202147" cy="2091114"/>
            </a:xfrm>
          </p:grpSpPr>
          <p:sp>
            <p:nvSpPr>
              <p:cNvPr id="10" name="Chord 9">
                <a:extLst>
                  <a:ext uri="{FF2B5EF4-FFF2-40B4-BE49-F238E27FC236}">
                    <a16:creationId xmlns="" xmlns:a16="http://schemas.microsoft.com/office/drawing/2014/main" id="{1BB2845C-5DD9-46F8-836D-82965F757446}"/>
                  </a:ext>
                </a:extLst>
              </p:cNvPr>
              <p:cNvSpPr/>
              <p:nvPr/>
            </p:nvSpPr>
            <p:spPr>
              <a:xfrm rot="14400000">
                <a:off x="6524625" y="1638300"/>
                <a:ext cx="914400" cy="914400"/>
              </a:xfrm>
              <a:prstGeom prst="chor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61">
                <a:extLst>
                  <a:ext uri="{FF2B5EF4-FFF2-40B4-BE49-F238E27FC236}">
                    <a16:creationId xmlns="" xmlns:a16="http://schemas.microsoft.com/office/drawing/2014/main" id="{565F0BE7-024C-4321-A035-485EBAD9451A}"/>
                  </a:ext>
                </a:extLst>
              </p:cNvPr>
              <p:cNvSpPr/>
              <p:nvPr/>
            </p:nvSpPr>
            <p:spPr>
              <a:xfrm rot="1072930">
                <a:off x="6905486" y="2083358"/>
                <a:ext cx="341803" cy="1253249"/>
              </a:xfrm>
              <a:prstGeom prst="roundRect">
                <a:avLst>
                  <a:gd name="adj" fmla="val 299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62">
                <a:extLst>
                  <a:ext uri="{FF2B5EF4-FFF2-40B4-BE49-F238E27FC236}">
                    <a16:creationId xmlns="" xmlns:a16="http://schemas.microsoft.com/office/drawing/2014/main" id="{5580C9B0-9B33-4EEB-8723-3EA348F2A03C}"/>
                  </a:ext>
                </a:extLst>
              </p:cNvPr>
              <p:cNvSpPr/>
              <p:nvPr/>
            </p:nvSpPr>
            <p:spPr>
              <a:xfrm rot="2245720">
                <a:off x="6719738" y="1466521"/>
                <a:ext cx="91440" cy="914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63">
                <a:extLst>
                  <a:ext uri="{FF2B5EF4-FFF2-40B4-BE49-F238E27FC236}">
                    <a16:creationId xmlns="" xmlns:a16="http://schemas.microsoft.com/office/drawing/2014/main" id="{CDF3C133-E358-4CA3-BAB8-748D4359E0E3}"/>
                  </a:ext>
                </a:extLst>
              </p:cNvPr>
              <p:cNvSpPr/>
              <p:nvPr/>
            </p:nvSpPr>
            <p:spPr>
              <a:xfrm rot="18420000">
                <a:off x="6042916" y="1439455"/>
                <a:ext cx="892749" cy="504825"/>
              </a:xfrm>
              <a:custGeom>
                <a:avLst/>
                <a:gdLst>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14" fmla="*/ 211695 w 890175"/>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2750"/>
                  <a:gd name="connsiteY0" fmla="*/ 0 h 504825"/>
                  <a:gd name="connsiteX1" fmla="*/ 678580 w 892750"/>
                  <a:gd name="connsiteY1" fmla="*/ 0 h 504825"/>
                  <a:gd name="connsiteX2" fmla="*/ 743708 w 892750"/>
                  <a:gd name="connsiteY2" fmla="*/ 13149 h 504825"/>
                  <a:gd name="connsiteX3" fmla="*/ 832756 w 892750"/>
                  <a:gd name="connsiteY3" fmla="*/ 102198 h 504825"/>
                  <a:gd name="connsiteX4" fmla="*/ 845905 w 892750"/>
                  <a:gd name="connsiteY4" fmla="*/ 167325 h 504825"/>
                  <a:gd name="connsiteX5" fmla="*/ 845905 w 892750"/>
                  <a:gd name="connsiteY5" fmla="*/ 155726 h 504825"/>
                  <a:gd name="connsiteX6" fmla="*/ 890854 w 892750"/>
                  <a:gd name="connsiteY6" fmla="*/ 430285 h 504825"/>
                  <a:gd name="connsiteX7" fmla="*/ 816313 w 892750"/>
                  <a:gd name="connsiteY7" fmla="*/ 504825 h 504825"/>
                  <a:gd name="connsiteX8" fmla="*/ 74114 w 892750"/>
                  <a:gd name="connsiteY8" fmla="*/ 504825 h 504825"/>
                  <a:gd name="connsiteX9" fmla="*/ 679 w 892750"/>
                  <a:gd name="connsiteY9" fmla="*/ 431389 h 504825"/>
                  <a:gd name="connsiteX10" fmla="*/ 45049 w 892750"/>
                  <a:gd name="connsiteY10" fmla="*/ 160357 h 504825"/>
                  <a:gd name="connsiteX11" fmla="*/ 45049 w 892750"/>
                  <a:gd name="connsiteY11" fmla="*/ 167325 h 504825"/>
                  <a:gd name="connsiteX12" fmla="*/ 58198 w 892750"/>
                  <a:gd name="connsiteY12" fmla="*/ 102197 h 504825"/>
                  <a:gd name="connsiteX13" fmla="*/ 147247 w 892750"/>
                  <a:gd name="connsiteY13" fmla="*/ 13149 h 504825"/>
                  <a:gd name="connsiteX14" fmla="*/ 212374 w 892750"/>
                  <a:gd name="connsiteY14" fmla="*/ 0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92750" h="504825">
                    <a:moveTo>
                      <a:pt x="212374" y="0"/>
                    </a:moveTo>
                    <a:lnTo>
                      <a:pt x="678580" y="0"/>
                    </a:lnTo>
                    <a:lnTo>
                      <a:pt x="743708" y="13149"/>
                    </a:lnTo>
                    <a:cubicBezTo>
                      <a:pt x="783746" y="30084"/>
                      <a:pt x="815821" y="62159"/>
                      <a:pt x="832756" y="102198"/>
                    </a:cubicBezTo>
                    <a:lnTo>
                      <a:pt x="845905" y="167325"/>
                    </a:lnTo>
                    <a:lnTo>
                      <a:pt x="845905" y="155726"/>
                    </a:lnTo>
                    <a:lnTo>
                      <a:pt x="890854" y="430285"/>
                    </a:lnTo>
                    <a:cubicBezTo>
                      <a:pt x="902688" y="468233"/>
                      <a:pt x="856881" y="503559"/>
                      <a:pt x="816313" y="504825"/>
                    </a:cubicBezTo>
                    <a:lnTo>
                      <a:pt x="74114" y="504825"/>
                    </a:lnTo>
                    <a:cubicBezTo>
                      <a:pt x="41776" y="501307"/>
                      <a:pt x="-6283" y="461108"/>
                      <a:pt x="679" y="431389"/>
                    </a:cubicBezTo>
                    <a:lnTo>
                      <a:pt x="45049" y="160357"/>
                    </a:lnTo>
                    <a:lnTo>
                      <a:pt x="45049" y="167325"/>
                    </a:lnTo>
                    <a:lnTo>
                      <a:pt x="58198" y="102197"/>
                    </a:lnTo>
                    <a:cubicBezTo>
                      <a:pt x="75133" y="62159"/>
                      <a:pt x="107208" y="30084"/>
                      <a:pt x="147247" y="13149"/>
                    </a:cubicBezTo>
                    <a:lnTo>
                      <a:pt x="2123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2" name="Group 21">
            <a:extLst>
              <a:ext uri="{FF2B5EF4-FFF2-40B4-BE49-F238E27FC236}">
                <a16:creationId xmlns="" xmlns:a16="http://schemas.microsoft.com/office/drawing/2014/main" id="{B6F5D8F7-1C8E-40E2-B04A-427861470145}"/>
              </a:ext>
            </a:extLst>
          </p:cNvPr>
          <p:cNvGrpSpPr/>
          <p:nvPr/>
        </p:nvGrpSpPr>
        <p:grpSpPr>
          <a:xfrm>
            <a:off x="2464126" y="1979774"/>
            <a:ext cx="1314043" cy="1596786"/>
            <a:chOff x="5053297" y="3418731"/>
            <a:chExt cx="2085136" cy="2719675"/>
          </a:xfrm>
        </p:grpSpPr>
        <p:sp>
          <p:nvSpPr>
            <p:cNvPr id="23" name="Oval 22">
              <a:extLst>
                <a:ext uri="{FF2B5EF4-FFF2-40B4-BE49-F238E27FC236}">
                  <a16:creationId xmlns="" xmlns:a16="http://schemas.microsoft.com/office/drawing/2014/main" id="{A1E5A9EB-5249-4EF0-8199-A7289E347CC4}"/>
                </a:ext>
              </a:extLst>
            </p:cNvPr>
            <p:cNvSpPr/>
            <p:nvPr/>
          </p:nvSpPr>
          <p:spPr>
            <a:xfrm>
              <a:off x="5116695" y="3487260"/>
              <a:ext cx="1950793" cy="195079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24" name="Group 23">
              <a:extLst>
                <a:ext uri="{FF2B5EF4-FFF2-40B4-BE49-F238E27FC236}">
                  <a16:creationId xmlns="" xmlns:a16="http://schemas.microsoft.com/office/drawing/2014/main" id="{22C7E052-1F17-4C30-A713-820B7C4D241E}"/>
                </a:ext>
              </a:extLst>
            </p:cNvPr>
            <p:cNvGrpSpPr/>
            <p:nvPr/>
          </p:nvGrpSpPr>
          <p:grpSpPr>
            <a:xfrm>
              <a:off x="5295030" y="3665394"/>
              <a:ext cx="1605194" cy="2473012"/>
              <a:chOff x="3145556" y="2276871"/>
              <a:chExt cx="2025750" cy="3120934"/>
            </a:xfrm>
          </p:grpSpPr>
          <p:sp>
            <p:nvSpPr>
              <p:cNvPr id="30" name="Freeform 29">
                <a:extLst>
                  <a:ext uri="{FF2B5EF4-FFF2-40B4-BE49-F238E27FC236}">
                    <a16:creationId xmlns="" xmlns:a16="http://schemas.microsoft.com/office/drawing/2014/main" id="{5C1F9095-395B-471A-91E9-7DF0F04C0E57}"/>
                  </a:ext>
                </a:extLst>
              </p:cNvPr>
              <p:cNvSpPr>
                <a:spLocks/>
              </p:cNvSpPr>
              <p:nvPr/>
            </p:nvSpPr>
            <p:spPr bwMode="auto">
              <a:xfrm>
                <a:off x="3145556" y="2276871"/>
                <a:ext cx="2025750" cy="2266157"/>
              </a:xfrm>
              <a:custGeom>
                <a:avLst/>
                <a:gdLst/>
                <a:ahLst/>
                <a:cxnLst/>
                <a:rect l="l" t="t" r="r" b="b"/>
                <a:pathLst>
                  <a:path w="2025750" h="2266157">
                    <a:moveTo>
                      <a:pt x="1012875" y="0"/>
                    </a:moveTo>
                    <a:cubicBezTo>
                      <a:pt x="1572270" y="0"/>
                      <a:pt x="2025750" y="453480"/>
                      <a:pt x="2025750" y="1012875"/>
                    </a:cubicBezTo>
                    <a:cubicBezTo>
                      <a:pt x="2025750" y="1274432"/>
                      <a:pt x="1926609" y="1512834"/>
                      <a:pt x="1762997" y="1691774"/>
                    </a:cubicBezTo>
                    <a:lnTo>
                      <a:pt x="1766653" y="1695096"/>
                    </a:lnTo>
                    <a:cubicBezTo>
                      <a:pt x="1710416" y="1764649"/>
                      <a:pt x="1639182" y="1837862"/>
                      <a:pt x="1549203" y="1911074"/>
                    </a:cubicBezTo>
                    <a:cubicBezTo>
                      <a:pt x="1549203" y="1911074"/>
                      <a:pt x="1417983" y="2035536"/>
                      <a:pt x="1414234" y="2266157"/>
                    </a:cubicBezTo>
                    <a:cubicBezTo>
                      <a:pt x="1414234" y="2266157"/>
                      <a:pt x="1414234" y="2266157"/>
                      <a:pt x="630665" y="2266157"/>
                    </a:cubicBezTo>
                    <a:cubicBezTo>
                      <a:pt x="630665" y="2266157"/>
                      <a:pt x="596922" y="1991609"/>
                      <a:pt x="446957" y="1867147"/>
                    </a:cubicBezTo>
                    <a:cubicBezTo>
                      <a:pt x="446957" y="1867147"/>
                      <a:pt x="417262" y="1843655"/>
                      <a:pt x="374226" y="1798671"/>
                    </a:cubicBezTo>
                    <a:cubicBezTo>
                      <a:pt x="145796" y="1613193"/>
                      <a:pt x="0" y="1330060"/>
                      <a:pt x="0" y="1012875"/>
                    </a:cubicBezTo>
                    <a:cubicBezTo>
                      <a:pt x="0" y="453480"/>
                      <a:pt x="453480" y="0"/>
                      <a:pt x="1012875"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ko-KR" altLang="en-US" sz="2700" dirty="0"/>
              </a:p>
            </p:txBody>
          </p:sp>
          <p:sp>
            <p:nvSpPr>
              <p:cNvPr id="31" name="Rounded Rectangle 10">
                <a:extLst>
                  <a:ext uri="{FF2B5EF4-FFF2-40B4-BE49-F238E27FC236}">
                    <a16:creationId xmlns="" xmlns:a16="http://schemas.microsoft.com/office/drawing/2014/main" id="{0112A639-EC1C-4AE4-B42C-0C9C7465545A}"/>
                  </a:ext>
                </a:extLst>
              </p:cNvPr>
              <p:cNvSpPr/>
              <p:nvPr/>
            </p:nvSpPr>
            <p:spPr>
              <a:xfrm>
                <a:off x="3770387" y="4576913"/>
                <a:ext cx="792088" cy="661813"/>
              </a:xfrm>
              <a:custGeom>
                <a:avLst/>
                <a:gdLst/>
                <a:ahLst/>
                <a:cxnLst/>
                <a:rect l="l" t="t" r="r" b="b"/>
                <a:pathLst>
                  <a:path w="792088" h="661813">
                    <a:moveTo>
                      <a:pt x="792088" y="492738"/>
                    </a:moveTo>
                    <a:lnTo>
                      <a:pt x="792088" y="512957"/>
                    </a:lnTo>
                    <a:cubicBezTo>
                      <a:pt x="792088" y="567032"/>
                      <a:pt x="778568" y="617950"/>
                      <a:pt x="753416" y="661813"/>
                    </a:cubicBezTo>
                    <a:lnTo>
                      <a:pt x="38672" y="661813"/>
                    </a:lnTo>
                    <a:cubicBezTo>
                      <a:pt x="20436" y="630010"/>
                      <a:pt x="8314" y="594499"/>
                      <a:pt x="5500" y="556418"/>
                    </a:cubicBezTo>
                    <a:close/>
                    <a:moveTo>
                      <a:pt x="792088" y="331237"/>
                    </a:moveTo>
                    <a:lnTo>
                      <a:pt x="792088" y="456620"/>
                    </a:lnTo>
                    <a:lnTo>
                      <a:pt x="976" y="520666"/>
                    </a:lnTo>
                    <a:cubicBezTo>
                      <a:pt x="31" y="518118"/>
                      <a:pt x="0" y="515541"/>
                      <a:pt x="0" y="512957"/>
                    </a:cubicBezTo>
                    <a:lnTo>
                      <a:pt x="0" y="395362"/>
                    </a:lnTo>
                    <a:close/>
                    <a:moveTo>
                      <a:pt x="792088" y="161569"/>
                    </a:moveTo>
                    <a:lnTo>
                      <a:pt x="792088" y="295119"/>
                    </a:lnTo>
                    <a:lnTo>
                      <a:pt x="0" y="359244"/>
                    </a:lnTo>
                    <a:lnTo>
                      <a:pt x="0" y="225694"/>
                    </a:lnTo>
                    <a:close/>
                    <a:moveTo>
                      <a:pt x="0" y="0"/>
                    </a:moveTo>
                    <a:lnTo>
                      <a:pt x="792088" y="0"/>
                    </a:lnTo>
                    <a:lnTo>
                      <a:pt x="792088" y="125451"/>
                    </a:lnTo>
                    <a:lnTo>
                      <a:pt x="0" y="189577"/>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Rounded Rectangle 10">
                <a:extLst>
                  <a:ext uri="{FF2B5EF4-FFF2-40B4-BE49-F238E27FC236}">
                    <a16:creationId xmlns="" xmlns:a16="http://schemas.microsoft.com/office/drawing/2014/main" id="{41722447-920F-4506-AAAF-53883D556AFF}"/>
                  </a:ext>
                </a:extLst>
              </p:cNvPr>
              <p:cNvSpPr/>
              <p:nvPr/>
            </p:nvSpPr>
            <p:spPr>
              <a:xfrm>
                <a:off x="3824430" y="5267325"/>
                <a:ext cx="668001" cy="130480"/>
              </a:xfrm>
              <a:custGeom>
                <a:avLst/>
                <a:gdLst/>
                <a:ahLst/>
                <a:cxnLst/>
                <a:rect l="l" t="t" r="r" b="b"/>
                <a:pathLst>
                  <a:path w="668001" h="130480">
                    <a:moveTo>
                      <a:pt x="0" y="0"/>
                    </a:moveTo>
                    <a:lnTo>
                      <a:pt x="668001" y="0"/>
                    </a:lnTo>
                    <a:cubicBezTo>
                      <a:pt x="610989" y="79333"/>
                      <a:pt x="517759" y="130480"/>
                      <a:pt x="412583" y="130480"/>
                    </a:cubicBezTo>
                    <a:lnTo>
                      <a:pt x="255417" y="130480"/>
                    </a:lnTo>
                    <a:cubicBezTo>
                      <a:pt x="150241" y="130480"/>
                      <a:pt x="57011" y="79333"/>
                      <a:pt x="0"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cxnSp>
            <p:nvCxnSpPr>
              <p:cNvPr id="33" name="Straight Connector 32">
                <a:extLst>
                  <a:ext uri="{FF2B5EF4-FFF2-40B4-BE49-F238E27FC236}">
                    <a16:creationId xmlns="" xmlns:a16="http://schemas.microsoft.com/office/drawing/2014/main" id="{04453058-6124-49EC-981E-5B2741730EDF}"/>
                  </a:ext>
                </a:extLst>
              </p:cNvPr>
              <p:cNvCxnSpPr/>
              <p:nvPr/>
            </p:nvCxnSpPr>
            <p:spPr>
              <a:xfrm>
                <a:off x="3824430" y="3417379"/>
                <a:ext cx="202983" cy="112564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09029132-EAA7-4F2D-8C81-393E18EB7D57}"/>
                  </a:ext>
                </a:extLst>
              </p:cNvPr>
              <p:cNvCxnSpPr/>
              <p:nvPr/>
            </p:nvCxnSpPr>
            <p:spPr>
              <a:xfrm flipH="1">
                <a:off x="4283969" y="3417379"/>
                <a:ext cx="191536" cy="113515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9C502A96-6ACE-4D06-8476-87DC7EBB0016}"/>
                  </a:ext>
                </a:extLst>
              </p:cNvPr>
              <p:cNvCxnSpPr/>
              <p:nvPr/>
            </p:nvCxnSpPr>
            <p:spPr>
              <a:xfrm>
                <a:off x="3824430" y="3417379"/>
                <a:ext cx="6510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 xmlns:a16="http://schemas.microsoft.com/office/drawing/2014/main" id="{F029F6A7-7ECF-4CD2-8529-88715491C4A8}"/>
                  </a:ext>
                </a:extLst>
              </p:cNvPr>
              <p:cNvGrpSpPr/>
              <p:nvPr/>
            </p:nvGrpSpPr>
            <p:grpSpPr>
              <a:xfrm>
                <a:off x="3962028" y="3275459"/>
                <a:ext cx="397074" cy="288031"/>
                <a:chOff x="3981078" y="3284984"/>
                <a:chExt cx="397074" cy="288031"/>
              </a:xfrm>
            </p:grpSpPr>
            <p:sp>
              <p:nvSpPr>
                <p:cNvPr id="37" name="Rounded Rectangle 65">
                  <a:extLst>
                    <a:ext uri="{FF2B5EF4-FFF2-40B4-BE49-F238E27FC236}">
                      <a16:creationId xmlns="" xmlns:a16="http://schemas.microsoft.com/office/drawing/2014/main" id="{E1E15B8D-3B64-4A50-8BE9-40E4A8589B79}"/>
                    </a:ext>
                  </a:extLst>
                </p:cNvPr>
                <p:cNvSpPr/>
                <p:nvPr/>
              </p:nvSpPr>
              <p:spPr>
                <a:xfrm>
                  <a:off x="3981078" y="3284984"/>
                  <a:ext cx="92274" cy="2880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Rounded Rectangle 66">
                  <a:extLst>
                    <a:ext uri="{FF2B5EF4-FFF2-40B4-BE49-F238E27FC236}">
                      <a16:creationId xmlns="" xmlns:a16="http://schemas.microsoft.com/office/drawing/2014/main" id="{F3A4CB2E-B9CD-496C-B6BF-73BECFC07C55}"/>
                    </a:ext>
                  </a:extLst>
                </p:cNvPr>
                <p:cNvSpPr/>
                <p:nvPr/>
              </p:nvSpPr>
              <p:spPr>
                <a:xfrm>
                  <a:off x="4133478" y="3284984"/>
                  <a:ext cx="92274" cy="2880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Rounded Rectangle 67">
                  <a:extLst>
                    <a:ext uri="{FF2B5EF4-FFF2-40B4-BE49-F238E27FC236}">
                      <a16:creationId xmlns="" xmlns:a16="http://schemas.microsoft.com/office/drawing/2014/main" id="{B5C048A7-DB45-47F5-8EBE-5D518A513153}"/>
                    </a:ext>
                  </a:extLst>
                </p:cNvPr>
                <p:cNvSpPr/>
                <p:nvPr/>
              </p:nvSpPr>
              <p:spPr>
                <a:xfrm>
                  <a:off x="4285878" y="3284984"/>
                  <a:ext cx="92274" cy="2880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sp>
          <p:nvSpPr>
            <p:cNvPr id="25" name="Oval 24">
              <a:extLst>
                <a:ext uri="{FF2B5EF4-FFF2-40B4-BE49-F238E27FC236}">
                  <a16:creationId xmlns="" xmlns:a16="http://schemas.microsoft.com/office/drawing/2014/main" id="{D1ED64D9-75B9-4C86-BCE7-74059E8529E9}"/>
                </a:ext>
              </a:extLst>
            </p:cNvPr>
            <p:cNvSpPr/>
            <p:nvPr/>
          </p:nvSpPr>
          <p:spPr>
            <a:xfrm>
              <a:off x="6026680" y="3418731"/>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6" name="Oval 25">
              <a:extLst>
                <a:ext uri="{FF2B5EF4-FFF2-40B4-BE49-F238E27FC236}">
                  <a16:creationId xmlns="" xmlns:a16="http://schemas.microsoft.com/office/drawing/2014/main" id="{E2B8BFFF-E263-42A4-9D8C-1A628EC5860C}"/>
                </a:ext>
              </a:extLst>
            </p:cNvPr>
            <p:cNvSpPr/>
            <p:nvPr/>
          </p:nvSpPr>
          <p:spPr>
            <a:xfrm>
              <a:off x="6996542" y="4386332"/>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7" name="Oval 26">
              <a:extLst>
                <a:ext uri="{FF2B5EF4-FFF2-40B4-BE49-F238E27FC236}">
                  <a16:creationId xmlns="" xmlns:a16="http://schemas.microsoft.com/office/drawing/2014/main" id="{614C5E3C-7441-442D-AEA2-FFBE3F8345D8}"/>
                </a:ext>
              </a:extLst>
            </p:cNvPr>
            <p:cNvSpPr/>
            <p:nvPr/>
          </p:nvSpPr>
          <p:spPr>
            <a:xfrm>
              <a:off x="5053297" y="4386332"/>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8" name="Oval 27">
              <a:extLst>
                <a:ext uri="{FF2B5EF4-FFF2-40B4-BE49-F238E27FC236}">
                  <a16:creationId xmlns="" xmlns:a16="http://schemas.microsoft.com/office/drawing/2014/main" id="{97F75FA8-0C46-4FE1-917B-879E5163E46F}"/>
                </a:ext>
              </a:extLst>
            </p:cNvPr>
            <p:cNvSpPr/>
            <p:nvPr/>
          </p:nvSpPr>
          <p:spPr>
            <a:xfrm>
              <a:off x="6770105" y="3739954"/>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Oval 28">
              <a:extLst>
                <a:ext uri="{FF2B5EF4-FFF2-40B4-BE49-F238E27FC236}">
                  <a16:creationId xmlns="" xmlns:a16="http://schemas.microsoft.com/office/drawing/2014/main" id="{BFAB3903-2185-4FBD-A882-6A03DE2E4752}"/>
                </a:ext>
              </a:extLst>
            </p:cNvPr>
            <p:cNvSpPr/>
            <p:nvPr/>
          </p:nvSpPr>
          <p:spPr>
            <a:xfrm>
              <a:off x="5299560" y="3739954"/>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40" name="Title 1"/>
          <p:cNvSpPr txBox="1">
            <a:spLocks/>
          </p:cNvSpPr>
          <p:nvPr/>
        </p:nvSpPr>
        <p:spPr>
          <a:xfrm>
            <a:off x="1474785" y="4288242"/>
            <a:ext cx="6622870" cy="452031"/>
          </a:xfrm>
          <a:prstGeom prst="rect">
            <a:avLst/>
          </a:pr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300"/>
              <a:buFont typeface="Maven Pro"/>
              <a:buNone/>
              <a:defRPr sz="3300" b="1" i="0" u="none" strike="noStrike" cap="none">
                <a:solidFill>
                  <a:schemeClr val="dk1"/>
                </a:solidFill>
                <a:latin typeface="Maven Pro"/>
                <a:ea typeface="Maven Pro"/>
                <a:cs typeface="Maven Pro"/>
                <a:sym typeface="Maven Pro"/>
              </a:defRPr>
            </a:lvl1pPr>
            <a:lvl2pPr marR="0" lvl="1"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2pPr>
            <a:lvl3pPr marR="0" lvl="2"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3pPr>
            <a:lvl4pPr marR="0" lvl="3"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4pPr>
            <a:lvl5pPr marR="0" lvl="4"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5pPr>
            <a:lvl6pPr marR="0" lvl="5"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6pPr>
            <a:lvl7pPr marR="0" lvl="6"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7pPr>
            <a:lvl8pPr marR="0" lvl="7"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8pPr>
            <a:lvl9pPr marR="0" lvl="8"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9pPr>
          </a:lstStyle>
          <a:p>
            <a:r>
              <a:rPr lang="en-US" sz="3000" dirty="0">
                <a:solidFill>
                  <a:srgbClr val="000000"/>
                </a:solidFill>
                <a:latin typeface="TH Niramit AS" pitchFamily="2" charset="-34"/>
                <a:cs typeface="TH Niramit AS" pitchFamily="2" charset="-34"/>
              </a:rPr>
              <a:t>Multiculturalism and Diversity</a:t>
            </a:r>
          </a:p>
        </p:txBody>
      </p:sp>
    </p:spTree>
    <p:extLst>
      <p:ext uri="{BB962C8B-B14F-4D97-AF65-F5344CB8AC3E}">
        <p14:creationId xmlns:p14="http://schemas.microsoft.com/office/powerpoint/2010/main" val="380508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200328"/>
          </a:xfrm>
          <a:prstGeom prst="rect">
            <a:avLst/>
          </a:prstGeom>
        </p:spPr>
        <p:txBody>
          <a:bodyPr wrap="square">
            <a:spAutoFit/>
          </a:bodyPr>
          <a:lstStyle/>
          <a:p>
            <a:pPr algn="just"/>
            <a:r>
              <a:rPr lang="en-US" sz="2400" b="1" dirty="0">
                <a:latin typeface="TH Niramit AS"/>
                <a:cs typeface="TH Niramit AS"/>
              </a:rPr>
              <a:t>	</a:t>
            </a:r>
            <a:r>
              <a:rPr lang="en-US" sz="2400" b="1" dirty="0" err="1">
                <a:latin typeface="TH Niramit AS"/>
                <a:cs typeface="TH Niramit AS"/>
              </a:rPr>
              <a:t>Brahm</a:t>
            </a:r>
            <a:r>
              <a:rPr lang="en-US" sz="2400" b="1" dirty="0">
                <a:latin typeface="TH Niramit AS"/>
                <a:cs typeface="TH Niramit AS"/>
              </a:rPr>
              <a:t> </a:t>
            </a:r>
            <a:r>
              <a:rPr lang="en-US" sz="2400" b="1" dirty="0" err="1">
                <a:latin typeface="TH Niramit AS"/>
                <a:cs typeface="TH Niramit AS"/>
              </a:rPr>
              <a:t>Levey</a:t>
            </a:r>
            <a:r>
              <a:rPr lang="en-US" sz="2400" b="1" dirty="0">
                <a:latin typeface="TH Niramit AS"/>
                <a:cs typeface="TH Niramit AS"/>
              </a:rPr>
              <a:t> defines multiculturalism as: </a:t>
            </a:r>
            <a:r>
              <a:rPr lang="en-US" sz="2400" b="1" dirty="0">
                <a:solidFill>
                  <a:srgbClr val="2B747F"/>
                </a:solidFill>
                <a:latin typeface="TH Niramit AS"/>
                <a:cs typeface="TH Niramit AS"/>
              </a:rPr>
              <a:t>‘A set of practical policies aimed variously at improving the absorption of minorities and harmoniously integrating a culturally diverse society around liberal, democratic values’</a:t>
            </a:r>
            <a:r>
              <a:rPr lang="en-US" sz="2400" b="1" dirty="0">
                <a:latin typeface="TH Niramit AS"/>
                <a:cs typeface="TH Niramit AS"/>
              </a:rPr>
              <a:t>.</a:t>
            </a:r>
          </a:p>
        </p:txBody>
      </p:sp>
    </p:spTree>
    <p:extLst>
      <p:ext uri="{BB962C8B-B14F-4D97-AF65-F5344CB8AC3E}">
        <p14:creationId xmlns:p14="http://schemas.microsoft.com/office/powerpoint/2010/main" val="312512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569660"/>
          </a:xfrm>
          <a:prstGeom prst="rect">
            <a:avLst/>
          </a:prstGeom>
        </p:spPr>
        <p:txBody>
          <a:bodyPr wrap="square">
            <a:spAutoFit/>
          </a:bodyPr>
          <a:lstStyle/>
          <a:p>
            <a:pPr algn="just"/>
            <a:r>
              <a:rPr lang="en-US" sz="2400" b="1" dirty="0">
                <a:solidFill>
                  <a:schemeClr val="tx1"/>
                </a:solidFill>
                <a:latin typeface="TH Niramit AS"/>
                <a:cs typeface="TH Niramit AS"/>
              </a:rPr>
              <a:t>	Barry (2001) believes that by treating people differently in response to their different culturally based beliefs and practices, one is actually treating them equally. He explains how such public policies can be classified into one of two types. </a:t>
            </a:r>
          </a:p>
        </p:txBody>
      </p:sp>
    </p:spTree>
    <p:extLst>
      <p:ext uri="{BB962C8B-B14F-4D97-AF65-F5344CB8AC3E}">
        <p14:creationId xmlns:p14="http://schemas.microsoft.com/office/powerpoint/2010/main" val="210394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2308324"/>
          </a:xfrm>
          <a:prstGeom prst="rect">
            <a:avLst/>
          </a:prstGeom>
        </p:spPr>
        <p:txBody>
          <a:bodyPr wrap="square">
            <a:spAutoFit/>
          </a:bodyPr>
          <a:lstStyle/>
          <a:p>
            <a:pPr algn="just"/>
            <a:r>
              <a:rPr lang="en-US" sz="2400" b="1" dirty="0">
                <a:solidFill>
                  <a:schemeClr val="tx1"/>
                </a:solidFill>
                <a:latin typeface="TH Niramit AS"/>
                <a:cs typeface="TH Niramit AS"/>
              </a:rPr>
              <a:t>	He sees </a:t>
            </a:r>
            <a:r>
              <a:rPr lang="en-US" sz="2400" b="1" dirty="0">
                <a:solidFill>
                  <a:schemeClr val="accent6">
                    <a:lumMod val="50000"/>
                  </a:schemeClr>
                </a:solidFill>
                <a:latin typeface="TH Niramit AS"/>
                <a:cs typeface="TH Niramit AS"/>
              </a:rPr>
              <a:t>positive policies</a:t>
            </a:r>
            <a:r>
              <a:rPr lang="en-US" sz="2400" b="1" dirty="0">
                <a:solidFill>
                  <a:schemeClr val="tx1"/>
                </a:solidFill>
                <a:latin typeface="TH Niramit AS"/>
                <a:cs typeface="TH Niramit AS"/>
              </a:rPr>
              <a:t> providing advantages to certain cultural groups, </a:t>
            </a:r>
            <a:r>
              <a:rPr lang="en-US" sz="2400" b="1" dirty="0">
                <a:latin typeface="TH Niramit AS"/>
                <a:cs typeface="TH Niramit AS"/>
              </a:rPr>
              <a:t>for example, the proportion of reserved places in education and the workforce. </a:t>
            </a:r>
            <a:r>
              <a:rPr lang="en-US" sz="2400" b="1" dirty="0">
                <a:solidFill>
                  <a:schemeClr val="accent6">
                    <a:lumMod val="50000"/>
                  </a:schemeClr>
                </a:solidFill>
                <a:latin typeface="TH Niramit AS"/>
                <a:cs typeface="TH Niramit AS"/>
              </a:rPr>
              <a:t>Negative policies</a:t>
            </a:r>
            <a:r>
              <a:rPr lang="en-US" sz="2400" b="1" dirty="0">
                <a:latin typeface="TH Niramit AS"/>
                <a:cs typeface="TH Niramit AS"/>
              </a:rPr>
              <a:t>, however, are those that provide individual exemptions from generally applicable laws, for example, the controversy that arose in the UK regarding the wearing of turbans and crash helmets by Sikhs, as well as the wearing of the hijab by Muslims in France.</a:t>
            </a:r>
          </a:p>
        </p:txBody>
      </p:sp>
      <p:pic>
        <p:nvPicPr>
          <p:cNvPr id="5" name="Picture 4" descr="Hf92a0213df98485c8f90348bd43b489eR.jpg"/>
          <p:cNvPicPr>
            <a:picLocks noChangeAspect="1"/>
          </p:cNvPicPr>
          <p:nvPr/>
        </p:nvPicPr>
        <p:blipFill>
          <a:blip r:embed="rId3"/>
          <a:stretch>
            <a:fillRect/>
          </a:stretch>
        </p:blipFill>
        <p:spPr>
          <a:xfrm>
            <a:off x="2841674" y="3670632"/>
            <a:ext cx="1012197" cy="1012197"/>
          </a:xfrm>
          <a:prstGeom prst="rect">
            <a:avLst/>
          </a:prstGeom>
        </p:spPr>
      </p:pic>
      <p:pic>
        <p:nvPicPr>
          <p:cNvPr id="6" name="Picture 5" descr="scarf-women-hijab-500x500.jpg"/>
          <p:cNvPicPr>
            <a:picLocks noChangeAspect="1"/>
          </p:cNvPicPr>
          <p:nvPr/>
        </p:nvPicPr>
        <p:blipFill>
          <a:blip r:embed="rId4"/>
          <a:stretch>
            <a:fillRect/>
          </a:stretch>
        </p:blipFill>
        <p:spPr>
          <a:xfrm>
            <a:off x="7245720" y="3391328"/>
            <a:ext cx="1291501" cy="1291501"/>
          </a:xfrm>
          <a:prstGeom prst="rect">
            <a:avLst/>
          </a:prstGeom>
        </p:spPr>
      </p:pic>
    </p:spTree>
    <p:extLst>
      <p:ext uri="{BB962C8B-B14F-4D97-AF65-F5344CB8AC3E}">
        <p14:creationId xmlns:p14="http://schemas.microsoft.com/office/powerpoint/2010/main" val="3917740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Gamble and Heywood (2003) contend that multiculturalism can be used as both a descriptive and a normative term. The former refers to the cultural diversity which occurs when two or more ethnic groups within a society have beliefs and traditions which in sum produce a sense of collective identity. </a:t>
            </a:r>
          </a:p>
        </p:txBody>
      </p:sp>
    </p:spTree>
    <p:extLst>
      <p:ext uri="{BB962C8B-B14F-4D97-AF65-F5344CB8AC3E}">
        <p14:creationId xmlns:p14="http://schemas.microsoft.com/office/powerpoint/2010/main" val="953695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In the normative sense, multiculturalism is seen as ‘positively endorsing communal diversity based upon the right of different cultural groups to recognition and respect. In this sense it acknowledges the importance of beliefs, values and ways of life in establishing a sense of self- worth for individuals and groups alike’.</a:t>
            </a:r>
          </a:p>
        </p:txBody>
      </p:sp>
    </p:spTree>
    <p:extLst>
      <p:ext uri="{BB962C8B-B14F-4D97-AF65-F5344CB8AC3E}">
        <p14:creationId xmlns:p14="http://schemas.microsoft.com/office/powerpoint/2010/main" val="2025766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Watson (2000) attempts to clarify further the terms ‘multicultural’ and ‘multiculturalism’:</a:t>
            </a:r>
          </a:p>
          <a:p>
            <a:pPr algn="just"/>
            <a:r>
              <a:rPr lang="en-US" sz="2400" b="1" dirty="0">
                <a:latin typeface="TH Niramit AS"/>
                <a:cs typeface="TH Niramit AS"/>
              </a:rPr>
              <a:t>	The former points to </a:t>
            </a:r>
            <a:r>
              <a:rPr lang="en-US" sz="2400" b="1" dirty="0">
                <a:solidFill>
                  <a:schemeClr val="accent6">
                    <a:lumMod val="50000"/>
                  </a:schemeClr>
                </a:solidFill>
                <a:latin typeface="TH Niramit AS"/>
                <a:cs typeface="TH Niramit AS"/>
              </a:rPr>
              <a:t>the visible and universally accessible products of cultural diversity, namely food, clothes, music, theatre and sometimes special occupations, and, on the whole, it has a very positive response. </a:t>
            </a:r>
          </a:p>
        </p:txBody>
      </p:sp>
    </p:spTree>
    <p:extLst>
      <p:ext uri="{BB962C8B-B14F-4D97-AF65-F5344CB8AC3E}">
        <p14:creationId xmlns:p14="http://schemas.microsoft.com/office/powerpoint/2010/main" val="3329827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2677656"/>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Multiculturalism, on the other hand, directs our attention away from these purely visible acts of diversity to the deeper philosophical and political implications of different cultures and to engagement with the world, and the way in which these differences jostle for recognition within national and global boundaries, sometimes in relative harmony with each other and sometimes in real conflict.</a:t>
            </a:r>
          </a:p>
          <a:p>
            <a:pPr algn="just"/>
            <a:endParaRPr lang="en-US" sz="2400" b="1" dirty="0">
              <a:latin typeface="TH Niramit AS"/>
              <a:cs typeface="TH Niramit AS"/>
            </a:endParaRPr>
          </a:p>
        </p:txBody>
      </p:sp>
    </p:spTree>
    <p:extLst>
      <p:ext uri="{BB962C8B-B14F-4D97-AF65-F5344CB8AC3E}">
        <p14:creationId xmlns:p14="http://schemas.microsoft.com/office/powerpoint/2010/main" val="3117938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Multiculturalism is generally taken to mean that different cultural communities should live their own way of life in an essentially self- contained way. In this sense, multiculturalism requires that </a:t>
            </a:r>
            <a:r>
              <a:rPr lang="en-US" sz="2400" b="1" dirty="0">
                <a:solidFill>
                  <a:schemeClr val="accent6">
                    <a:lumMod val="50000"/>
                  </a:schemeClr>
                </a:solidFill>
                <a:latin typeface="TH Niramit AS"/>
                <a:cs typeface="TH Niramit AS"/>
              </a:rPr>
              <a:t>all cultures should be open, self-critical and interactive in their relations with each other. </a:t>
            </a:r>
          </a:p>
        </p:txBody>
      </p:sp>
    </p:spTree>
    <p:extLst>
      <p:ext uri="{BB962C8B-B14F-4D97-AF65-F5344CB8AC3E}">
        <p14:creationId xmlns:p14="http://schemas.microsoft.com/office/powerpoint/2010/main" val="883413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2308324"/>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Multi-ethnicity does not simply mean multiculturalism, but it relies on multiculturalism to keep its vibrancy. This is seen by the opponents of multiculturalism as a narrow and inherently in the long run potentially dangerous approach, which does not help create a common sense of values, hopes and aspirations that unite all people within a society, but runs the risk of establishing a form of tribal society with no apparent common identity. </a:t>
            </a:r>
          </a:p>
        </p:txBody>
      </p:sp>
    </p:spTree>
    <p:extLst>
      <p:ext uri="{BB962C8B-B14F-4D97-AF65-F5344CB8AC3E}">
        <p14:creationId xmlns:p14="http://schemas.microsoft.com/office/powerpoint/2010/main" val="2099984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200328"/>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Preserving their original culture can often lead to more isolation of immigrants and minorities. Their resistance has the potential to strengthen racism and, in times of tension, cause social instability.</a:t>
            </a:r>
          </a:p>
        </p:txBody>
      </p:sp>
    </p:spTree>
    <p:extLst>
      <p:ext uri="{BB962C8B-B14F-4D97-AF65-F5344CB8AC3E}">
        <p14:creationId xmlns:p14="http://schemas.microsoft.com/office/powerpoint/2010/main" val="137739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a:xfrm>
            <a:off x="2759529" y="532660"/>
            <a:ext cx="5756675" cy="4051739"/>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grpSp>
        <p:nvGrpSpPr>
          <p:cNvPr id="3" name="Group 2"/>
          <p:cNvGrpSpPr/>
          <p:nvPr/>
        </p:nvGrpSpPr>
        <p:grpSpPr>
          <a:xfrm>
            <a:off x="3810139" y="532660"/>
            <a:ext cx="4706065" cy="592880"/>
            <a:chOff x="4745820" y="1482096"/>
            <a:chExt cx="6274753" cy="790507"/>
          </a:xfrm>
        </p:grpSpPr>
        <p:sp>
          <p:nvSpPr>
            <p:cNvPr id="9" name="TextBox 8"/>
            <p:cNvSpPr txBox="1"/>
            <p:nvPr/>
          </p:nvSpPr>
          <p:spPr>
            <a:xfrm>
              <a:off x="5895648" y="1482096"/>
              <a:ext cx="5124925" cy="595035"/>
            </a:xfrm>
            <a:prstGeom prst="rect">
              <a:avLst/>
            </a:prstGeom>
            <a:noFill/>
          </p:spPr>
          <p:txBody>
            <a:bodyPr wrap="square" lIns="108000" rIns="108000" rtlCol="0">
              <a:spAutoFit/>
            </a:bodyPr>
            <a:lstStyle/>
            <a:p>
              <a:r>
                <a:rPr lang="en-US" sz="2300" b="1" dirty="0">
                  <a:latin typeface="TH Niramit AS"/>
                  <a:cs typeface="TH Niramit AS"/>
                </a:rPr>
                <a:t>Definitions</a:t>
              </a:r>
              <a:endParaRPr lang="ko-KR" altLang="en-US" sz="2300" b="1" dirty="0">
                <a:latin typeface="TH Niramit AS"/>
                <a:cs typeface="TH Niramit AS"/>
              </a:endParaRPr>
            </a:p>
          </p:txBody>
        </p:sp>
        <p:grpSp>
          <p:nvGrpSpPr>
            <p:cNvPr id="5" name="Group 4"/>
            <p:cNvGrpSpPr/>
            <p:nvPr/>
          </p:nvGrpSpPr>
          <p:grpSpPr>
            <a:xfrm>
              <a:off x="4745820" y="1491808"/>
              <a:ext cx="958096" cy="780795"/>
              <a:chOff x="5324331" y="1449052"/>
              <a:chExt cx="958096" cy="780795"/>
            </a:xfrm>
          </p:grpSpPr>
          <p:sp>
            <p:nvSpPr>
              <p:cNvPr id="6" name="Oval 5"/>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H Niramit AS"/>
                  <a:cs typeface="TH Niramit AS"/>
                </a:endParaRPr>
              </a:p>
            </p:txBody>
          </p:sp>
          <p:sp>
            <p:nvSpPr>
              <p:cNvPr id="7" name="TextBox 6"/>
              <p:cNvSpPr txBox="1"/>
              <p:nvPr/>
            </p:nvSpPr>
            <p:spPr>
              <a:xfrm>
                <a:off x="5324331" y="1516285"/>
                <a:ext cx="958096" cy="595035"/>
              </a:xfrm>
              <a:prstGeom prst="rect">
                <a:avLst/>
              </a:prstGeom>
              <a:noFill/>
            </p:spPr>
            <p:txBody>
              <a:bodyPr wrap="square" lIns="108000" rIns="108000" rtlCol="0">
                <a:spAutoFit/>
              </a:bodyPr>
              <a:lstStyle/>
              <a:p>
                <a:pPr algn="ctr"/>
                <a:r>
                  <a:rPr lang="en-US" altLang="ko-KR" sz="2300" dirty="0">
                    <a:solidFill>
                      <a:schemeClr val="bg1"/>
                    </a:solidFill>
                    <a:latin typeface="TH Niramit AS"/>
                    <a:cs typeface="TH Niramit AS"/>
                  </a:rPr>
                  <a:t>01</a:t>
                </a:r>
                <a:endParaRPr lang="ko-KR" altLang="en-US" sz="2300" dirty="0">
                  <a:solidFill>
                    <a:schemeClr val="bg1"/>
                  </a:solidFill>
                  <a:latin typeface="TH Niramit AS"/>
                  <a:cs typeface="TH Niramit AS"/>
                </a:endParaRPr>
              </a:p>
            </p:txBody>
          </p:sp>
        </p:grpSp>
      </p:grpSp>
      <p:sp>
        <p:nvSpPr>
          <p:cNvPr id="2" name="TextBox 1"/>
          <p:cNvSpPr txBox="1"/>
          <p:nvPr/>
        </p:nvSpPr>
        <p:spPr>
          <a:xfrm>
            <a:off x="1006515" y="2044815"/>
            <a:ext cx="1418029" cy="623248"/>
          </a:xfrm>
          <a:prstGeom prst="rect">
            <a:avLst/>
          </a:prstGeom>
          <a:noFill/>
        </p:spPr>
        <p:txBody>
          <a:bodyPr wrap="square" lIns="68580" tIns="34290" rIns="68580" bIns="34290" rtlCol="0" anchor="ctr">
            <a:spAutoFit/>
          </a:bodyPr>
          <a:lstStyle/>
          <a:p>
            <a:pPr algn="ctr"/>
            <a:r>
              <a:rPr lang="en-US" altLang="ko-KR" sz="3600" b="1" dirty="0">
                <a:solidFill>
                  <a:schemeClr val="tx1"/>
                </a:solidFill>
                <a:latin typeface="TH Niramit AS" pitchFamily="2" charset="-34"/>
                <a:cs typeface="TH Niramit AS" pitchFamily="2" charset="-34"/>
              </a:rPr>
              <a:t>Outlines</a:t>
            </a:r>
            <a:endParaRPr lang="ko-KR" altLang="en-US" sz="3600" b="1" dirty="0">
              <a:solidFill>
                <a:schemeClr val="tx1"/>
              </a:solidFill>
              <a:latin typeface="TH Niramit AS" pitchFamily="2" charset="-34"/>
              <a:cs typeface="TH Niramit AS" pitchFamily="2" charset="-34"/>
            </a:endParaRPr>
          </a:p>
        </p:txBody>
      </p:sp>
      <p:grpSp>
        <p:nvGrpSpPr>
          <p:cNvPr id="55" name="Group 54"/>
          <p:cNvGrpSpPr/>
          <p:nvPr/>
        </p:nvGrpSpPr>
        <p:grpSpPr>
          <a:xfrm>
            <a:off x="3810139" y="1397375"/>
            <a:ext cx="4983941" cy="592880"/>
            <a:chOff x="4745820" y="1482096"/>
            <a:chExt cx="6274753" cy="790507"/>
          </a:xfrm>
        </p:grpSpPr>
        <p:sp>
          <p:nvSpPr>
            <p:cNvPr id="61" name="TextBox 60"/>
            <p:cNvSpPr txBox="1"/>
            <p:nvPr/>
          </p:nvSpPr>
          <p:spPr>
            <a:xfrm>
              <a:off x="5895648" y="1482096"/>
              <a:ext cx="5124925" cy="595035"/>
            </a:xfrm>
            <a:prstGeom prst="rect">
              <a:avLst/>
            </a:prstGeom>
            <a:noFill/>
          </p:spPr>
          <p:txBody>
            <a:bodyPr wrap="square" lIns="108000" rIns="108000" rtlCol="0">
              <a:spAutoFit/>
            </a:bodyPr>
            <a:lstStyle/>
            <a:p>
              <a:r>
                <a:rPr lang="en-US" altLang="ko-KR" sz="2300" b="1" dirty="0">
                  <a:latin typeface="TH Niramit AS" pitchFamily="2" charset="-34"/>
                  <a:cs typeface="TH Niramit AS" pitchFamily="2" charset="-34"/>
                </a:rPr>
                <a:t>Multiculturalism/ Pluralism</a:t>
              </a:r>
              <a:endParaRPr lang="ko-KR" altLang="en-US" sz="2300" b="1" dirty="0">
                <a:latin typeface="TH Niramit AS" pitchFamily="2" charset="-34"/>
                <a:cs typeface="TH Niramit AS" pitchFamily="2" charset="-34"/>
              </a:endParaRPr>
            </a:p>
          </p:txBody>
        </p:sp>
        <p:grpSp>
          <p:nvGrpSpPr>
            <p:cNvPr id="57" name="Group 56"/>
            <p:cNvGrpSpPr/>
            <p:nvPr/>
          </p:nvGrpSpPr>
          <p:grpSpPr>
            <a:xfrm>
              <a:off x="4745820" y="1491808"/>
              <a:ext cx="958096" cy="780795"/>
              <a:chOff x="5324331" y="1449052"/>
              <a:chExt cx="958096" cy="780795"/>
            </a:xfrm>
          </p:grpSpPr>
          <p:sp>
            <p:nvSpPr>
              <p:cNvPr id="58" name="Oval 57"/>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9" name="TextBox 58"/>
              <p:cNvSpPr txBox="1"/>
              <p:nvPr/>
            </p:nvSpPr>
            <p:spPr>
              <a:xfrm>
                <a:off x="5324331" y="1516285"/>
                <a:ext cx="958096" cy="595035"/>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02</a:t>
                </a:r>
                <a:endParaRPr lang="ko-KR" altLang="en-US" sz="2300" b="1" dirty="0">
                  <a:solidFill>
                    <a:schemeClr val="bg1"/>
                  </a:solidFill>
                  <a:latin typeface="TH Niramit AS" pitchFamily="2" charset="-34"/>
                  <a:cs typeface="TH Niramit AS" pitchFamily="2" charset="-34"/>
                </a:endParaRPr>
              </a:p>
            </p:txBody>
          </p:sp>
        </p:grpSp>
      </p:grpSp>
      <p:grpSp>
        <p:nvGrpSpPr>
          <p:cNvPr id="62" name="Group 61"/>
          <p:cNvGrpSpPr/>
          <p:nvPr/>
        </p:nvGrpSpPr>
        <p:grpSpPr>
          <a:xfrm>
            <a:off x="3810139" y="2262090"/>
            <a:ext cx="5131638" cy="800219"/>
            <a:chOff x="4745820" y="1482096"/>
            <a:chExt cx="6842184" cy="1066959"/>
          </a:xfrm>
        </p:grpSpPr>
        <p:sp>
          <p:nvSpPr>
            <p:cNvPr id="68" name="TextBox 67"/>
            <p:cNvSpPr txBox="1"/>
            <p:nvPr/>
          </p:nvSpPr>
          <p:spPr>
            <a:xfrm>
              <a:off x="5895648" y="1482096"/>
              <a:ext cx="5692356" cy="1066959"/>
            </a:xfrm>
            <a:prstGeom prst="rect">
              <a:avLst/>
            </a:prstGeom>
            <a:noFill/>
          </p:spPr>
          <p:txBody>
            <a:bodyPr wrap="square" lIns="108000" rIns="108000" rtlCol="0">
              <a:spAutoFit/>
            </a:bodyPr>
            <a:lstStyle/>
            <a:p>
              <a:r>
                <a:rPr lang="en-US" sz="2300" b="1" dirty="0">
                  <a:latin typeface="TH Niramit AS" pitchFamily="2" charset="-34"/>
                  <a:cs typeface="TH Niramit AS" pitchFamily="2" charset="-34"/>
                </a:rPr>
                <a:t>Culture Diversity</a:t>
              </a:r>
              <a:endParaRPr lang="th-TH" sz="2300" b="1" dirty="0">
                <a:latin typeface="TH Niramit AS" pitchFamily="2" charset="-34"/>
                <a:cs typeface="TH Niramit AS" pitchFamily="2" charset="-34"/>
              </a:endParaRPr>
            </a:p>
            <a:p>
              <a:endParaRPr lang="th-TH" sz="2300" dirty="0">
                <a:latin typeface="TH Niramit AS" pitchFamily="2" charset="-34"/>
                <a:cs typeface="TH Niramit AS" pitchFamily="2" charset="-34"/>
              </a:endParaRPr>
            </a:p>
          </p:txBody>
        </p:sp>
        <p:grpSp>
          <p:nvGrpSpPr>
            <p:cNvPr id="64" name="Group 63"/>
            <p:cNvGrpSpPr/>
            <p:nvPr/>
          </p:nvGrpSpPr>
          <p:grpSpPr>
            <a:xfrm>
              <a:off x="4745820" y="1491808"/>
              <a:ext cx="958096" cy="780795"/>
              <a:chOff x="5324331" y="1449052"/>
              <a:chExt cx="958096" cy="780795"/>
            </a:xfrm>
          </p:grpSpPr>
          <p:sp>
            <p:nvSpPr>
              <p:cNvPr id="65" name="Oval 64"/>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H Niramit AS" pitchFamily="2" charset="-34"/>
                  <a:cs typeface="TH Niramit AS" pitchFamily="2" charset="-34"/>
                </a:endParaRPr>
              </a:p>
            </p:txBody>
          </p:sp>
          <p:sp>
            <p:nvSpPr>
              <p:cNvPr id="66" name="TextBox 65"/>
              <p:cNvSpPr txBox="1"/>
              <p:nvPr/>
            </p:nvSpPr>
            <p:spPr>
              <a:xfrm>
                <a:off x="5324331" y="1516285"/>
                <a:ext cx="958096" cy="595035"/>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03</a:t>
                </a:r>
                <a:endParaRPr lang="ko-KR" altLang="en-US" sz="2300" b="1" dirty="0">
                  <a:solidFill>
                    <a:schemeClr val="bg1"/>
                  </a:solidFill>
                  <a:latin typeface="TH Niramit AS" pitchFamily="2" charset="-34"/>
                  <a:cs typeface="TH Niramit AS" pitchFamily="2" charset="-34"/>
                </a:endParaRPr>
              </a:p>
            </p:txBody>
          </p:sp>
        </p:grpSp>
      </p:grpSp>
      <p:grpSp>
        <p:nvGrpSpPr>
          <p:cNvPr id="69" name="Group 68"/>
          <p:cNvGrpSpPr/>
          <p:nvPr/>
        </p:nvGrpSpPr>
        <p:grpSpPr>
          <a:xfrm>
            <a:off x="3810139" y="3126805"/>
            <a:ext cx="5333861" cy="761748"/>
            <a:chOff x="4745820" y="1482096"/>
            <a:chExt cx="7111814" cy="1015663"/>
          </a:xfrm>
        </p:grpSpPr>
        <p:grpSp>
          <p:nvGrpSpPr>
            <p:cNvPr id="70" name="Group 69"/>
            <p:cNvGrpSpPr/>
            <p:nvPr/>
          </p:nvGrpSpPr>
          <p:grpSpPr>
            <a:xfrm>
              <a:off x="5895647" y="1482096"/>
              <a:ext cx="5961987" cy="1015663"/>
              <a:chOff x="6420993" y="1411926"/>
              <a:chExt cx="5961987" cy="1015663"/>
            </a:xfrm>
          </p:grpSpPr>
          <p:sp>
            <p:nvSpPr>
              <p:cNvPr id="74" name="TextBox 73"/>
              <p:cNvSpPr txBox="1"/>
              <p:nvPr/>
            </p:nvSpPr>
            <p:spPr>
              <a:xfrm>
                <a:off x="6420994" y="1750481"/>
                <a:ext cx="5124924" cy="677108"/>
              </a:xfrm>
              <a:prstGeom prst="rect">
                <a:avLst/>
              </a:prstGeom>
              <a:noFill/>
            </p:spPr>
            <p:txBody>
              <a:bodyPr wrap="square" rtlCol="0">
                <a:spAutoFit/>
              </a:bodyPr>
              <a:lstStyle/>
              <a:p>
                <a:endParaRPr lang="en-US" altLang="ko-KR" sz="2700" dirty="0">
                  <a:latin typeface="TH Niramit AS" pitchFamily="2" charset="-34"/>
                  <a:cs typeface="TH Niramit AS" pitchFamily="2" charset="-34"/>
                </a:endParaRPr>
              </a:p>
            </p:txBody>
          </p:sp>
          <p:sp>
            <p:nvSpPr>
              <p:cNvPr id="75" name="TextBox 74"/>
              <p:cNvSpPr txBox="1"/>
              <p:nvPr/>
            </p:nvSpPr>
            <p:spPr>
              <a:xfrm>
                <a:off x="6420993" y="1411926"/>
                <a:ext cx="5961987" cy="595034"/>
              </a:xfrm>
              <a:prstGeom prst="rect">
                <a:avLst/>
              </a:prstGeom>
              <a:noFill/>
            </p:spPr>
            <p:txBody>
              <a:bodyPr wrap="square" lIns="108000" rIns="108000" rtlCol="0">
                <a:spAutoFit/>
              </a:bodyPr>
              <a:lstStyle/>
              <a:p>
                <a:r>
                  <a:rPr lang="en-US" sz="2300" b="1" dirty="0">
                    <a:latin typeface="TH Niramit AS" pitchFamily="2" charset="-34"/>
                    <a:cs typeface="TH Niramit AS" pitchFamily="2" charset="-34"/>
                  </a:rPr>
                  <a:t>Integration or adaptation</a:t>
                </a:r>
                <a:endParaRPr lang="th-TH" sz="2300" b="1" dirty="0">
                  <a:latin typeface="TH Niramit AS" pitchFamily="2" charset="-34"/>
                  <a:cs typeface="TH Niramit AS" pitchFamily="2" charset="-34"/>
                </a:endParaRPr>
              </a:p>
            </p:txBody>
          </p:sp>
        </p:grpSp>
        <p:grpSp>
          <p:nvGrpSpPr>
            <p:cNvPr id="71" name="Group 70"/>
            <p:cNvGrpSpPr/>
            <p:nvPr/>
          </p:nvGrpSpPr>
          <p:grpSpPr>
            <a:xfrm>
              <a:off x="4745820" y="1491808"/>
              <a:ext cx="958096" cy="780795"/>
              <a:chOff x="5324331" y="1449052"/>
              <a:chExt cx="958096" cy="780795"/>
            </a:xfrm>
          </p:grpSpPr>
          <p:sp>
            <p:nvSpPr>
              <p:cNvPr id="72" name="Oval 71"/>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chemeClr val="tx1"/>
                  </a:solidFill>
                  <a:latin typeface="TH Niramit AS" pitchFamily="2" charset="-34"/>
                  <a:cs typeface="TH Niramit AS" pitchFamily="2" charset="-34"/>
                </a:endParaRPr>
              </a:p>
            </p:txBody>
          </p:sp>
          <p:sp>
            <p:nvSpPr>
              <p:cNvPr id="73" name="TextBox 72"/>
              <p:cNvSpPr txBox="1"/>
              <p:nvPr/>
            </p:nvSpPr>
            <p:spPr>
              <a:xfrm>
                <a:off x="5324331" y="1516285"/>
                <a:ext cx="958096" cy="595034"/>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04</a:t>
                </a:r>
                <a:endParaRPr lang="ko-KR" altLang="en-US" sz="2300" b="1" dirty="0">
                  <a:solidFill>
                    <a:schemeClr val="bg1"/>
                  </a:solidFill>
                  <a:latin typeface="TH Niramit AS" pitchFamily="2" charset="-34"/>
                  <a:cs typeface="TH Niramit AS" pitchFamily="2" charset="-34"/>
                </a:endParaRPr>
              </a:p>
            </p:txBody>
          </p:sp>
        </p:grpSp>
      </p:grpSp>
      <p:grpSp>
        <p:nvGrpSpPr>
          <p:cNvPr id="76" name="Group 75"/>
          <p:cNvGrpSpPr/>
          <p:nvPr/>
        </p:nvGrpSpPr>
        <p:grpSpPr>
          <a:xfrm>
            <a:off x="3810139" y="3991519"/>
            <a:ext cx="4706065" cy="661720"/>
            <a:chOff x="4745820" y="1482096"/>
            <a:chExt cx="6274753" cy="882293"/>
          </a:xfrm>
        </p:grpSpPr>
        <p:sp>
          <p:nvSpPr>
            <p:cNvPr id="82" name="TextBox 81"/>
            <p:cNvSpPr txBox="1"/>
            <p:nvPr/>
          </p:nvSpPr>
          <p:spPr>
            <a:xfrm>
              <a:off x="5895648" y="1482096"/>
              <a:ext cx="5124925" cy="882293"/>
            </a:xfrm>
            <a:prstGeom prst="rect">
              <a:avLst/>
            </a:prstGeom>
            <a:noFill/>
          </p:spPr>
          <p:txBody>
            <a:bodyPr wrap="square" lIns="108000" rIns="108000" rtlCol="0">
              <a:spAutoFit/>
            </a:bodyPr>
            <a:lstStyle/>
            <a:p>
              <a:r>
                <a:rPr lang="en-US" sz="2300" b="1" dirty="0">
                  <a:latin typeface="TH Niramit AS" pitchFamily="2" charset="-34"/>
                  <a:cs typeface="TH Niramit AS" pitchFamily="2" charset="-34"/>
                </a:rPr>
                <a:t>Activity</a:t>
              </a:r>
              <a:endParaRPr lang="th-TH" sz="2300" b="1" dirty="0">
                <a:latin typeface="TH Niramit AS" pitchFamily="2" charset="-34"/>
                <a:cs typeface="TH Niramit AS" pitchFamily="2" charset="-34"/>
              </a:endParaRPr>
            </a:p>
            <a:p>
              <a:endParaRPr lang="th-TH" b="1" dirty="0">
                <a:latin typeface="TH Niramit AS" pitchFamily="2" charset="-34"/>
                <a:cs typeface="TH Niramit AS" pitchFamily="2" charset="-34"/>
              </a:endParaRPr>
            </a:p>
          </p:txBody>
        </p:sp>
        <p:grpSp>
          <p:nvGrpSpPr>
            <p:cNvPr id="78" name="Group 77"/>
            <p:cNvGrpSpPr/>
            <p:nvPr/>
          </p:nvGrpSpPr>
          <p:grpSpPr>
            <a:xfrm>
              <a:off x="4745820" y="1491808"/>
              <a:ext cx="958096" cy="780795"/>
              <a:chOff x="5324331" y="1449052"/>
              <a:chExt cx="958096" cy="780795"/>
            </a:xfrm>
          </p:grpSpPr>
          <p:sp>
            <p:nvSpPr>
              <p:cNvPr id="79" name="Oval 78"/>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0" name="TextBox 79"/>
              <p:cNvSpPr txBox="1"/>
              <p:nvPr/>
            </p:nvSpPr>
            <p:spPr>
              <a:xfrm>
                <a:off x="5324331" y="1516285"/>
                <a:ext cx="958096" cy="595035"/>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05</a:t>
                </a:r>
                <a:endParaRPr lang="ko-KR" altLang="en-US" sz="2300" b="1" dirty="0">
                  <a:solidFill>
                    <a:schemeClr val="bg1"/>
                  </a:solidFill>
                  <a:latin typeface="TH Niramit AS" pitchFamily="2" charset="-34"/>
                  <a:cs typeface="TH Niramit AS" pitchFamily="2" charset="-34"/>
                </a:endParaRPr>
              </a:p>
            </p:txBody>
          </p:sp>
        </p:grpSp>
      </p:grpSp>
    </p:spTree>
    <p:extLst>
      <p:ext uri="{BB962C8B-B14F-4D97-AF65-F5344CB8AC3E}">
        <p14:creationId xmlns:p14="http://schemas.microsoft.com/office/powerpoint/2010/main" val="1098824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569660"/>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However, multiculturalism can be interpreted in a different way. It can be seen from a liberal standpoint as the right of every culture to live side by side with other different cultures and to pursue their differences in cultural values and beliefs, while being treated as politically equal. </a:t>
            </a:r>
          </a:p>
        </p:txBody>
      </p:sp>
    </p:spTree>
    <p:extLst>
      <p:ext uri="{BB962C8B-B14F-4D97-AF65-F5344CB8AC3E}">
        <p14:creationId xmlns:p14="http://schemas.microsoft.com/office/powerpoint/2010/main" val="164489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This view can be extended to include the belief that cultures benefit from close proximity with other cultures. A third view is that cultures are constantly changing and adapting, and therefore multiculturalism is no different in this respect as it is inherently dynamic, open to the influences of other cultures, and, as a result, constantly evolving.</a:t>
            </a:r>
          </a:p>
        </p:txBody>
      </p:sp>
    </p:spTree>
    <p:extLst>
      <p:ext uri="{BB962C8B-B14F-4D97-AF65-F5344CB8AC3E}">
        <p14:creationId xmlns:p14="http://schemas.microsoft.com/office/powerpoint/2010/main" val="1821019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Cultural pluralism</a:t>
            </a:r>
            <a:br>
              <a:rPr lang="en-US" sz="3600" dirty="0">
                <a:latin typeface="TH Niramit AS"/>
                <a:cs typeface="TH Niramit AS"/>
              </a:rPr>
            </a:br>
            <a:endParaRPr lang="en-US" sz="3600" dirty="0">
              <a:solidFill>
                <a:srgbClr val="000000"/>
              </a:solidFill>
              <a:latin typeface="TH Niramit AS"/>
              <a:cs typeface="TH Niramit AS"/>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The term ‘cultural pluralism’ is often used interchangeably with ‘</a:t>
            </a:r>
            <a:r>
              <a:rPr lang="en-US" sz="2400" b="1" dirty="0">
                <a:solidFill>
                  <a:schemeClr val="accent6">
                    <a:lumMod val="50000"/>
                  </a:schemeClr>
                </a:solidFill>
                <a:latin typeface="TH Niramit AS"/>
                <a:cs typeface="TH Niramit AS"/>
              </a:rPr>
              <a:t>multiculturalism</a:t>
            </a:r>
            <a:r>
              <a:rPr lang="en-US" sz="2400" b="1" dirty="0">
                <a:latin typeface="TH Niramit AS"/>
                <a:cs typeface="TH Niramit AS"/>
              </a:rPr>
              <a:t>’. In a pluralistic society, recognition of the diverse cultures within it is generally accepted to be based on three principles: that all people are considered equal, that all cultures deserve respect and that the concept of cultural pluralism is given support under the law. </a:t>
            </a:r>
          </a:p>
        </p:txBody>
      </p:sp>
    </p:spTree>
    <p:extLst>
      <p:ext uri="{BB962C8B-B14F-4D97-AF65-F5344CB8AC3E}">
        <p14:creationId xmlns:p14="http://schemas.microsoft.com/office/powerpoint/2010/main" val="667525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Cultural pluralism</a:t>
            </a:r>
            <a:br>
              <a:rPr lang="en-US" sz="3600" dirty="0">
                <a:latin typeface="TH Niramit AS"/>
                <a:cs typeface="TH Niramit AS"/>
              </a:rPr>
            </a:br>
            <a:endParaRPr lang="en-US" sz="3600" dirty="0">
              <a:solidFill>
                <a:srgbClr val="000000"/>
              </a:solidFill>
              <a:latin typeface="TH Niramit AS"/>
              <a:cs typeface="TH Niramit AS"/>
            </a:endParaRPr>
          </a:p>
        </p:txBody>
      </p:sp>
      <p:sp>
        <p:nvSpPr>
          <p:cNvPr id="3" name="Rectangle 2"/>
          <p:cNvSpPr/>
          <p:nvPr/>
        </p:nvSpPr>
        <p:spPr>
          <a:xfrm>
            <a:off x="714774" y="1362308"/>
            <a:ext cx="7822447" cy="1200328"/>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err="1">
                <a:latin typeface="TH Niramit AS"/>
                <a:cs typeface="TH Niramit AS"/>
              </a:rPr>
              <a:t>Ravitch</a:t>
            </a:r>
            <a:r>
              <a:rPr lang="en-US" sz="2400" b="1" dirty="0">
                <a:latin typeface="TH Niramit AS"/>
                <a:cs typeface="TH Niramit AS"/>
              </a:rPr>
              <a:t> (1990) describes both the ‘</a:t>
            </a:r>
            <a:r>
              <a:rPr lang="en-US" sz="2400" b="1" dirty="0">
                <a:solidFill>
                  <a:schemeClr val="accent6">
                    <a:lumMod val="50000"/>
                  </a:schemeClr>
                </a:solidFill>
                <a:latin typeface="TH Niramit AS"/>
                <a:cs typeface="TH Niramit AS"/>
              </a:rPr>
              <a:t>melting pot</a:t>
            </a:r>
            <a:r>
              <a:rPr lang="en-US" sz="2400" b="1" dirty="0">
                <a:latin typeface="TH Niramit AS"/>
                <a:cs typeface="TH Niramit AS"/>
              </a:rPr>
              <a:t>’ of the USA and the Australian ‘</a:t>
            </a:r>
            <a:r>
              <a:rPr lang="en-US" sz="2400" b="1" dirty="0">
                <a:solidFill>
                  <a:schemeClr val="accent6">
                    <a:lumMod val="50000"/>
                  </a:schemeClr>
                </a:solidFill>
                <a:latin typeface="TH Niramit AS"/>
                <a:cs typeface="TH Niramit AS"/>
              </a:rPr>
              <a:t>cultural mosaic</a:t>
            </a:r>
            <a:r>
              <a:rPr lang="en-US" sz="2400" b="1" dirty="0">
                <a:latin typeface="TH Niramit AS"/>
                <a:cs typeface="TH Niramit AS"/>
              </a:rPr>
              <a:t>’ as being different forms of multiculturalism, describing them as ‘pluralistic’ and ‘</a:t>
            </a:r>
            <a:r>
              <a:rPr lang="en-US" sz="2400" b="1" dirty="0" err="1">
                <a:latin typeface="TH Niramit AS"/>
                <a:cs typeface="TH Niramit AS"/>
              </a:rPr>
              <a:t>particularist</a:t>
            </a:r>
            <a:r>
              <a:rPr lang="en-US" sz="2400" b="1" dirty="0">
                <a:latin typeface="TH Niramit AS"/>
                <a:cs typeface="TH Niramit AS"/>
              </a:rPr>
              <a:t>’. </a:t>
            </a:r>
          </a:p>
        </p:txBody>
      </p:sp>
    </p:spTree>
    <p:extLst>
      <p:ext uri="{BB962C8B-B14F-4D97-AF65-F5344CB8AC3E}">
        <p14:creationId xmlns:p14="http://schemas.microsoft.com/office/powerpoint/2010/main" val="93153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Cultural pluralism</a:t>
            </a:r>
            <a:br>
              <a:rPr lang="en-US" sz="3600" dirty="0">
                <a:latin typeface="TH Niramit AS"/>
                <a:cs typeface="TH Niramit AS"/>
              </a:rPr>
            </a:br>
            <a:endParaRPr lang="en-US" sz="3600" dirty="0">
              <a:solidFill>
                <a:srgbClr val="000000"/>
              </a:solidFill>
              <a:latin typeface="TH Niramit AS"/>
              <a:cs typeface="TH Niramit AS"/>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She considers pluralistic multiculturalism as viewing each culture or sub-culture as contributing unique and valuable aspects to the whole culture. Where multiculturalism has been implemented as an official government policy, it is seen as a ‘</a:t>
            </a:r>
            <a:r>
              <a:rPr lang="en-US" sz="2400" b="1" dirty="0" err="1">
                <a:latin typeface="TH Niramit AS"/>
                <a:cs typeface="TH Niramit AS"/>
              </a:rPr>
              <a:t>particularist</a:t>
            </a:r>
            <a:r>
              <a:rPr lang="en-US" sz="2400" b="1" dirty="0">
                <a:latin typeface="TH Niramit AS"/>
                <a:cs typeface="TH Niramit AS"/>
              </a:rPr>
              <a:t>’ form of multiculturalism that is more concerned with preserving the distinction between cultures.</a:t>
            </a:r>
          </a:p>
        </p:txBody>
      </p:sp>
    </p:spTree>
    <p:extLst>
      <p:ext uri="{BB962C8B-B14F-4D97-AF65-F5344CB8AC3E}">
        <p14:creationId xmlns:p14="http://schemas.microsoft.com/office/powerpoint/2010/main" val="3327562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Assimilation or integration?</a:t>
            </a:r>
          </a:p>
        </p:txBody>
      </p:sp>
      <p:sp>
        <p:nvSpPr>
          <p:cNvPr id="3" name="Rectangle 2"/>
          <p:cNvSpPr/>
          <p:nvPr/>
        </p:nvSpPr>
        <p:spPr>
          <a:xfrm>
            <a:off x="714774" y="1362308"/>
            <a:ext cx="7822447" cy="830997"/>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Governments which represent multicultural groups within their national boundaries have two main policy options towards multiculturalism:</a:t>
            </a:r>
          </a:p>
        </p:txBody>
      </p:sp>
    </p:spTree>
    <p:extLst>
      <p:ext uri="{BB962C8B-B14F-4D97-AF65-F5344CB8AC3E}">
        <p14:creationId xmlns:p14="http://schemas.microsoft.com/office/powerpoint/2010/main" val="4069294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Assimilation or integration?</a:t>
            </a:r>
          </a:p>
        </p:txBody>
      </p:sp>
      <p:sp>
        <p:nvSpPr>
          <p:cNvPr id="3" name="Rectangle 2"/>
          <p:cNvSpPr/>
          <p:nvPr/>
        </p:nvSpPr>
        <p:spPr>
          <a:xfrm>
            <a:off x="714774" y="1362308"/>
            <a:ext cx="7822447" cy="1938992"/>
          </a:xfrm>
          <a:prstGeom prst="rect">
            <a:avLst/>
          </a:prstGeom>
        </p:spPr>
        <p:txBody>
          <a:bodyPr wrap="square">
            <a:spAutoFit/>
          </a:bodyPr>
          <a:lstStyle/>
          <a:p>
            <a:pPr lvl="0" algn="just"/>
            <a:r>
              <a:rPr lang="en-US" sz="2400" b="1" dirty="0">
                <a:solidFill>
                  <a:schemeClr val="tx1"/>
                </a:solidFill>
                <a:latin typeface="TH Niramit AS"/>
                <a:cs typeface="TH Niramit AS"/>
              </a:rPr>
              <a:t>	</a:t>
            </a:r>
            <a:r>
              <a:rPr lang="en-US" sz="2400" b="1" dirty="0">
                <a:solidFill>
                  <a:schemeClr val="accent6">
                    <a:lumMod val="50000"/>
                  </a:schemeClr>
                </a:solidFill>
                <a:latin typeface="TH Niramit AS"/>
                <a:cs typeface="TH Niramit AS"/>
              </a:rPr>
              <a:t>Assimilation:</a:t>
            </a:r>
            <a:r>
              <a:rPr lang="en-US" sz="2400" b="1" dirty="0">
                <a:latin typeface="TH Niramit AS"/>
                <a:cs typeface="TH Niramit AS"/>
              </a:rPr>
              <a:t> this is the process whereby minority cultures are absorbed into the culture of the majority and the official recognition of any differences is discouraged. This option, called the </a:t>
            </a:r>
            <a:r>
              <a:rPr lang="en-US" sz="2400" b="1" dirty="0">
                <a:solidFill>
                  <a:srgbClr val="2B747F"/>
                </a:solidFill>
                <a:latin typeface="TH Niramit AS"/>
                <a:cs typeface="TH Niramit AS"/>
              </a:rPr>
              <a:t>‘melting pot’ </a:t>
            </a:r>
            <a:r>
              <a:rPr lang="en-US" sz="2400" b="1" dirty="0">
                <a:latin typeface="TH Niramit AS"/>
                <a:cs typeface="TH Niramit AS"/>
              </a:rPr>
              <a:t>approach, has been chosen by the French and the US governments in an attempt to develop a cohesive national identity.</a:t>
            </a:r>
          </a:p>
        </p:txBody>
      </p:sp>
    </p:spTree>
    <p:extLst>
      <p:ext uri="{BB962C8B-B14F-4D97-AF65-F5344CB8AC3E}">
        <p14:creationId xmlns:p14="http://schemas.microsoft.com/office/powerpoint/2010/main" val="3435131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Assimilation or integration?</a:t>
            </a:r>
          </a:p>
        </p:txBody>
      </p:sp>
      <p:sp>
        <p:nvSpPr>
          <p:cNvPr id="3" name="Rectangle 2"/>
          <p:cNvSpPr/>
          <p:nvPr/>
        </p:nvSpPr>
        <p:spPr>
          <a:xfrm>
            <a:off x="714774" y="1362308"/>
            <a:ext cx="7822447" cy="1200328"/>
          </a:xfrm>
          <a:prstGeom prst="rect">
            <a:avLst/>
          </a:prstGeom>
        </p:spPr>
        <p:txBody>
          <a:bodyPr wrap="square">
            <a:spAutoFit/>
          </a:bodyPr>
          <a:lstStyle/>
          <a:p>
            <a:pPr lvl="0" algn="just"/>
            <a:r>
              <a:rPr lang="en-US" sz="2400" b="1" dirty="0">
                <a:solidFill>
                  <a:schemeClr val="tx1"/>
                </a:solidFill>
                <a:latin typeface="TH Niramit AS"/>
                <a:cs typeface="TH Niramit AS"/>
              </a:rPr>
              <a:t>	</a:t>
            </a:r>
            <a:r>
              <a:rPr lang="en-US" sz="2400" b="1" dirty="0">
                <a:latin typeface="TH Niramit AS"/>
                <a:cs typeface="TH Niramit AS"/>
              </a:rPr>
              <a:t>Integration: this is the alternative approach, which encourages support for cultural diversity and a pluralistic, multicultural society. This option is the policy pursued by the Canadian government. </a:t>
            </a:r>
          </a:p>
        </p:txBody>
      </p:sp>
    </p:spTree>
    <p:extLst>
      <p:ext uri="{BB962C8B-B14F-4D97-AF65-F5344CB8AC3E}">
        <p14:creationId xmlns:p14="http://schemas.microsoft.com/office/powerpoint/2010/main" val="341080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Assimilation or integration?</a:t>
            </a:r>
          </a:p>
        </p:txBody>
      </p:sp>
      <p:sp>
        <p:nvSpPr>
          <p:cNvPr id="3" name="Rectangle 2"/>
          <p:cNvSpPr/>
          <p:nvPr/>
        </p:nvSpPr>
        <p:spPr>
          <a:xfrm>
            <a:off x="714774" y="1362308"/>
            <a:ext cx="7822447" cy="1569660"/>
          </a:xfrm>
          <a:prstGeom prst="rect">
            <a:avLst/>
          </a:prstGeom>
        </p:spPr>
        <p:txBody>
          <a:bodyPr wrap="square">
            <a:spAutoFit/>
          </a:bodyPr>
          <a:lstStyle/>
          <a:p>
            <a:pPr lvl="0" algn="just"/>
            <a:r>
              <a:rPr lang="en-US" sz="2400" b="1" dirty="0">
                <a:solidFill>
                  <a:schemeClr val="tx1"/>
                </a:solidFill>
                <a:latin typeface="TH Niramit AS"/>
                <a:cs typeface="TH Niramit AS"/>
              </a:rPr>
              <a:t>	</a:t>
            </a:r>
            <a:r>
              <a:rPr lang="en-US" sz="2400" b="1" dirty="0">
                <a:latin typeface="TH Niramit AS"/>
                <a:cs typeface="TH Niramit AS"/>
              </a:rPr>
              <a:t>In Canada, the different cultures are encouraged to exist under the laws of the Canadian government, but allowances are made for the different cultures, in particular the French speakers, to exist with their cultural differences being respected. This is known as the ‘salad bowl’ approach.</a:t>
            </a:r>
          </a:p>
        </p:txBody>
      </p:sp>
    </p:spTree>
    <p:extLst>
      <p:ext uri="{BB962C8B-B14F-4D97-AF65-F5344CB8AC3E}">
        <p14:creationId xmlns:p14="http://schemas.microsoft.com/office/powerpoint/2010/main" val="2649598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Affirmative action</a:t>
            </a: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This approach is also known as positive discrimination. It involves the use of quotas to ensure equal rights and representation for particular minorities, for example, in education, employment and promotion, as well as quotas for political representation, such as for women and ethnic minorities, and where there are specific skill shortages.</a:t>
            </a:r>
          </a:p>
        </p:txBody>
      </p:sp>
    </p:spTree>
    <p:extLst>
      <p:ext uri="{BB962C8B-B14F-4D97-AF65-F5344CB8AC3E}">
        <p14:creationId xmlns:p14="http://schemas.microsoft.com/office/powerpoint/2010/main" val="207029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2677656"/>
          </a:xfrm>
          <a:prstGeom prst="rect">
            <a:avLst/>
          </a:prstGeom>
        </p:spPr>
        <p:txBody>
          <a:bodyPr wrap="square">
            <a:spAutoFit/>
          </a:bodyPr>
          <a:lstStyle/>
          <a:p>
            <a:pPr algn="thaiDist"/>
            <a:r>
              <a:rPr lang="en-US" sz="2400" b="1" dirty="0">
                <a:latin typeface="TH Niramit AS"/>
                <a:cs typeface="TH Niramit AS"/>
              </a:rPr>
              <a:t>	There is general agreement on the enrichment that cultural diversity adds to society. The 1991 Nobel Peace Prize winner </a:t>
            </a:r>
            <a:r>
              <a:rPr lang="en-US" sz="2400" b="1" dirty="0" err="1">
                <a:latin typeface="TH Niramit AS"/>
                <a:cs typeface="TH Niramit AS"/>
              </a:rPr>
              <a:t>Aung</a:t>
            </a:r>
            <a:r>
              <a:rPr lang="en-US" sz="2400" b="1" dirty="0">
                <a:latin typeface="TH Niramit AS"/>
                <a:cs typeface="TH Niramit AS"/>
              </a:rPr>
              <a:t> San </a:t>
            </a:r>
            <a:r>
              <a:rPr lang="en-US" sz="2400" b="1" dirty="0" err="1">
                <a:latin typeface="TH Niramit AS"/>
                <a:cs typeface="TH Niramit AS"/>
              </a:rPr>
              <a:t>Suu</a:t>
            </a:r>
            <a:r>
              <a:rPr lang="en-US" sz="2400" b="1" dirty="0">
                <a:latin typeface="TH Niramit AS"/>
                <a:cs typeface="TH Niramit AS"/>
              </a:rPr>
              <a:t> </a:t>
            </a:r>
            <a:r>
              <a:rPr lang="en-US" sz="2400" b="1" dirty="0" err="1">
                <a:latin typeface="TH Niramit AS"/>
                <a:cs typeface="TH Niramit AS"/>
              </a:rPr>
              <a:t>Kyi</a:t>
            </a:r>
            <a:r>
              <a:rPr lang="en-US" sz="2400" b="1" dirty="0">
                <a:latin typeface="TH Niramit AS"/>
                <a:cs typeface="TH Niramit AS"/>
              </a:rPr>
              <a:t> praised cultural diversity as follows:</a:t>
            </a:r>
          </a:p>
          <a:p>
            <a:pPr algn="thaiDist"/>
            <a:r>
              <a:rPr lang="en-US" sz="2400" b="1" dirty="0">
                <a:latin typeface="TH Niramit AS"/>
                <a:cs typeface="TH Niramit AS"/>
              </a:rPr>
              <a:t> </a:t>
            </a:r>
            <a:br>
              <a:rPr lang="en-US" sz="2400" b="1" dirty="0">
                <a:latin typeface="TH Niramit AS"/>
                <a:cs typeface="TH Niramit AS"/>
              </a:rPr>
            </a:br>
            <a:r>
              <a:rPr lang="en-US" sz="2400" b="1" dirty="0">
                <a:latin typeface="TH Niramit AS"/>
                <a:cs typeface="TH Niramit AS"/>
              </a:rPr>
              <a:t>	</a:t>
            </a:r>
            <a:r>
              <a:rPr lang="en-US" sz="2400" b="1" dirty="0">
                <a:solidFill>
                  <a:schemeClr val="accent6">
                    <a:lumMod val="50000"/>
                  </a:schemeClr>
                </a:solidFill>
                <a:latin typeface="TH Niramit AS"/>
                <a:cs typeface="TH Niramit AS"/>
              </a:rPr>
              <a:t>‘It is precisely because of the cultural diversity of the world that it is necessary for different nations and people to agree on those basic human values which will act as a unifying factor.’ </a:t>
            </a:r>
          </a:p>
        </p:txBody>
      </p:sp>
    </p:spTree>
    <p:extLst>
      <p:ext uri="{BB962C8B-B14F-4D97-AF65-F5344CB8AC3E}">
        <p14:creationId xmlns:p14="http://schemas.microsoft.com/office/powerpoint/2010/main" val="551123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Diversity</a:t>
            </a: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solidFill>
                  <a:schemeClr val="tx1"/>
                </a:solidFill>
                <a:latin typeface="TH Niramit AS"/>
                <a:cs typeface="TH Niramit AS"/>
              </a:rPr>
              <a:t>	</a:t>
            </a:r>
            <a:r>
              <a:rPr lang="en-US" sz="2400" b="1" dirty="0">
                <a:latin typeface="TH Niramit AS"/>
                <a:cs typeface="TH Niramit AS"/>
              </a:rPr>
              <a:t>Diversity is about promoting equality in society in general and in the workplace in particular. Cultural diversity includes both visible and non- visible differences, that is, different genders, age groups, ethnic origins, physical appearance, educational background, parental status, religious beliefs, sexual orientation and work style. </a:t>
            </a:r>
          </a:p>
        </p:txBody>
      </p:sp>
    </p:spTree>
    <p:extLst>
      <p:ext uri="{BB962C8B-B14F-4D97-AF65-F5344CB8AC3E}">
        <p14:creationId xmlns:p14="http://schemas.microsoft.com/office/powerpoint/2010/main" val="1474544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Diversity</a:t>
            </a:r>
          </a:p>
        </p:txBody>
      </p:sp>
      <p:sp>
        <p:nvSpPr>
          <p:cNvPr id="3" name="Rectangle 2"/>
          <p:cNvSpPr/>
          <p:nvPr/>
        </p:nvSpPr>
        <p:spPr>
          <a:xfrm>
            <a:off x="714774" y="1362308"/>
            <a:ext cx="7822447" cy="2308324"/>
          </a:xfrm>
          <a:prstGeom prst="rect">
            <a:avLst/>
          </a:prstGeom>
        </p:spPr>
        <p:txBody>
          <a:bodyPr wrap="square">
            <a:spAutoFit/>
          </a:bodyPr>
          <a:lstStyle/>
          <a:p>
            <a:pPr algn="just"/>
            <a:r>
              <a:rPr lang="en-US" sz="2400" b="1" dirty="0">
                <a:latin typeface="TH Niramit AS"/>
                <a:cs typeface="TH Niramit AS"/>
              </a:rPr>
              <a:t>	It should produce equality of opportunity, better working conditions and </a:t>
            </a:r>
            <a:r>
              <a:rPr lang="en-US" sz="2400" b="1" dirty="0" err="1">
                <a:latin typeface="TH Niramit AS"/>
                <a:cs typeface="TH Niramit AS"/>
              </a:rPr>
              <a:t>labour</a:t>
            </a:r>
            <a:r>
              <a:rPr lang="en-US" sz="2400" b="1" dirty="0">
                <a:latin typeface="TH Niramit AS"/>
                <a:cs typeface="TH Niramit AS"/>
              </a:rPr>
              <a:t> relations, thus achieving enhanced productivity and work performance, with increased staff motivation and employee involvement. It prevents dissatisfaction by providing greater job security and safer working conditions, with fair remuneration and equal opportunities for men and women for job selection, training and promotion. </a:t>
            </a:r>
          </a:p>
        </p:txBody>
      </p:sp>
    </p:spTree>
    <p:extLst>
      <p:ext uri="{BB962C8B-B14F-4D97-AF65-F5344CB8AC3E}">
        <p14:creationId xmlns:p14="http://schemas.microsoft.com/office/powerpoint/2010/main" val="2158570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Diversity</a:t>
            </a:r>
          </a:p>
        </p:txBody>
      </p:sp>
      <p:sp>
        <p:nvSpPr>
          <p:cNvPr id="3" name="Rectangle 2"/>
          <p:cNvSpPr/>
          <p:nvPr/>
        </p:nvSpPr>
        <p:spPr>
          <a:xfrm>
            <a:off x="714774" y="1362308"/>
            <a:ext cx="7822447" cy="1569660"/>
          </a:xfrm>
          <a:prstGeom prst="rect">
            <a:avLst/>
          </a:prstGeom>
        </p:spPr>
        <p:txBody>
          <a:bodyPr wrap="square">
            <a:spAutoFit/>
          </a:bodyPr>
          <a:lstStyle/>
          <a:p>
            <a:pPr algn="just"/>
            <a:r>
              <a:rPr lang="en-US" sz="2400" b="1" dirty="0">
                <a:latin typeface="TH Niramit AS"/>
                <a:cs typeface="TH Niramit AS"/>
              </a:rPr>
              <a:t>	Good examples of this are the inclusion of many immigrants in the cultures of such countries as the UK, the USA, Canada and Australia. Cultural diversity is a concept that extends beyond language, religion, race and ethnicity to include sexual orientation, gender and age.</a:t>
            </a:r>
          </a:p>
        </p:txBody>
      </p:sp>
    </p:spTree>
    <p:extLst>
      <p:ext uri="{BB962C8B-B14F-4D97-AF65-F5344CB8AC3E}">
        <p14:creationId xmlns:p14="http://schemas.microsoft.com/office/powerpoint/2010/main" val="60723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Ethnocentrism</a:t>
            </a:r>
            <a:br>
              <a:rPr lang="en-US" sz="3600" dirty="0">
                <a:latin typeface="TH Niramit AS"/>
                <a:cs typeface="TH Niramit AS"/>
              </a:rPr>
            </a:br>
            <a:endParaRPr lang="en-US" sz="3600" dirty="0">
              <a:latin typeface="TH Niramit AS"/>
              <a:cs typeface="TH Niramit AS"/>
            </a:endParaRPr>
          </a:p>
        </p:txBody>
      </p:sp>
      <p:sp>
        <p:nvSpPr>
          <p:cNvPr id="3" name="Content Placeholder 2"/>
          <p:cNvSpPr>
            <a:spLocks noGrp="1"/>
          </p:cNvSpPr>
          <p:nvPr>
            <p:ph idx="1"/>
          </p:nvPr>
        </p:nvSpPr>
        <p:spPr>
          <a:xfrm>
            <a:off x="708350" y="1202925"/>
            <a:ext cx="7727400" cy="3073653"/>
          </a:xfrm>
        </p:spPr>
        <p:txBody>
          <a:bodyPr/>
          <a:lstStyle/>
          <a:p>
            <a:pPr marL="139700" indent="0" algn="just">
              <a:buNone/>
            </a:pPr>
            <a:r>
              <a:rPr lang="en-US" sz="2400" b="1" dirty="0">
                <a:solidFill>
                  <a:schemeClr val="tx1"/>
                </a:solidFill>
                <a:latin typeface="TH Niramit AS"/>
                <a:cs typeface="TH Niramit AS"/>
              </a:rPr>
              <a:t>	Ethnic groups encounter ethnocentrism whereby the main host’s predominant culture tends to judge all other cultures according to its own beliefs, values and traditions. This also tends to reinforce stereotyping, often as a result of feeling insecure and uncertain when faced with people who are different, with the result that people from other cultures are categorized in the simplest way possible. </a:t>
            </a:r>
          </a:p>
        </p:txBody>
      </p:sp>
    </p:spTree>
    <p:extLst>
      <p:ext uri="{BB962C8B-B14F-4D97-AF65-F5344CB8AC3E}">
        <p14:creationId xmlns:p14="http://schemas.microsoft.com/office/powerpoint/2010/main" val="1446849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Ethnocentrism</a:t>
            </a:r>
            <a:br>
              <a:rPr lang="en-US" sz="3600" dirty="0">
                <a:latin typeface="TH Niramit AS"/>
                <a:cs typeface="TH Niramit AS"/>
              </a:rPr>
            </a:br>
            <a:endParaRPr lang="en-US" sz="3600" dirty="0">
              <a:latin typeface="TH Niramit AS"/>
              <a:cs typeface="TH Niramit AS"/>
            </a:endParaRPr>
          </a:p>
        </p:txBody>
      </p:sp>
      <p:sp>
        <p:nvSpPr>
          <p:cNvPr id="3" name="Content Placeholder 2"/>
          <p:cNvSpPr>
            <a:spLocks noGrp="1"/>
          </p:cNvSpPr>
          <p:nvPr>
            <p:ph idx="1"/>
          </p:nvPr>
        </p:nvSpPr>
        <p:spPr>
          <a:xfrm>
            <a:off x="708350" y="1202925"/>
            <a:ext cx="7727400" cy="2412472"/>
          </a:xfrm>
        </p:spPr>
        <p:txBody>
          <a:bodyPr/>
          <a:lstStyle/>
          <a:p>
            <a:pPr marL="139700" indent="0" algn="just">
              <a:buNone/>
            </a:pPr>
            <a:r>
              <a:rPr lang="en-US" sz="2400" b="1" dirty="0">
                <a:latin typeface="TH Niramit AS"/>
                <a:cs typeface="TH Niramit AS"/>
              </a:rPr>
              <a:t>	</a:t>
            </a:r>
            <a:r>
              <a:rPr lang="en-US" sz="2400" b="1" dirty="0" err="1">
                <a:latin typeface="TH Niramit AS"/>
                <a:cs typeface="TH Niramit AS"/>
              </a:rPr>
              <a:t>Monocultural</a:t>
            </a:r>
            <a:r>
              <a:rPr lang="en-US" sz="2400" b="1" dirty="0">
                <a:latin typeface="TH Niramit AS"/>
                <a:cs typeface="TH Niramit AS"/>
              </a:rPr>
              <a:t> peoples tend to be insensitive to other people’s cultures and are therefore usually unaware of potential points of conflict and misunderstanding. They tend to be basically ethnocentric in their outlook and unable to see the other culture’s point of view; as a result, they are themselves often unable to communicate effectively with people from other cultures. </a:t>
            </a:r>
          </a:p>
        </p:txBody>
      </p:sp>
    </p:spTree>
    <p:extLst>
      <p:ext uri="{BB962C8B-B14F-4D97-AF65-F5344CB8AC3E}">
        <p14:creationId xmlns:p14="http://schemas.microsoft.com/office/powerpoint/2010/main" val="20878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Ethnocentrism</a:t>
            </a:r>
            <a:br>
              <a:rPr lang="en-US" sz="3600" dirty="0">
                <a:latin typeface="TH Niramit AS"/>
                <a:cs typeface="TH Niramit AS"/>
              </a:rPr>
            </a:br>
            <a:endParaRPr lang="en-US" sz="3600" dirty="0">
              <a:latin typeface="TH Niramit AS"/>
              <a:cs typeface="TH Niramit AS"/>
            </a:endParaRPr>
          </a:p>
        </p:txBody>
      </p:sp>
      <p:sp>
        <p:nvSpPr>
          <p:cNvPr id="3" name="Content Placeholder 2"/>
          <p:cNvSpPr>
            <a:spLocks noGrp="1"/>
          </p:cNvSpPr>
          <p:nvPr>
            <p:ph idx="1"/>
          </p:nvPr>
        </p:nvSpPr>
        <p:spPr>
          <a:xfrm>
            <a:off x="708350" y="1202925"/>
            <a:ext cx="7727400" cy="1948238"/>
          </a:xfrm>
        </p:spPr>
        <p:txBody>
          <a:bodyPr/>
          <a:lstStyle/>
          <a:p>
            <a:pPr marL="139700" indent="0" algn="just">
              <a:buNone/>
            </a:pPr>
            <a:r>
              <a:rPr lang="en-US" sz="2400" b="1" dirty="0">
                <a:latin typeface="TH Niramit AS"/>
                <a:cs typeface="TH Niramit AS"/>
              </a:rPr>
              <a:t>	They tend to resort to the ‘blame game’, saying ‘it’s all their fault … they don’t understand’. As such, they rarely acknowledge that the breakdown in communication that occurs is really due to their own lack of cultural awareness and sensitivity.</a:t>
            </a:r>
          </a:p>
        </p:txBody>
      </p:sp>
    </p:spTree>
    <p:extLst>
      <p:ext uri="{BB962C8B-B14F-4D97-AF65-F5344CB8AC3E}">
        <p14:creationId xmlns:p14="http://schemas.microsoft.com/office/powerpoint/2010/main" val="1489019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Ethnocentrism</a:t>
            </a:r>
            <a:br>
              <a:rPr lang="en-US" sz="3600" dirty="0">
                <a:latin typeface="TH Niramit AS"/>
                <a:cs typeface="TH Niramit AS"/>
              </a:rPr>
            </a:b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	Multicultural people, on the other hand, will be aware of their own behavioral patterns and those of the different cultures they encounter. They are more likely to understand the impact of their own behavior on others and, where necessary, will be able to moderate their own </a:t>
            </a:r>
            <a:r>
              <a:rPr lang="en-US" sz="2400" b="1" dirty="0" err="1">
                <a:latin typeface="TH Niramit AS"/>
                <a:cs typeface="TH Niramit AS"/>
              </a:rPr>
              <a:t>behaviour</a:t>
            </a:r>
            <a:r>
              <a:rPr lang="en-US" sz="2400" b="1" dirty="0">
                <a:latin typeface="TH Niramit AS"/>
                <a:cs typeface="TH Niramit AS"/>
              </a:rPr>
              <a:t> accordingly. In effect, they will ‘listen and learn’.</a:t>
            </a:r>
          </a:p>
        </p:txBody>
      </p:sp>
    </p:spTree>
    <p:extLst>
      <p:ext uri="{BB962C8B-B14F-4D97-AF65-F5344CB8AC3E}">
        <p14:creationId xmlns:p14="http://schemas.microsoft.com/office/powerpoint/2010/main" val="2098523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Ethnicity</a:t>
            </a:r>
          </a:p>
        </p:txBody>
      </p:sp>
      <p:sp>
        <p:nvSpPr>
          <p:cNvPr id="3" name="Content Placeholder 2"/>
          <p:cNvSpPr>
            <a:spLocks noGrp="1"/>
          </p:cNvSpPr>
          <p:nvPr>
            <p:ph idx="1"/>
          </p:nvPr>
        </p:nvSpPr>
        <p:spPr>
          <a:xfrm>
            <a:off x="708350" y="1202925"/>
            <a:ext cx="7727400" cy="970186"/>
          </a:xfrm>
        </p:spPr>
        <p:txBody>
          <a:bodyPr/>
          <a:lstStyle/>
          <a:p>
            <a:pPr marL="139700" indent="0" algn="just">
              <a:buNone/>
            </a:pPr>
            <a:r>
              <a:rPr lang="en-US" sz="2400" b="1" dirty="0">
                <a:latin typeface="TH Niramit AS"/>
                <a:cs typeface="TH Niramit AS"/>
              </a:rPr>
              <a:t>	Ethnicity is defined as applying to a distinct group that shares all (or the majority) of the essential characteristics outlined in Figure 2.1 </a:t>
            </a:r>
          </a:p>
        </p:txBody>
      </p:sp>
      <p:sp>
        <p:nvSpPr>
          <p:cNvPr id="4" name="Text Box 1"/>
          <p:cNvSpPr txBox="1"/>
          <p:nvPr/>
        </p:nvSpPr>
        <p:spPr>
          <a:xfrm>
            <a:off x="578555" y="2096766"/>
            <a:ext cx="8005942" cy="2066572"/>
          </a:xfrm>
          <a:prstGeom prst="rect">
            <a:avLst/>
          </a:prstGeom>
          <a:no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2000" b="1" dirty="0">
                <a:effectLst/>
                <a:latin typeface="TH Niramit AS"/>
                <a:ea typeface="ＭＳ 明朝"/>
                <a:cs typeface="TH Niramit AS"/>
              </a:rPr>
              <a:t>Cultural tradition of its own, not necessarily closely associated with religion Common geographical origin or descent from a small number of common ancestors. </a:t>
            </a:r>
          </a:p>
          <a:p>
            <a:pPr algn="just">
              <a:spcAft>
                <a:spcPts val="0"/>
              </a:spcAft>
            </a:pPr>
            <a:r>
              <a:rPr lang="en-US" sz="2000" b="1" dirty="0">
                <a:effectLst/>
                <a:latin typeface="TH Niramit AS"/>
                <a:ea typeface="ＭＳ 明朝"/>
                <a:cs typeface="TH Niramit AS"/>
              </a:rPr>
              <a:t>Common literature , Long history, of which the group is conscious, that distinguishes it from other groups</a:t>
            </a:r>
          </a:p>
          <a:p>
            <a:pPr algn="just">
              <a:spcAft>
                <a:spcPts val="0"/>
              </a:spcAft>
            </a:pPr>
            <a:r>
              <a:rPr lang="en-US" sz="2000" b="1" dirty="0">
                <a:effectLst/>
                <a:latin typeface="TH Niramit AS"/>
                <a:ea typeface="ＭＳ 明朝"/>
                <a:cs typeface="TH Niramit AS"/>
              </a:rPr>
              <a:t>Common religion which is different from that of the general community surrounding it Being a minority, oppressed or dominant group within a larger community</a:t>
            </a:r>
          </a:p>
        </p:txBody>
      </p:sp>
    </p:spTree>
    <p:extLst>
      <p:ext uri="{BB962C8B-B14F-4D97-AF65-F5344CB8AC3E}">
        <p14:creationId xmlns:p14="http://schemas.microsoft.com/office/powerpoint/2010/main" val="562986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Legislation</a:t>
            </a:r>
          </a:p>
        </p:txBody>
      </p:sp>
      <p:sp>
        <p:nvSpPr>
          <p:cNvPr id="3" name="Content Placeholder 2"/>
          <p:cNvSpPr>
            <a:spLocks noGrp="1"/>
          </p:cNvSpPr>
          <p:nvPr>
            <p:ph idx="1"/>
          </p:nvPr>
        </p:nvSpPr>
        <p:spPr>
          <a:xfrm>
            <a:off x="708350" y="1019482"/>
            <a:ext cx="7727400" cy="1224186"/>
          </a:xfrm>
        </p:spPr>
        <p:txBody>
          <a:bodyPr/>
          <a:lstStyle/>
          <a:p>
            <a:pPr marL="139700" indent="0">
              <a:buNone/>
            </a:pPr>
            <a:r>
              <a:rPr lang="en-US" sz="2400" b="1" dirty="0">
                <a:latin typeface="TH Niramit AS"/>
                <a:cs typeface="TH Niramit AS"/>
              </a:rPr>
              <a:t>	Much legislation has been introduced both by individual countries and the EU to provide protection within the law to promote equality. This includes in the UK:</a:t>
            </a:r>
          </a:p>
        </p:txBody>
      </p:sp>
    </p:spTree>
    <p:extLst>
      <p:ext uri="{BB962C8B-B14F-4D97-AF65-F5344CB8AC3E}">
        <p14:creationId xmlns:p14="http://schemas.microsoft.com/office/powerpoint/2010/main" val="38437564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Legislation</a:t>
            </a:r>
          </a:p>
        </p:txBody>
      </p:sp>
      <p:sp>
        <p:nvSpPr>
          <p:cNvPr id="4" name="Content Placeholder 3"/>
          <p:cNvSpPr>
            <a:spLocks noGrp="1"/>
          </p:cNvSpPr>
          <p:nvPr>
            <p:ph idx="1"/>
          </p:nvPr>
        </p:nvSpPr>
        <p:spPr/>
        <p:txBody>
          <a:bodyPr/>
          <a:lstStyle/>
          <a:p>
            <a:pPr lvl="0" algn="just"/>
            <a:r>
              <a:rPr lang="en-US" sz="2400" b="1" dirty="0">
                <a:latin typeface="TH Niramit AS"/>
                <a:cs typeface="TH Niramit AS"/>
              </a:rPr>
              <a:t>the 1975 Sex Discrimination Act;</a:t>
            </a:r>
          </a:p>
          <a:p>
            <a:pPr lvl="0" algn="just"/>
            <a:r>
              <a:rPr lang="en-US" sz="2400" b="1" dirty="0">
                <a:latin typeface="TH Niramit AS"/>
                <a:cs typeface="TH Niramit AS"/>
              </a:rPr>
              <a:t>the 1975 Equal Pay Act;</a:t>
            </a:r>
          </a:p>
          <a:p>
            <a:pPr lvl="0" algn="just"/>
            <a:r>
              <a:rPr lang="en-US" sz="2400" b="1" dirty="0">
                <a:latin typeface="TH Niramit AS"/>
                <a:cs typeface="TH Niramit AS"/>
              </a:rPr>
              <a:t>the 1976 Race Relations Act;</a:t>
            </a:r>
          </a:p>
          <a:p>
            <a:pPr lvl="0" algn="just"/>
            <a:r>
              <a:rPr lang="en-US" sz="2400" b="1" dirty="0">
                <a:latin typeface="TH Niramit AS"/>
                <a:cs typeface="TH Niramit AS"/>
              </a:rPr>
              <a:t>the 1995 Disability Discrimination Act;</a:t>
            </a:r>
          </a:p>
          <a:p>
            <a:pPr lvl="0" algn="just"/>
            <a:r>
              <a:rPr lang="en-US" sz="2400" b="1" dirty="0">
                <a:latin typeface="TH Niramit AS"/>
                <a:cs typeface="TH Niramit AS"/>
              </a:rPr>
              <a:t>the 2000 Race Relations (Amendment) Act, which places a duty on public authorities to promote racial equality in employment, service delivery and procurement;</a:t>
            </a:r>
          </a:p>
          <a:p>
            <a:pPr algn="just"/>
            <a:endParaRPr lang="en-US" sz="2400" b="1" dirty="0">
              <a:latin typeface="TH Niramit AS"/>
              <a:cs typeface="TH Niramit AS"/>
            </a:endParaRPr>
          </a:p>
        </p:txBody>
      </p:sp>
    </p:spTree>
    <p:extLst>
      <p:ext uri="{BB962C8B-B14F-4D97-AF65-F5344CB8AC3E}">
        <p14:creationId xmlns:p14="http://schemas.microsoft.com/office/powerpoint/2010/main" val="3088389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569660"/>
          </a:xfrm>
          <a:prstGeom prst="rect">
            <a:avLst/>
          </a:prstGeom>
        </p:spPr>
        <p:txBody>
          <a:bodyPr wrap="square">
            <a:spAutoFit/>
          </a:bodyPr>
          <a:lstStyle/>
          <a:p>
            <a:pPr algn="just"/>
            <a:r>
              <a:rPr lang="en-US" sz="2400" b="1" dirty="0">
                <a:latin typeface="TH Niramit AS"/>
                <a:cs typeface="TH Niramit AS"/>
              </a:rPr>
              <a:t>	This theme is continued by Felipe Fernandez- </a:t>
            </a:r>
            <a:r>
              <a:rPr lang="en-US" sz="2400" b="1" dirty="0" err="1">
                <a:latin typeface="TH Niramit AS"/>
                <a:cs typeface="TH Niramit AS"/>
              </a:rPr>
              <a:t>Armesto</a:t>
            </a:r>
            <a:r>
              <a:rPr lang="en-US" sz="2400" b="1" dirty="0">
                <a:latin typeface="TH Niramit AS"/>
                <a:cs typeface="TH Niramit AS"/>
              </a:rPr>
              <a:t> (2000), who champions the value to society of migration: ‘</a:t>
            </a:r>
            <a:r>
              <a:rPr lang="en-US" sz="2400" b="1" dirty="0">
                <a:solidFill>
                  <a:srgbClr val="2B747F"/>
                </a:solidFill>
                <a:latin typeface="TH Niramit AS"/>
                <a:cs typeface="TH Niramit AS"/>
              </a:rPr>
              <a:t>All history is the history of migration. All of us get to where we are because we or our ancestors moved there.’</a:t>
            </a:r>
          </a:p>
        </p:txBody>
      </p:sp>
    </p:spTree>
    <p:extLst>
      <p:ext uri="{BB962C8B-B14F-4D97-AF65-F5344CB8AC3E}">
        <p14:creationId xmlns:p14="http://schemas.microsoft.com/office/powerpoint/2010/main" val="40414668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The Diverse Europe at Work Project</a:t>
            </a:r>
          </a:p>
        </p:txBody>
      </p:sp>
      <p:sp>
        <p:nvSpPr>
          <p:cNvPr id="4" name="Content Placeholder 3"/>
          <p:cNvSpPr>
            <a:spLocks noGrp="1"/>
          </p:cNvSpPr>
          <p:nvPr>
            <p:ph idx="1"/>
          </p:nvPr>
        </p:nvSpPr>
        <p:spPr>
          <a:xfrm>
            <a:off x="708350" y="1202925"/>
            <a:ext cx="7727400" cy="2088915"/>
          </a:xfrm>
        </p:spPr>
        <p:txBody>
          <a:bodyPr/>
          <a:lstStyle/>
          <a:p>
            <a:pPr marL="139700" indent="0" algn="just">
              <a:buNone/>
            </a:pPr>
            <a:r>
              <a:rPr lang="en-US" sz="2400" b="1" dirty="0">
                <a:latin typeface="TH Niramit AS"/>
                <a:cs typeface="TH Niramit AS"/>
              </a:rPr>
              <a:t>	This is a five- year project, funded by the EU, with the aim of helping migrant workers and host country workers to harmonize relations at work. It is a research </a:t>
            </a:r>
            <a:r>
              <a:rPr lang="en-US" sz="2400" b="1" dirty="0" err="1">
                <a:latin typeface="TH Niramit AS"/>
                <a:cs typeface="TH Niramit AS"/>
              </a:rPr>
              <a:t>programme</a:t>
            </a:r>
            <a:r>
              <a:rPr lang="en-US" sz="2400" b="1" dirty="0">
                <a:latin typeface="TH Niramit AS"/>
                <a:cs typeface="TH Niramit AS"/>
              </a:rPr>
              <a:t> covering six industries (catering, construction, education, health, retail and transport) in each of the ten partner countries. </a:t>
            </a:r>
          </a:p>
        </p:txBody>
      </p:sp>
    </p:spTree>
    <p:extLst>
      <p:ext uri="{BB962C8B-B14F-4D97-AF65-F5344CB8AC3E}">
        <p14:creationId xmlns:p14="http://schemas.microsoft.com/office/powerpoint/2010/main" val="2572480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The Diverse Europe at Work Project</a:t>
            </a:r>
          </a:p>
        </p:txBody>
      </p:sp>
      <p:sp>
        <p:nvSpPr>
          <p:cNvPr id="4" name="Content Placeholder 3"/>
          <p:cNvSpPr>
            <a:spLocks noGrp="1"/>
          </p:cNvSpPr>
          <p:nvPr>
            <p:ph idx="1"/>
          </p:nvPr>
        </p:nvSpPr>
        <p:spPr>
          <a:xfrm>
            <a:off x="708350" y="1202925"/>
            <a:ext cx="7727400" cy="984297"/>
          </a:xfrm>
        </p:spPr>
        <p:txBody>
          <a:bodyPr/>
          <a:lstStyle/>
          <a:p>
            <a:pPr marL="139700" indent="0" algn="just">
              <a:buNone/>
            </a:pPr>
            <a:r>
              <a:rPr lang="en-US" sz="2400" b="1" dirty="0">
                <a:latin typeface="TH Niramit AS"/>
                <a:cs typeface="TH Niramit AS"/>
              </a:rPr>
              <a:t>	The project consists of DVD scenarios which develop a range of intercultural skills: </a:t>
            </a:r>
          </a:p>
          <a:p>
            <a:pPr marL="139700" indent="0" algn="just">
              <a:buNone/>
            </a:pPr>
            <a:endParaRPr lang="en-US" sz="2400" b="1" dirty="0">
              <a:latin typeface="TH Niramit AS"/>
              <a:cs typeface="TH Niramit AS"/>
            </a:endParaRPr>
          </a:p>
        </p:txBody>
      </p:sp>
      <p:sp>
        <p:nvSpPr>
          <p:cNvPr id="3" name="Rectangle 2"/>
          <p:cNvSpPr/>
          <p:nvPr/>
        </p:nvSpPr>
        <p:spPr>
          <a:xfrm>
            <a:off x="931332" y="2187222"/>
            <a:ext cx="7504417" cy="2677656"/>
          </a:xfrm>
          <a:prstGeom prst="rect">
            <a:avLst/>
          </a:prstGeom>
        </p:spPr>
        <p:txBody>
          <a:bodyPr wrap="square">
            <a:spAutoFit/>
          </a:bodyPr>
          <a:lstStyle/>
          <a:p>
            <a:pPr marL="285750" lvl="0" indent="-285750" algn="just">
              <a:buFont typeface="Arial"/>
              <a:buChar char="•"/>
            </a:pPr>
            <a:r>
              <a:rPr lang="en-US" sz="2400" b="1" dirty="0">
                <a:latin typeface="TH Niramit AS"/>
                <a:cs typeface="TH Niramit AS"/>
              </a:rPr>
              <a:t>understanding one’s own cultural style; </a:t>
            </a:r>
          </a:p>
          <a:p>
            <a:pPr marL="285750" lvl="0" indent="-285750" algn="just">
              <a:buFont typeface="Arial"/>
              <a:buChar char="•"/>
            </a:pPr>
            <a:r>
              <a:rPr lang="en-US" sz="2400" b="1" dirty="0">
                <a:latin typeface="TH Niramit AS"/>
                <a:cs typeface="TH Niramit AS"/>
              </a:rPr>
              <a:t>comparing it with another’s cultural style; </a:t>
            </a:r>
          </a:p>
          <a:p>
            <a:pPr marL="285750" lvl="0" indent="-285750" algn="just">
              <a:buFont typeface="Arial"/>
              <a:buChar char="•"/>
            </a:pPr>
            <a:r>
              <a:rPr lang="en-US" sz="2400" b="1" dirty="0">
                <a:latin typeface="TH Niramit AS"/>
                <a:cs typeface="TH Niramit AS"/>
              </a:rPr>
              <a:t>developing empathy (</a:t>
            </a:r>
            <a:r>
              <a:rPr lang="en-US" sz="2400" b="1" i="1" dirty="0">
                <a:latin typeface="TH Niramit AS"/>
                <a:cs typeface="TH Niramit AS"/>
              </a:rPr>
              <a:t>attention</a:t>
            </a:r>
            <a:r>
              <a:rPr lang="en-US" sz="2400" b="1" dirty="0">
                <a:latin typeface="TH Niramit AS"/>
                <a:cs typeface="TH Niramit AS"/>
              </a:rPr>
              <a:t>) – putting oneself in the other person’s position;</a:t>
            </a:r>
          </a:p>
          <a:p>
            <a:pPr marL="285750" lvl="0" indent="-285750" algn="just">
              <a:buFont typeface="Arial"/>
              <a:buChar char="•"/>
            </a:pPr>
            <a:r>
              <a:rPr lang="en-US" sz="2400" b="1" dirty="0">
                <a:latin typeface="TH Niramit AS"/>
                <a:cs typeface="TH Niramit AS"/>
              </a:rPr>
              <a:t>developing cultural knowledge and skills to deal with the situation; developing the ability to reflect and review how one feels and what one will do.</a:t>
            </a:r>
          </a:p>
        </p:txBody>
      </p:sp>
    </p:spTree>
    <p:extLst>
      <p:ext uri="{BB962C8B-B14F-4D97-AF65-F5344CB8AC3E}">
        <p14:creationId xmlns:p14="http://schemas.microsoft.com/office/powerpoint/2010/main" val="2823159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The Diverse Europe at Work Project</a:t>
            </a:r>
          </a:p>
        </p:txBody>
      </p:sp>
      <p:sp>
        <p:nvSpPr>
          <p:cNvPr id="4" name="Content Placeholder 3"/>
          <p:cNvSpPr>
            <a:spLocks noGrp="1"/>
          </p:cNvSpPr>
          <p:nvPr>
            <p:ph idx="1"/>
          </p:nvPr>
        </p:nvSpPr>
        <p:spPr>
          <a:xfrm>
            <a:off x="708350" y="1202924"/>
            <a:ext cx="7727400" cy="3016297"/>
          </a:xfrm>
        </p:spPr>
        <p:txBody>
          <a:bodyPr/>
          <a:lstStyle/>
          <a:p>
            <a:pPr marL="139700" indent="0" algn="just">
              <a:buNone/>
            </a:pPr>
            <a:r>
              <a:rPr lang="en-US" sz="2400" b="1" dirty="0">
                <a:latin typeface="TH Niramit AS"/>
                <a:cs typeface="TH Niramit AS"/>
              </a:rPr>
              <a:t>	The series covers ageism, authority, body language, cultural sensitivity, disability, dress, food, gender issues, punctuality, sexual orientation, talking to foreigners and understanding foreigners and work relationships. </a:t>
            </a:r>
          </a:p>
          <a:p>
            <a:pPr marL="139700" indent="0" algn="just">
              <a:buNone/>
            </a:pPr>
            <a:r>
              <a:rPr lang="en-US" sz="2400" b="1" dirty="0">
                <a:latin typeface="TH Niramit AS"/>
                <a:cs typeface="TH Niramit AS"/>
              </a:rPr>
              <a:t>	These aspects are covered by the 16-unit training course, which aims to improve understanding of the people you work with who come from other cultures and to harmonize working relationships within society.</a:t>
            </a:r>
          </a:p>
          <a:p>
            <a:pPr marL="139700" indent="0" algn="just">
              <a:buNone/>
            </a:pPr>
            <a:endParaRPr lang="en-US" sz="2400" b="1" dirty="0">
              <a:latin typeface="TH Niramit AS"/>
              <a:cs typeface="TH Niramit AS"/>
            </a:endParaRPr>
          </a:p>
        </p:txBody>
      </p:sp>
    </p:spTree>
    <p:extLst>
      <p:ext uri="{BB962C8B-B14F-4D97-AF65-F5344CB8AC3E}">
        <p14:creationId xmlns:p14="http://schemas.microsoft.com/office/powerpoint/2010/main" val="19544924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Summary</a:t>
            </a:r>
          </a:p>
        </p:txBody>
      </p:sp>
      <p:sp>
        <p:nvSpPr>
          <p:cNvPr id="3" name="Content Placeholder 2"/>
          <p:cNvSpPr>
            <a:spLocks noGrp="1"/>
          </p:cNvSpPr>
          <p:nvPr>
            <p:ph idx="1"/>
          </p:nvPr>
        </p:nvSpPr>
        <p:spPr>
          <a:xfrm>
            <a:off x="708350" y="1202925"/>
            <a:ext cx="7727400" cy="3073653"/>
          </a:xfrm>
        </p:spPr>
        <p:txBody>
          <a:bodyPr/>
          <a:lstStyle/>
          <a:p>
            <a:pPr lvl="0" algn="just"/>
            <a:r>
              <a:rPr lang="en-US" sz="2400" b="1" dirty="0">
                <a:latin typeface="TH Niramit AS"/>
                <a:cs typeface="TH Niramit AS"/>
              </a:rPr>
              <a:t>The debate about multiculturalism is likely to continue as there is no one model which can be applied universally. The often conflicting demands of multicultural policy are difficult to reconcile. </a:t>
            </a:r>
            <a:br>
              <a:rPr lang="en-US" sz="2400" b="1" dirty="0">
                <a:latin typeface="TH Niramit AS"/>
                <a:cs typeface="TH Niramit AS"/>
              </a:rPr>
            </a:br>
            <a:r>
              <a:rPr lang="en-US" sz="2400" b="1" dirty="0">
                <a:latin typeface="TH Niramit AS"/>
                <a:cs typeface="TH Niramit AS"/>
              </a:rPr>
              <a:t>	The aim to create a sense of unity among people of different cultures also needs to protect the differences between the various cultural groups within a country. Ethnic minorities must believe that their cultures are respected and that their people can succeed in society.</a:t>
            </a:r>
          </a:p>
        </p:txBody>
      </p:sp>
    </p:spTree>
    <p:extLst>
      <p:ext uri="{BB962C8B-B14F-4D97-AF65-F5344CB8AC3E}">
        <p14:creationId xmlns:p14="http://schemas.microsoft.com/office/powerpoint/2010/main" val="32796760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Summary</a:t>
            </a:r>
          </a:p>
        </p:txBody>
      </p:sp>
      <p:sp>
        <p:nvSpPr>
          <p:cNvPr id="3" name="Content Placeholder 2"/>
          <p:cNvSpPr>
            <a:spLocks noGrp="1"/>
          </p:cNvSpPr>
          <p:nvPr>
            <p:ph idx="1"/>
          </p:nvPr>
        </p:nvSpPr>
        <p:spPr>
          <a:xfrm>
            <a:off x="708350" y="1202925"/>
            <a:ext cx="7727400" cy="3087721"/>
          </a:xfrm>
        </p:spPr>
        <p:txBody>
          <a:bodyPr/>
          <a:lstStyle/>
          <a:p>
            <a:pPr algn="just"/>
            <a:r>
              <a:rPr lang="en-US" sz="2400" b="1" dirty="0">
                <a:latin typeface="TH Niramit AS"/>
                <a:cs typeface="TH Niramit AS"/>
              </a:rPr>
              <a:t>It is important to establish a set of values, hopes and aspirations to which all cultural groups in a society should subscribe, embracing freedom of speech and association, tolerance and respect for different religions and equality of opportunity in both social and public life. </a:t>
            </a:r>
            <a:br>
              <a:rPr lang="en-US" sz="2400" b="1" dirty="0">
                <a:latin typeface="TH Niramit AS"/>
                <a:cs typeface="TH Niramit AS"/>
              </a:rPr>
            </a:br>
            <a:r>
              <a:rPr lang="en-US" sz="2400" b="1" dirty="0">
                <a:latin typeface="TH Niramit AS"/>
                <a:cs typeface="TH Niramit AS"/>
              </a:rPr>
              <a:t>	This may well require educational </a:t>
            </a:r>
            <a:r>
              <a:rPr lang="en-US" sz="2400" b="1" dirty="0" err="1">
                <a:latin typeface="TH Niramit AS"/>
                <a:cs typeface="TH Niramit AS"/>
              </a:rPr>
              <a:t>programmes</a:t>
            </a:r>
            <a:r>
              <a:rPr lang="en-US" sz="2400" b="1" dirty="0">
                <a:latin typeface="TH Niramit AS"/>
                <a:cs typeface="TH Niramit AS"/>
              </a:rPr>
              <a:t> designed to improve language skills in the main national language, as well as </a:t>
            </a:r>
            <a:r>
              <a:rPr lang="en-US" sz="2400" b="1" dirty="0" err="1">
                <a:latin typeface="TH Niramit AS"/>
                <a:cs typeface="TH Niramit AS"/>
              </a:rPr>
              <a:t>programmes</a:t>
            </a:r>
            <a:r>
              <a:rPr lang="en-US" sz="2400" b="1" dirty="0">
                <a:latin typeface="TH Niramit AS"/>
                <a:cs typeface="TH Niramit AS"/>
              </a:rPr>
              <a:t> to cover institutions and values of the society in which immigrants wish to become citizens.</a:t>
            </a:r>
          </a:p>
        </p:txBody>
      </p:sp>
    </p:spTree>
    <p:extLst>
      <p:ext uri="{BB962C8B-B14F-4D97-AF65-F5344CB8AC3E}">
        <p14:creationId xmlns:p14="http://schemas.microsoft.com/office/powerpoint/2010/main" val="41292986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Summary</a:t>
            </a:r>
          </a:p>
        </p:txBody>
      </p:sp>
      <p:sp>
        <p:nvSpPr>
          <p:cNvPr id="3" name="Content Placeholder 2"/>
          <p:cNvSpPr>
            <a:spLocks noGrp="1"/>
          </p:cNvSpPr>
          <p:nvPr>
            <p:ph idx="1"/>
          </p:nvPr>
        </p:nvSpPr>
        <p:spPr>
          <a:xfrm>
            <a:off x="708350" y="1202925"/>
            <a:ext cx="7727400" cy="1765358"/>
          </a:xfrm>
        </p:spPr>
        <p:txBody>
          <a:bodyPr/>
          <a:lstStyle/>
          <a:p>
            <a:pPr lvl="0" algn="just"/>
            <a:r>
              <a:rPr lang="en-US" sz="2400" b="1" dirty="0">
                <a:latin typeface="TH Niramit AS"/>
                <a:cs typeface="TH Niramit AS"/>
              </a:rPr>
              <a:t>There are advantages and disadvantages of immigration, in particular the advantages of cultural diversity, including increased skills, new ideas and creativity and the disadvantages of pressure on the existing welfare services, housing and education.</a:t>
            </a:r>
          </a:p>
        </p:txBody>
      </p:sp>
    </p:spTree>
    <p:extLst>
      <p:ext uri="{BB962C8B-B14F-4D97-AF65-F5344CB8AC3E}">
        <p14:creationId xmlns:p14="http://schemas.microsoft.com/office/powerpoint/2010/main" val="450786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Summary</a:t>
            </a:r>
          </a:p>
        </p:txBody>
      </p:sp>
      <p:sp>
        <p:nvSpPr>
          <p:cNvPr id="3" name="Content Placeholder 2"/>
          <p:cNvSpPr>
            <a:spLocks noGrp="1"/>
          </p:cNvSpPr>
          <p:nvPr>
            <p:ph idx="1"/>
          </p:nvPr>
        </p:nvSpPr>
        <p:spPr>
          <a:xfrm>
            <a:off x="708350" y="1202925"/>
            <a:ext cx="7727400" cy="1484004"/>
          </a:xfrm>
        </p:spPr>
        <p:txBody>
          <a:bodyPr/>
          <a:lstStyle/>
          <a:p>
            <a:pPr lvl="0" algn="just"/>
            <a:r>
              <a:rPr lang="en-US" sz="2400" b="1" dirty="0">
                <a:latin typeface="TH Niramit AS"/>
                <a:cs typeface="TH Niramit AS"/>
              </a:rPr>
              <a:t>Mahatma Gandhi perhaps expressed the concept of cultural diversity particularly well: ‘I want all the cultures of all lands to be blown about my house as freely as possible, but I refuse to be blown off my feet by any.’</a:t>
            </a:r>
          </a:p>
        </p:txBody>
      </p:sp>
    </p:spTree>
    <p:extLst>
      <p:ext uri="{BB962C8B-B14F-4D97-AF65-F5344CB8AC3E}">
        <p14:creationId xmlns:p14="http://schemas.microsoft.com/office/powerpoint/2010/main" val="3073898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latin typeface="TH Niramit AS"/>
                <a:cs typeface="TH Niramit AS"/>
              </a:rPr>
              <a:t>	He argues that migration has enriched recipient cultures, brought new ideas, challenged traditional assumptions and, apart from being generally beneficial, has, in many cases, been of vital importance to their future development, emphasizing that: </a:t>
            </a:r>
            <a:r>
              <a:rPr lang="en-US" sz="2400" b="1" dirty="0">
                <a:solidFill>
                  <a:srgbClr val="2B747F"/>
                </a:solidFill>
                <a:latin typeface="TH Niramit AS"/>
                <a:cs typeface="TH Niramit AS"/>
              </a:rPr>
              <a:t>‘Societies with high rates of immigration find that newcomers do more good than harm.’</a:t>
            </a:r>
          </a:p>
        </p:txBody>
      </p:sp>
    </p:spTree>
    <p:extLst>
      <p:ext uri="{BB962C8B-B14F-4D97-AF65-F5344CB8AC3E}">
        <p14:creationId xmlns:p14="http://schemas.microsoft.com/office/powerpoint/2010/main" val="356904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2308324"/>
          </a:xfrm>
          <a:prstGeom prst="rect">
            <a:avLst/>
          </a:prstGeom>
        </p:spPr>
        <p:txBody>
          <a:bodyPr wrap="square">
            <a:spAutoFit/>
          </a:bodyPr>
          <a:lstStyle/>
          <a:p>
            <a:pPr algn="just"/>
            <a:r>
              <a:rPr lang="en-US" sz="2400" b="1" dirty="0">
                <a:latin typeface="TH Niramit AS"/>
                <a:cs typeface="TH Niramit AS"/>
              </a:rPr>
              <a:t>	However, when we come to the concept of multiculturalism, there is less of a consensus. Multiculturalism has become one of the most controversial intellectual and political concepts in contemporary Western democracies. The term does not always enjoy universal recognition, particularly when it is considered as an official response to coping with diversity. </a:t>
            </a:r>
            <a:endParaRPr lang="en-US" sz="2400" b="1" dirty="0">
              <a:solidFill>
                <a:srgbClr val="2B747F"/>
              </a:solidFill>
              <a:latin typeface="TH Niramit AS"/>
              <a:cs typeface="TH Niramit AS"/>
            </a:endParaRPr>
          </a:p>
        </p:txBody>
      </p:sp>
    </p:spTree>
    <p:extLst>
      <p:ext uri="{BB962C8B-B14F-4D97-AF65-F5344CB8AC3E}">
        <p14:creationId xmlns:p14="http://schemas.microsoft.com/office/powerpoint/2010/main" val="99601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latin typeface="TH Niramit AS"/>
                <a:cs typeface="TH Niramit AS"/>
              </a:rPr>
              <a:t>	This approach is based on the theory that it is beneficial to a society to maintain more than one culture within its structure. </a:t>
            </a:r>
            <a:r>
              <a:rPr lang="en-US" sz="2400" b="1" dirty="0" err="1">
                <a:latin typeface="TH Niramit AS"/>
                <a:cs typeface="TH Niramit AS"/>
              </a:rPr>
              <a:t>Ravitch</a:t>
            </a:r>
            <a:r>
              <a:rPr lang="en-US" sz="2400" b="1" dirty="0">
                <a:latin typeface="TH Niramit AS"/>
                <a:cs typeface="TH Niramit AS"/>
              </a:rPr>
              <a:t> defined multiculturalism as: </a:t>
            </a:r>
            <a:r>
              <a:rPr lang="en-US" sz="2400" b="1" dirty="0">
                <a:solidFill>
                  <a:srgbClr val="2B747F"/>
                </a:solidFill>
                <a:latin typeface="TH Niramit AS"/>
                <a:cs typeface="TH Niramit AS"/>
              </a:rPr>
              <a:t>‘The public policy for managing cultural diversity in a multi-ethnic society, officially stressing mutual respect and tolerance for cultural differences within national borders’</a:t>
            </a:r>
            <a:r>
              <a:rPr lang="en-US" sz="2400" b="1" dirty="0">
                <a:latin typeface="TH Niramit AS"/>
                <a:cs typeface="TH Niramit AS"/>
              </a:rPr>
              <a:t>.</a:t>
            </a:r>
          </a:p>
        </p:txBody>
      </p:sp>
    </p:spTree>
    <p:extLst>
      <p:ext uri="{BB962C8B-B14F-4D97-AF65-F5344CB8AC3E}">
        <p14:creationId xmlns:p14="http://schemas.microsoft.com/office/powerpoint/2010/main" val="1352648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latin typeface="TH Niramit AS"/>
                <a:cs typeface="TH Niramit AS"/>
              </a:rPr>
              <a:t>	The meaning and interpretation of the term ‘</a:t>
            </a:r>
            <a:r>
              <a:rPr lang="en-US" sz="2400" b="1" dirty="0">
                <a:solidFill>
                  <a:schemeClr val="accent6">
                    <a:lumMod val="50000"/>
                  </a:schemeClr>
                </a:solidFill>
                <a:latin typeface="TH Niramit AS"/>
                <a:cs typeface="TH Niramit AS"/>
              </a:rPr>
              <a:t>multiculturalism</a:t>
            </a:r>
            <a:r>
              <a:rPr lang="en-US" sz="2400" b="1" dirty="0">
                <a:latin typeface="TH Niramit AS"/>
                <a:cs typeface="TH Niramit AS"/>
              </a:rPr>
              <a:t>’ was critically examined in the light of the terrorist attacks in London in 2005. As a sociological concept, it is taken to refer to diverse </a:t>
            </a:r>
            <a:r>
              <a:rPr lang="en-US" sz="2400" b="1" dirty="0" err="1">
                <a:latin typeface="TH Niramit AS"/>
                <a:cs typeface="TH Niramit AS"/>
              </a:rPr>
              <a:t>ethnocultural</a:t>
            </a:r>
            <a:r>
              <a:rPr lang="en-US" sz="2400" b="1" dirty="0">
                <a:latin typeface="TH Niramit AS"/>
                <a:cs typeface="TH Niramit AS"/>
              </a:rPr>
              <a:t> minorities who each define themselves as culturally different and express their desire to remain so. </a:t>
            </a:r>
          </a:p>
        </p:txBody>
      </p:sp>
    </p:spTree>
    <p:extLst>
      <p:ext uri="{BB962C8B-B14F-4D97-AF65-F5344CB8AC3E}">
        <p14:creationId xmlns:p14="http://schemas.microsoft.com/office/powerpoint/2010/main" val="571356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3046988"/>
          </a:xfrm>
          <a:prstGeom prst="rect">
            <a:avLst/>
          </a:prstGeom>
        </p:spPr>
        <p:txBody>
          <a:bodyPr wrap="square">
            <a:spAutoFit/>
          </a:bodyPr>
          <a:lstStyle/>
          <a:p>
            <a:pPr algn="just"/>
            <a:r>
              <a:rPr lang="en-US" sz="2400" b="1" dirty="0">
                <a:latin typeface="TH Niramit AS"/>
                <a:cs typeface="TH Niramit AS"/>
              </a:rPr>
              <a:t>	It is designed to engender respect for people of different faiths who follow different lifestyles. It observes and respects diversity as an essential and valued component of society, and recognizes the contribution of minorities. </a:t>
            </a:r>
          </a:p>
          <a:p>
            <a:pPr algn="just"/>
            <a:r>
              <a:rPr lang="en-US" sz="2400" b="1" dirty="0">
                <a:latin typeface="TH Niramit AS"/>
                <a:cs typeface="TH Niramit AS"/>
              </a:rPr>
              <a:t>	It can also be seen as a society in which people from a range of cultures live together in the same area, sharing equal rights and opportunities, where diversity is valued and individual differences are celebrated. </a:t>
            </a:r>
          </a:p>
        </p:txBody>
      </p:sp>
    </p:spTree>
    <p:extLst>
      <p:ext uri="{BB962C8B-B14F-4D97-AF65-F5344CB8AC3E}">
        <p14:creationId xmlns:p14="http://schemas.microsoft.com/office/powerpoint/2010/main" val="1676185360"/>
      </p:ext>
    </p:extLst>
  </p:cSld>
  <p:clrMapOvr>
    <a:masterClrMapping/>
  </p:clrMapOvr>
</p:sld>
</file>

<file path=ppt/theme/theme1.xml><?xml version="1.0" encoding="utf-8"?>
<a:theme xmlns:a="http://schemas.openxmlformats.org/drawingml/2006/main" name="Social Media Sales by Slidesgo">
  <a:themeElements>
    <a:clrScheme name="Simple Light">
      <a:dk1>
        <a:srgbClr val="000000"/>
      </a:dk1>
      <a:lt1>
        <a:srgbClr val="FFFFFF"/>
      </a:lt1>
      <a:dk2>
        <a:srgbClr val="FFE252"/>
      </a:dk2>
      <a:lt2>
        <a:srgbClr val="FFE252"/>
      </a:lt2>
      <a:accent1>
        <a:srgbClr val="FFE252"/>
      </a:accent1>
      <a:accent2>
        <a:srgbClr val="D1B528"/>
      </a:accent2>
      <a:accent3>
        <a:srgbClr val="7FC9D4"/>
      </a:accent3>
      <a:accent4>
        <a:srgbClr val="7FC9D4"/>
      </a:accent4>
      <a:accent5>
        <a:srgbClr val="7FC9D4"/>
      </a:accent5>
      <a:accent6>
        <a:srgbClr val="7FC9D4"/>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2428</TotalTime>
  <Words>757</Words>
  <Application>Microsoft Office PowerPoint</Application>
  <PresentationFormat>On-screen Show (16:9)</PresentationFormat>
  <Paragraphs>138</Paragraphs>
  <Slides>46</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Angsana New</vt:lpstr>
      <vt:lpstr>Roboto</vt:lpstr>
      <vt:lpstr>MS Mincho</vt:lpstr>
      <vt:lpstr>TH Niramit AS</vt:lpstr>
      <vt:lpstr>Maven Pro</vt:lpstr>
      <vt:lpstr>Malgun Gothic</vt:lpstr>
      <vt:lpstr>Social Media Sales by Slidesgo</vt:lpstr>
      <vt:lpstr>TRM 3210 CROSS CULTURAL COMMUNICATION IN THE TOURISM INDUSTRY</vt:lpstr>
      <vt:lpstr>PowerPoint Presentation</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Cultural pluralism </vt:lpstr>
      <vt:lpstr>Cultural pluralism </vt:lpstr>
      <vt:lpstr>Cultural pluralism </vt:lpstr>
      <vt:lpstr>Assimilation or integration?</vt:lpstr>
      <vt:lpstr>Assimilation or integration?</vt:lpstr>
      <vt:lpstr>Assimilation or integration?</vt:lpstr>
      <vt:lpstr>Assimilation or integration?</vt:lpstr>
      <vt:lpstr>Affirmative action</vt:lpstr>
      <vt:lpstr>Diversity</vt:lpstr>
      <vt:lpstr>Diversity</vt:lpstr>
      <vt:lpstr>Diversity</vt:lpstr>
      <vt:lpstr>Ethnocentrism </vt:lpstr>
      <vt:lpstr>Ethnocentrism </vt:lpstr>
      <vt:lpstr>Ethnocentrism </vt:lpstr>
      <vt:lpstr>Ethnocentrism </vt:lpstr>
      <vt:lpstr>Ethnicity</vt:lpstr>
      <vt:lpstr>Legislation</vt:lpstr>
      <vt:lpstr>Legislation</vt:lpstr>
      <vt:lpstr>The Diverse Europe at Work Project</vt:lpstr>
      <vt:lpstr>The Diverse Europe at Work Project</vt:lpstr>
      <vt:lpstr>The Diverse Europe at Work Project</vt:lpstr>
      <vt:lpstr> Summary</vt:lpstr>
      <vt:lpstr> Summary</vt:lpstr>
      <vt:lpstr> Summary</vt:lpstr>
      <vt:lpstr>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Dell_390_127</dc:creator>
  <cp:lastModifiedBy>council_ssru_n01</cp:lastModifiedBy>
  <cp:revision>344</cp:revision>
  <dcterms:modified xsi:type="dcterms:W3CDTF">2021-08-26T07:28:46Z</dcterms:modified>
</cp:coreProperties>
</file>