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46"/>
  </p:notesMasterIdLst>
  <p:handoutMasterIdLst>
    <p:handoutMasterId r:id="rId47"/>
  </p:handoutMasterIdLst>
  <p:sldIdLst>
    <p:sldId id="324" r:id="rId2"/>
    <p:sldId id="346" r:id="rId3"/>
    <p:sldId id="519" r:id="rId4"/>
    <p:sldId id="659" r:id="rId5"/>
    <p:sldId id="660" r:id="rId6"/>
    <p:sldId id="661" r:id="rId7"/>
    <p:sldId id="664" r:id="rId8"/>
    <p:sldId id="671" r:id="rId9"/>
    <p:sldId id="672" r:id="rId10"/>
    <p:sldId id="674" r:id="rId11"/>
    <p:sldId id="676" r:id="rId12"/>
    <p:sldId id="675" r:id="rId13"/>
    <p:sldId id="677" r:id="rId14"/>
    <p:sldId id="720" r:id="rId15"/>
    <p:sldId id="679" r:id="rId16"/>
    <p:sldId id="680" r:id="rId17"/>
    <p:sldId id="681" r:id="rId18"/>
    <p:sldId id="682" r:id="rId19"/>
    <p:sldId id="683" r:id="rId20"/>
    <p:sldId id="684" r:id="rId21"/>
    <p:sldId id="721" r:id="rId22"/>
    <p:sldId id="685" r:id="rId23"/>
    <p:sldId id="686" r:id="rId24"/>
    <p:sldId id="687" r:id="rId25"/>
    <p:sldId id="688" r:id="rId26"/>
    <p:sldId id="689" r:id="rId27"/>
    <p:sldId id="690" r:id="rId28"/>
    <p:sldId id="693" r:id="rId29"/>
    <p:sldId id="695" r:id="rId30"/>
    <p:sldId id="698" r:id="rId31"/>
    <p:sldId id="699" r:id="rId32"/>
    <p:sldId id="700" r:id="rId33"/>
    <p:sldId id="701" r:id="rId34"/>
    <p:sldId id="704" r:id="rId35"/>
    <p:sldId id="705" r:id="rId36"/>
    <p:sldId id="706" r:id="rId37"/>
    <p:sldId id="707" r:id="rId38"/>
    <p:sldId id="708" r:id="rId39"/>
    <p:sldId id="709" r:id="rId40"/>
    <p:sldId id="710" r:id="rId41"/>
    <p:sldId id="716" r:id="rId42"/>
    <p:sldId id="717" r:id="rId43"/>
    <p:sldId id="722" r:id="rId44"/>
    <p:sldId id="723" r:id="rId45"/>
  </p:sldIdLst>
  <p:sldSz cx="9144000" cy="5143500" type="screen16x9"/>
  <p:notesSz cx="9926638" cy="6796088"/>
  <p:embeddedFontLst>
    <p:embeddedFont>
      <p:font typeface="Angsana New" pitchFamily="18" charset="-34"/>
      <p:regular r:id="rId48"/>
      <p:bold r:id="rId49"/>
      <p:italic r:id="rId50"/>
      <p:boldItalic r:id="rId51"/>
    </p:embeddedFont>
    <p:embeddedFont>
      <p:font typeface="TH Niramit AS" pitchFamily="2" charset="-34"/>
      <p:regular r:id="rId52"/>
      <p:bold r:id="rId53"/>
      <p:italic r:id="rId54"/>
      <p:boldItalic r:id="rId55"/>
    </p:embeddedFont>
    <p:embeddedFont>
      <p:font typeface="Cordia New" pitchFamily="34" charset="-34"/>
      <p:regular r:id="rId56"/>
      <p:bold r:id="rId57"/>
      <p:italic r:id="rId58"/>
      <p:boldItalic r:id="rId59"/>
    </p:embeddedFont>
    <p:embeddedFont>
      <p:font typeface="Malgun Gothic" pitchFamily="34" charset="-127"/>
      <p:regular r:id="rId60"/>
      <p:bold r:id="rId61"/>
    </p:embeddedFont>
    <p:embeddedFont>
      <p:font typeface="Calibri" pitchFamily="34" charset="0"/>
      <p:regular r:id="rId62"/>
      <p:bold r:id="rId63"/>
      <p:italic r:id="rId64"/>
      <p:boldItalic r:id="rId6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26A03BEA-0341-40FB-9AB7-8CD7E5E3A597}">
  <a:tblStyle styleId="{26A03BEA-0341-40FB-9AB7-8CD7E5E3A5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27" autoAdjust="0"/>
    <p:restoredTop sz="94453" autoAdjust="0"/>
  </p:normalViewPr>
  <p:slideViewPr>
    <p:cSldViewPr snapToGrid="0" snapToObjects="1">
      <p:cViewPr>
        <p:scale>
          <a:sx n="66" d="100"/>
          <a:sy n="66" d="100"/>
        </p:scale>
        <p:origin x="-108" y="-462"/>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70" d="100"/>
          <a:sy n="70" d="100"/>
        </p:scale>
        <p:origin x="-3294" y="-10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handoutMaster" Target="handoutMasters/handoutMaster1.xml"/><Relationship Id="rId63" Type="http://schemas.openxmlformats.org/officeDocument/2006/relationships/font" Target="fonts/font16.fntdata"/><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6.fntdata"/><Relationship Id="rId58" Type="http://schemas.openxmlformats.org/officeDocument/2006/relationships/font" Target="fonts/font11.fntdata"/><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font" Target="fonts/font14.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schemas.openxmlformats.org/officeDocument/2006/relationships/font" Target="fonts/font9.fntdata"/><Relationship Id="rId64" Type="http://schemas.openxmlformats.org/officeDocument/2006/relationships/font" Target="fonts/font17.fntdata"/><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59" Type="http://schemas.openxmlformats.org/officeDocument/2006/relationships/font" Target="fonts/font12.fntdata"/><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7.fntdata"/><Relationship Id="rId62"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57" Type="http://schemas.openxmlformats.org/officeDocument/2006/relationships/font" Target="fonts/font10.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5.fntdata"/><Relationship Id="rId60" Type="http://schemas.openxmlformats.org/officeDocument/2006/relationships/font" Target="fonts/font13.fntdata"/><Relationship Id="rId65" Type="http://schemas.openxmlformats.org/officeDocument/2006/relationships/font" Target="fonts/font18.fnt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font" Target="fonts/font3.fntdata"/><Relationship Id="rId55" Type="http://schemas.openxmlformats.org/officeDocument/2006/relationships/font" Target="fonts/font8.fntdata"/></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FD7B59-8B5A-41B1-8E05-2C0BD382246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th-TH"/>
        </a:p>
      </dgm:t>
    </dgm:pt>
    <dgm:pt modelId="{DB869727-3EC0-466D-B130-694542F4420F}">
      <dgm:prSet phldrT="[Text]"/>
      <dgm:spPr/>
      <dgm:t>
        <a:bodyPr/>
        <a:lstStyle/>
        <a:p>
          <a:r>
            <a:rPr lang="en-US" b="1" i="1" dirty="0">
              <a:latin typeface="TH Niramit AS" pitchFamily="2" charset="-34"/>
              <a:cs typeface="TH Niramit AS" pitchFamily="2" charset="-34"/>
            </a:rPr>
            <a:t>1. Past- oriented cultures</a:t>
          </a:r>
          <a:r>
            <a:rPr lang="en-US" b="1" dirty="0">
              <a:latin typeface="TH Niramit AS" pitchFamily="2" charset="-34"/>
              <a:cs typeface="TH Niramit AS" pitchFamily="2" charset="-34"/>
            </a:rPr>
            <a:t>: </a:t>
          </a:r>
          <a:endParaRPr lang="th-TH" b="1" dirty="0"/>
        </a:p>
      </dgm:t>
    </dgm:pt>
    <dgm:pt modelId="{7AC2EA7D-AA03-4913-A0B3-699B8DB64EF7}" type="parTrans" cxnId="{652365AB-53B2-41D2-9728-AA3895BC66EC}">
      <dgm:prSet/>
      <dgm:spPr/>
      <dgm:t>
        <a:bodyPr/>
        <a:lstStyle/>
        <a:p>
          <a:endParaRPr lang="th-TH" b="1">
            <a:solidFill>
              <a:schemeClr val="tx1"/>
            </a:solidFill>
          </a:endParaRPr>
        </a:p>
      </dgm:t>
    </dgm:pt>
    <dgm:pt modelId="{C4D58B0B-02BF-4BB9-948B-6D6DB0B9FE2A}" type="sibTrans" cxnId="{652365AB-53B2-41D2-9728-AA3895BC66EC}">
      <dgm:prSet/>
      <dgm:spPr/>
      <dgm:t>
        <a:bodyPr/>
        <a:lstStyle/>
        <a:p>
          <a:endParaRPr lang="th-TH" b="1">
            <a:solidFill>
              <a:schemeClr val="tx1"/>
            </a:solidFill>
          </a:endParaRPr>
        </a:p>
      </dgm:t>
    </dgm:pt>
    <dgm:pt modelId="{D216572E-72E1-48E1-A9C1-64CDC12621BE}">
      <dgm:prSet/>
      <dgm:spPr/>
      <dgm:t>
        <a:bodyPr/>
        <a:lstStyle/>
        <a:p>
          <a:r>
            <a:rPr lang="en-US" b="1" i="1" dirty="0">
              <a:latin typeface="TH Niramit AS" pitchFamily="2" charset="-34"/>
              <a:cs typeface="TH Niramit AS" pitchFamily="2" charset="-34"/>
            </a:rPr>
            <a:t>2. Present- oriented cultures</a:t>
          </a:r>
          <a:r>
            <a:rPr lang="en-US" b="1" dirty="0">
              <a:latin typeface="TH Niramit AS" pitchFamily="2" charset="-34"/>
              <a:cs typeface="TH Niramit AS" pitchFamily="2" charset="-34"/>
            </a:rPr>
            <a:t>: </a:t>
          </a:r>
        </a:p>
      </dgm:t>
    </dgm:pt>
    <dgm:pt modelId="{859493B0-4C6B-4449-B0A7-562942ECBE15}" type="parTrans" cxnId="{2741B1D4-BD66-477C-86BA-773BE32EFE1C}">
      <dgm:prSet/>
      <dgm:spPr/>
      <dgm:t>
        <a:bodyPr/>
        <a:lstStyle/>
        <a:p>
          <a:endParaRPr lang="th-TH" b="1">
            <a:solidFill>
              <a:schemeClr val="tx1"/>
            </a:solidFill>
          </a:endParaRPr>
        </a:p>
      </dgm:t>
    </dgm:pt>
    <dgm:pt modelId="{D12A121C-6E89-4083-A1CE-AB9DE333D747}" type="sibTrans" cxnId="{2741B1D4-BD66-477C-86BA-773BE32EFE1C}">
      <dgm:prSet/>
      <dgm:spPr/>
      <dgm:t>
        <a:bodyPr/>
        <a:lstStyle/>
        <a:p>
          <a:endParaRPr lang="th-TH" b="1">
            <a:solidFill>
              <a:schemeClr val="tx1"/>
            </a:solidFill>
          </a:endParaRPr>
        </a:p>
      </dgm:t>
    </dgm:pt>
    <dgm:pt modelId="{19301AB1-75AA-427C-A125-A72AB54F0AB3}">
      <dgm:prSet/>
      <dgm:spPr/>
      <dgm:t>
        <a:bodyPr/>
        <a:lstStyle/>
        <a:p>
          <a:r>
            <a:rPr lang="en-US" b="1" i="1" dirty="0">
              <a:latin typeface="TH Niramit AS" pitchFamily="2" charset="-34"/>
              <a:cs typeface="TH Niramit AS" pitchFamily="2" charset="-34"/>
            </a:rPr>
            <a:t>3. Future-oriented cultures</a:t>
          </a:r>
          <a:r>
            <a:rPr lang="en-US" b="1" dirty="0">
              <a:latin typeface="TH Niramit AS" pitchFamily="2" charset="-34"/>
              <a:cs typeface="TH Niramit AS" pitchFamily="2" charset="-34"/>
            </a:rPr>
            <a:t>: </a:t>
          </a:r>
        </a:p>
      </dgm:t>
    </dgm:pt>
    <dgm:pt modelId="{65662A7A-C60F-48D1-989A-400179F92732}" type="parTrans" cxnId="{93F55EBE-BA23-4A68-A837-DAFAC1DCCE5A}">
      <dgm:prSet/>
      <dgm:spPr/>
      <dgm:t>
        <a:bodyPr/>
        <a:lstStyle/>
        <a:p>
          <a:endParaRPr lang="th-TH" b="1">
            <a:solidFill>
              <a:schemeClr val="tx1"/>
            </a:solidFill>
          </a:endParaRPr>
        </a:p>
      </dgm:t>
    </dgm:pt>
    <dgm:pt modelId="{61AC3C11-A0B5-4732-987F-3BBEDAB187DD}" type="sibTrans" cxnId="{93F55EBE-BA23-4A68-A837-DAFAC1DCCE5A}">
      <dgm:prSet/>
      <dgm:spPr/>
      <dgm:t>
        <a:bodyPr/>
        <a:lstStyle/>
        <a:p>
          <a:endParaRPr lang="th-TH" b="1">
            <a:solidFill>
              <a:schemeClr val="tx1"/>
            </a:solidFill>
          </a:endParaRPr>
        </a:p>
      </dgm:t>
    </dgm:pt>
    <dgm:pt modelId="{9B72D1B5-9606-4F5C-BC07-D5D21C0B869F}" type="pres">
      <dgm:prSet presAssocID="{7EFD7B59-8B5A-41B1-8E05-2C0BD382246D}" presName="linear" presStyleCnt="0">
        <dgm:presLayoutVars>
          <dgm:animLvl val="lvl"/>
          <dgm:resizeHandles val="exact"/>
        </dgm:presLayoutVars>
      </dgm:prSet>
      <dgm:spPr/>
      <dgm:t>
        <a:bodyPr/>
        <a:lstStyle/>
        <a:p>
          <a:endParaRPr lang="th-TH"/>
        </a:p>
      </dgm:t>
    </dgm:pt>
    <dgm:pt modelId="{11DF8E5E-D60B-40AB-BA9F-4F8A425280CC}" type="pres">
      <dgm:prSet presAssocID="{DB869727-3EC0-466D-B130-694542F4420F}" presName="parentText" presStyleLbl="node1" presStyleIdx="0" presStyleCnt="3">
        <dgm:presLayoutVars>
          <dgm:chMax val="0"/>
          <dgm:bulletEnabled val="1"/>
        </dgm:presLayoutVars>
      </dgm:prSet>
      <dgm:spPr/>
      <dgm:t>
        <a:bodyPr/>
        <a:lstStyle/>
        <a:p>
          <a:endParaRPr lang="th-TH"/>
        </a:p>
      </dgm:t>
    </dgm:pt>
    <dgm:pt modelId="{D0DD1FFC-ECBA-46D2-AC89-507607E72C1B}" type="pres">
      <dgm:prSet presAssocID="{C4D58B0B-02BF-4BB9-948B-6D6DB0B9FE2A}" presName="spacer" presStyleCnt="0"/>
      <dgm:spPr/>
    </dgm:pt>
    <dgm:pt modelId="{E1B7BE17-59F1-4239-8A6B-B98AEED8E3AE}" type="pres">
      <dgm:prSet presAssocID="{D216572E-72E1-48E1-A9C1-64CDC12621BE}" presName="parentText" presStyleLbl="node1" presStyleIdx="1" presStyleCnt="3">
        <dgm:presLayoutVars>
          <dgm:chMax val="0"/>
          <dgm:bulletEnabled val="1"/>
        </dgm:presLayoutVars>
      </dgm:prSet>
      <dgm:spPr/>
      <dgm:t>
        <a:bodyPr/>
        <a:lstStyle/>
        <a:p>
          <a:endParaRPr lang="th-TH"/>
        </a:p>
      </dgm:t>
    </dgm:pt>
    <dgm:pt modelId="{6C17CB68-38A8-4561-B462-CF7991FB8731}" type="pres">
      <dgm:prSet presAssocID="{D12A121C-6E89-4083-A1CE-AB9DE333D747}" presName="spacer" presStyleCnt="0"/>
      <dgm:spPr/>
    </dgm:pt>
    <dgm:pt modelId="{B2EB684A-2D63-4B9E-99DC-DC5064611B23}" type="pres">
      <dgm:prSet presAssocID="{19301AB1-75AA-427C-A125-A72AB54F0AB3}" presName="parentText" presStyleLbl="node1" presStyleIdx="2" presStyleCnt="3">
        <dgm:presLayoutVars>
          <dgm:chMax val="0"/>
          <dgm:bulletEnabled val="1"/>
        </dgm:presLayoutVars>
      </dgm:prSet>
      <dgm:spPr/>
      <dgm:t>
        <a:bodyPr/>
        <a:lstStyle/>
        <a:p>
          <a:endParaRPr lang="th-TH"/>
        </a:p>
      </dgm:t>
    </dgm:pt>
  </dgm:ptLst>
  <dgm:cxnLst>
    <dgm:cxn modelId="{652365AB-53B2-41D2-9728-AA3895BC66EC}" srcId="{7EFD7B59-8B5A-41B1-8E05-2C0BD382246D}" destId="{DB869727-3EC0-466D-B130-694542F4420F}" srcOrd="0" destOrd="0" parTransId="{7AC2EA7D-AA03-4913-A0B3-699B8DB64EF7}" sibTransId="{C4D58B0B-02BF-4BB9-948B-6D6DB0B9FE2A}"/>
    <dgm:cxn modelId="{AE5AEE6E-2DE0-4A94-B2D2-25D175BE3E30}" type="presOf" srcId="{7EFD7B59-8B5A-41B1-8E05-2C0BD382246D}" destId="{9B72D1B5-9606-4F5C-BC07-D5D21C0B869F}" srcOrd="0" destOrd="0" presId="urn:microsoft.com/office/officeart/2005/8/layout/vList2"/>
    <dgm:cxn modelId="{57B0D71B-41D0-44BD-ACE9-FF8386E326FD}" type="presOf" srcId="{19301AB1-75AA-427C-A125-A72AB54F0AB3}" destId="{B2EB684A-2D63-4B9E-99DC-DC5064611B23}" srcOrd="0" destOrd="0" presId="urn:microsoft.com/office/officeart/2005/8/layout/vList2"/>
    <dgm:cxn modelId="{75EF3144-27AC-43E7-964A-AD7DDBBE3B57}" type="presOf" srcId="{DB869727-3EC0-466D-B130-694542F4420F}" destId="{11DF8E5E-D60B-40AB-BA9F-4F8A425280CC}" srcOrd="0" destOrd="0" presId="urn:microsoft.com/office/officeart/2005/8/layout/vList2"/>
    <dgm:cxn modelId="{2741B1D4-BD66-477C-86BA-773BE32EFE1C}" srcId="{7EFD7B59-8B5A-41B1-8E05-2C0BD382246D}" destId="{D216572E-72E1-48E1-A9C1-64CDC12621BE}" srcOrd="1" destOrd="0" parTransId="{859493B0-4C6B-4449-B0A7-562942ECBE15}" sibTransId="{D12A121C-6E89-4083-A1CE-AB9DE333D747}"/>
    <dgm:cxn modelId="{EA902F28-DA2C-431F-A7D4-7D1F0B0636EF}" type="presOf" srcId="{D216572E-72E1-48E1-A9C1-64CDC12621BE}" destId="{E1B7BE17-59F1-4239-8A6B-B98AEED8E3AE}" srcOrd="0" destOrd="0" presId="urn:microsoft.com/office/officeart/2005/8/layout/vList2"/>
    <dgm:cxn modelId="{93F55EBE-BA23-4A68-A837-DAFAC1DCCE5A}" srcId="{7EFD7B59-8B5A-41B1-8E05-2C0BD382246D}" destId="{19301AB1-75AA-427C-A125-A72AB54F0AB3}" srcOrd="2" destOrd="0" parTransId="{65662A7A-C60F-48D1-989A-400179F92732}" sibTransId="{61AC3C11-A0B5-4732-987F-3BBEDAB187DD}"/>
    <dgm:cxn modelId="{D090A85D-8068-4D88-9D8A-EB7506604130}" type="presParOf" srcId="{9B72D1B5-9606-4F5C-BC07-D5D21C0B869F}" destId="{11DF8E5E-D60B-40AB-BA9F-4F8A425280CC}" srcOrd="0" destOrd="0" presId="urn:microsoft.com/office/officeart/2005/8/layout/vList2"/>
    <dgm:cxn modelId="{FFAFC7DB-8140-45E8-9036-B16C69959301}" type="presParOf" srcId="{9B72D1B5-9606-4F5C-BC07-D5D21C0B869F}" destId="{D0DD1FFC-ECBA-46D2-AC89-507607E72C1B}" srcOrd="1" destOrd="0" presId="urn:microsoft.com/office/officeart/2005/8/layout/vList2"/>
    <dgm:cxn modelId="{69060DE7-0C0A-4C81-970A-7D81945B3DB1}" type="presParOf" srcId="{9B72D1B5-9606-4F5C-BC07-D5D21C0B869F}" destId="{E1B7BE17-59F1-4239-8A6B-B98AEED8E3AE}" srcOrd="2" destOrd="0" presId="urn:microsoft.com/office/officeart/2005/8/layout/vList2"/>
    <dgm:cxn modelId="{DE67F2E8-3DB9-420B-99DB-54A6784393F7}" type="presParOf" srcId="{9B72D1B5-9606-4F5C-BC07-D5D21C0B869F}" destId="{6C17CB68-38A8-4561-B462-CF7991FB8731}" srcOrd="3" destOrd="0" presId="urn:microsoft.com/office/officeart/2005/8/layout/vList2"/>
    <dgm:cxn modelId="{C010535B-B9E9-4223-AF3F-353E28D5DD53}" type="presParOf" srcId="{9B72D1B5-9606-4F5C-BC07-D5D21C0B869F}" destId="{B2EB684A-2D63-4B9E-99DC-DC5064611B2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05"/>
          </a:xfrm>
          <a:prstGeom prst="rect">
            <a:avLst/>
          </a:prstGeom>
        </p:spPr>
        <p:txBody>
          <a:bodyPr vert="horz" lIns="91440" tIns="45720" rIns="91440" bIns="45720" rtlCol="0"/>
          <a:lstStyle>
            <a:lvl1pPr algn="l">
              <a:defRPr sz="1200"/>
            </a:lvl1pPr>
          </a:lstStyle>
          <a:p>
            <a:endParaRPr lang="th-TH"/>
          </a:p>
        </p:txBody>
      </p:sp>
      <p:sp>
        <p:nvSpPr>
          <p:cNvPr id="4" name="Footer Placeholder 3"/>
          <p:cNvSpPr>
            <a:spLocks noGrp="1"/>
          </p:cNvSpPr>
          <p:nvPr>
            <p:ph type="ftr" sz="quarter" idx="2"/>
          </p:nvPr>
        </p:nvSpPr>
        <p:spPr>
          <a:xfrm>
            <a:off x="0" y="6455104"/>
            <a:ext cx="4301543" cy="339805"/>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5622797" y="6455104"/>
            <a:ext cx="4301543" cy="339805"/>
          </a:xfrm>
          <a:prstGeom prst="rect">
            <a:avLst/>
          </a:prstGeom>
        </p:spPr>
        <p:txBody>
          <a:bodyPr vert="horz" lIns="91440" tIns="45720" rIns="91440" bIns="45720" rtlCol="0" anchor="b"/>
          <a:lstStyle>
            <a:lvl1pPr algn="r">
              <a:defRPr sz="1200"/>
            </a:lvl1pPr>
          </a:lstStyle>
          <a:p>
            <a:fld id="{16BE2915-FA39-4744-9D6C-B34CB55DF753}" type="slidenum">
              <a:rPr lang="th-TH" smtClean="0"/>
              <a:pPr/>
              <a:t>‹#›</a:t>
            </a:fld>
            <a:endParaRPr lang="th-TH"/>
          </a:p>
        </p:txBody>
      </p:sp>
    </p:spTree>
    <p:extLst>
      <p:ext uri="{BB962C8B-B14F-4D97-AF65-F5344CB8AC3E}">
        <p14:creationId xmlns:p14="http://schemas.microsoft.com/office/powerpoint/2010/main" val="1908435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92665" y="3228142"/>
            <a:ext cx="7941310" cy="305824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698319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cxnSp>
        <p:nvCxnSpPr>
          <p:cNvPr id="11" name="Google Shape;11;p2"/>
          <p:cNvCxnSpPr/>
          <p:nvPr/>
        </p:nvCxnSpPr>
        <p:spPr>
          <a:xfrm rot="10800000">
            <a:off x="8126247" y="1483200"/>
            <a:ext cx="0" cy="2953800"/>
          </a:xfrm>
          <a:prstGeom prst="straightConnector1">
            <a:avLst/>
          </a:prstGeom>
          <a:noFill/>
          <a:ln w="38100" cap="flat" cmpd="sng">
            <a:solidFill>
              <a:schemeClr val="dk1"/>
            </a:solidFill>
            <a:prstDash val="solid"/>
            <a:round/>
            <a:headEnd type="none" w="med" len="med"/>
            <a:tailEnd type="none" w="med" len="med"/>
          </a:ln>
        </p:spPr>
      </p:cxnSp>
      <p:sp>
        <p:nvSpPr>
          <p:cNvPr id="12" name="Google Shape;12;p2"/>
          <p:cNvSpPr txBox="1">
            <a:spLocks noGrp="1"/>
          </p:cNvSpPr>
          <p:nvPr>
            <p:ph type="ctrTitle"/>
          </p:nvPr>
        </p:nvSpPr>
        <p:spPr>
          <a:xfrm>
            <a:off x="2286550" y="1485330"/>
            <a:ext cx="4570800" cy="607200"/>
          </a:xfrm>
          <a:prstGeom prst="rect">
            <a:avLst/>
          </a:prstGeom>
          <a:solidFill>
            <a:schemeClr val="lt2"/>
          </a:solidFill>
          <a:ln>
            <a:noFill/>
          </a:ln>
        </p:spPr>
        <p:txBody>
          <a:bodyPr spcFirstLastPara="1" wrap="square" lIns="91425" tIns="91425" rIns="91425" bIns="91425" anchor="ctr" anchorCtr="0">
            <a:noAutofit/>
          </a:bodyPr>
          <a:lstStyle>
            <a:lvl1pPr lvl="0" algn="ctr">
              <a:spcBef>
                <a:spcPts val="0"/>
              </a:spcBef>
              <a:spcAft>
                <a:spcPts val="0"/>
              </a:spcAft>
              <a:buSzPts val="3300"/>
              <a:buNone/>
              <a:defRPr sz="3300"/>
            </a:lvl1pPr>
            <a:lvl2pPr lvl="1" algn="ctr">
              <a:lnSpc>
                <a:spcPct val="80000"/>
              </a:lnSpc>
              <a:spcBef>
                <a:spcPts val="0"/>
              </a:spcBef>
              <a:spcAft>
                <a:spcPts val="0"/>
              </a:spcAft>
              <a:buClr>
                <a:schemeClr val="accent4"/>
              </a:buClr>
              <a:buSzPts val="3500"/>
              <a:buNone/>
              <a:defRPr sz="3500">
                <a:solidFill>
                  <a:schemeClr val="accent4"/>
                </a:solidFill>
              </a:defRPr>
            </a:lvl2pPr>
            <a:lvl3pPr lvl="2" algn="ctr">
              <a:lnSpc>
                <a:spcPct val="80000"/>
              </a:lnSpc>
              <a:spcBef>
                <a:spcPts val="0"/>
              </a:spcBef>
              <a:spcAft>
                <a:spcPts val="0"/>
              </a:spcAft>
              <a:buClr>
                <a:schemeClr val="accent4"/>
              </a:buClr>
              <a:buSzPts val="3500"/>
              <a:buNone/>
              <a:defRPr sz="3500">
                <a:solidFill>
                  <a:schemeClr val="accent4"/>
                </a:solidFill>
              </a:defRPr>
            </a:lvl3pPr>
            <a:lvl4pPr lvl="3" algn="ctr">
              <a:lnSpc>
                <a:spcPct val="80000"/>
              </a:lnSpc>
              <a:spcBef>
                <a:spcPts val="0"/>
              </a:spcBef>
              <a:spcAft>
                <a:spcPts val="0"/>
              </a:spcAft>
              <a:buClr>
                <a:schemeClr val="accent4"/>
              </a:buClr>
              <a:buSzPts val="3500"/>
              <a:buNone/>
              <a:defRPr sz="3500">
                <a:solidFill>
                  <a:schemeClr val="accent4"/>
                </a:solidFill>
              </a:defRPr>
            </a:lvl4pPr>
            <a:lvl5pPr lvl="4" algn="ctr">
              <a:lnSpc>
                <a:spcPct val="80000"/>
              </a:lnSpc>
              <a:spcBef>
                <a:spcPts val="0"/>
              </a:spcBef>
              <a:spcAft>
                <a:spcPts val="0"/>
              </a:spcAft>
              <a:buClr>
                <a:schemeClr val="accent4"/>
              </a:buClr>
              <a:buSzPts val="3500"/>
              <a:buNone/>
              <a:defRPr sz="3500">
                <a:solidFill>
                  <a:schemeClr val="accent4"/>
                </a:solidFill>
              </a:defRPr>
            </a:lvl5pPr>
            <a:lvl6pPr lvl="5" algn="ctr">
              <a:lnSpc>
                <a:spcPct val="80000"/>
              </a:lnSpc>
              <a:spcBef>
                <a:spcPts val="0"/>
              </a:spcBef>
              <a:spcAft>
                <a:spcPts val="0"/>
              </a:spcAft>
              <a:buClr>
                <a:schemeClr val="accent4"/>
              </a:buClr>
              <a:buSzPts val="3500"/>
              <a:buNone/>
              <a:defRPr sz="3500">
                <a:solidFill>
                  <a:schemeClr val="accent4"/>
                </a:solidFill>
              </a:defRPr>
            </a:lvl6pPr>
            <a:lvl7pPr lvl="6" algn="ctr">
              <a:lnSpc>
                <a:spcPct val="80000"/>
              </a:lnSpc>
              <a:spcBef>
                <a:spcPts val="0"/>
              </a:spcBef>
              <a:spcAft>
                <a:spcPts val="0"/>
              </a:spcAft>
              <a:buClr>
                <a:schemeClr val="accent4"/>
              </a:buClr>
              <a:buSzPts val="3500"/>
              <a:buNone/>
              <a:defRPr sz="3500">
                <a:solidFill>
                  <a:schemeClr val="accent4"/>
                </a:solidFill>
              </a:defRPr>
            </a:lvl7pPr>
            <a:lvl8pPr lvl="7" algn="ctr">
              <a:lnSpc>
                <a:spcPct val="80000"/>
              </a:lnSpc>
              <a:spcBef>
                <a:spcPts val="0"/>
              </a:spcBef>
              <a:spcAft>
                <a:spcPts val="0"/>
              </a:spcAft>
              <a:buClr>
                <a:schemeClr val="accent4"/>
              </a:buClr>
              <a:buSzPts val="3500"/>
              <a:buNone/>
              <a:defRPr sz="3500">
                <a:solidFill>
                  <a:schemeClr val="accent4"/>
                </a:solidFill>
              </a:defRPr>
            </a:lvl8pPr>
            <a:lvl9pPr lvl="8" algn="ctr">
              <a:lnSpc>
                <a:spcPct val="80000"/>
              </a:lnSpc>
              <a:spcBef>
                <a:spcPts val="0"/>
              </a:spcBef>
              <a:spcAft>
                <a:spcPts val="0"/>
              </a:spcAft>
              <a:buClr>
                <a:schemeClr val="accent4"/>
              </a:buClr>
              <a:buSzPts val="3500"/>
              <a:buNone/>
              <a:defRPr sz="3500">
                <a:solidFill>
                  <a:schemeClr val="accent4"/>
                </a:solidFill>
              </a:defRPr>
            </a:lvl9pPr>
          </a:lstStyle>
          <a:p>
            <a:endParaRPr/>
          </a:p>
        </p:txBody>
      </p:sp>
      <p:sp>
        <p:nvSpPr>
          <p:cNvPr id="13" name="Google Shape;13;p2"/>
          <p:cNvSpPr/>
          <p:nvPr/>
        </p:nvSpPr>
        <p:spPr>
          <a:xfrm>
            <a:off x="816075" y="816000"/>
            <a:ext cx="3755879" cy="3304649"/>
          </a:xfrm>
          <a:custGeom>
            <a:avLst/>
            <a:gdLst/>
            <a:ahLst/>
            <a:cxnLst/>
            <a:rect l="l" t="t" r="r" b="b"/>
            <a:pathLst>
              <a:path w="26788" h="63895" extrusionOk="0">
                <a:moveTo>
                  <a:pt x="26788" y="0"/>
                </a:moveTo>
                <a:lnTo>
                  <a:pt x="0" y="0"/>
                </a:lnTo>
                <a:lnTo>
                  <a:pt x="0" y="63895"/>
                </a:lnTo>
                <a:lnTo>
                  <a:pt x="26788" y="63895"/>
                </a:lnTo>
              </a:path>
            </a:pathLst>
          </a:custGeom>
          <a:noFill/>
          <a:ln w="38100" cap="flat" cmpd="sng">
            <a:solidFill>
              <a:schemeClr val="dk1"/>
            </a:solidFill>
            <a:prstDash val="solid"/>
            <a:round/>
            <a:headEnd type="none" w="med" len="med"/>
            <a:tailEnd type="none" w="med" len="med"/>
          </a:ln>
        </p:spPr>
      </p:sp>
      <p:sp>
        <p:nvSpPr>
          <p:cNvPr id="14" name="Google Shape;14;p2"/>
          <p:cNvSpPr/>
          <p:nvPr/>
        </p:nvSpPr>
        <p:spPr>
          <a:xfrm>
            <a:off x="408075" y="4528950"/>
            <a:ext cx="1637386" cy="206578"/>
          </a:xfrm>
          <a:custGeom>
            <a:avLst/>
            <a:gdLst/>
            <a:ahLst/>
            <a:cxnLst/>
            <a:rect l="l" t="t" r="r" b="b"/>
            <a:pathLst>
              <a:path w="43432" h="5838" extrusionOk="0">
                <a:moveTo>
                  <a:pt x="1" y="1"/>
                </a:moveTo>
                <a:lnTo>
                  <a:pt x="1" y="5838"/>
                </a:lnTo>
                <a:lnTo>
                  <a:pt x="43432" y="5838"/>
                </a:lnTo>
                <a:lnTo>
                  <a:pt x="43432" y="1"/>
                </a:lnTo>
                <a:close/>
              </a:path>
            </a:pathLst>
          </a:custGeom>
          <a:solidFill>
            <a:srgbClr val="7FC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19973" y="4327525"/>
            <a:ext cx="815979" cy="408003"/>
          </a:xfrm>
          <a:custGeom>
            <a:avLst/>
            <a:gdLst/>
            <a:ahLst/>
            <a:cxnLst/>
            <a:rect l="l" t="t" r="r" b="b"/>
            <a:pathLst>
              <a:path w="43432" h="5838" extrusionOk="0">
                <a:moveTo>
                  <a:pt x="1" y="1"/>
                </a:moveTo>
                <a:lnTo>
                  <a:pt x="1" y="5838"/>
                </a:lnTo>
                <a:lnTo>
                  <a:pt x="43432" y="5838"/>
                </a:lnTo>
                <a:lnTo>
                  <a:pt x="43432" y="1"/>
                </a:lnTo>
                <a:close/>
              </a:path>
            </a:pathLst>
          </a:custGeom>
          <a:solidFill>
            <a:srgbClr val="7FC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subTitle" idx="1"/>
          </p:nvPr>
        </p:nvSpPr>
        <p:spPr>
          <a:xfrm>
            <a:off x="408075" y="408000"/>
            <a:ext cx="1637400" cy="821400"/>
          </a:xfrm>
          <a:prstGeom prst="rect">
            <a:avLst/>
          </a:prstGeom>
          <a:solidFill>
            <a:schemeClr val="accent3"/>
          </a:solid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6580094" y="141195"/>
            <a:ext cx="2133600" cy="273844"/>
          </a:xfrm>
          <a:prstGeom prst="rect">
            <a:avLst/>
          </a:prstGeom>
        </p:spPr>
        <p:txBody>
          <a:bodyPr/>
          <a:lstStyle/>
          <a:p>
            <a:fld id="{70FAA508-F0CD-46EA-95FB-26B559A0B5D9}" type="datetimeFigureOut">
              <a:rPr lang="en-US" smtClean="0"/>
              <a:pPr/>
              <a:t>8/26/2021</a:t>
            </a:fld>
            <a:endParaRPr lang="en-US"/>
          </a:p>
        </p:txBody>
      </p:sp>
      <p:sp>
        <p:nvSpPr>
          <p:cNvPr id="5" name="Footer Placeholder 4"/>
          <p:cNvSpPr>
            <a:spLocks noGrp="1"/>
          </p:cNvSpPr>
          <p:nvPr>
            <p:ph type="ftr" sz="quarter" idx="11"/>
          </p:nvPr>
        </p:nvSpPr>
        <p:spPr>
          <a:xfrm>
            <a:off x="1120588" y="141195"/>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4926807"/>
            <a:ext cx="457200" cy="273844"/>
          </a:xfrm>
          <a:prstGeom prst="rect">
            <a:avLst/>
          </a:prstGeom>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27074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3306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597724" y="617819"/>
            <a:ext cx="8225872" cy="4208173"/>
          </a:xfrm>
          <a:custGeom>
            <a:avLst/>
            <a:gdLst/>
            <a:ahLst/>
            <a:cxnLst/>
            <a:rect l="l" t="t" r="r" b="b"/>
            <a:pathLst>
              <a:path w="122733" h="122732" extrusionOk="0">
                <a:moveTo>
                  <a:pt x="0" y="0"/>
                </a:moveTo>
                <a:lnTo>
                  <a:pt x="0" y="122732"/>
                </a:lnTo>
                <a:lnTo>
                  <a:pt x="122732" y="122732"/>
                </a:lnTo>
                <a:lnTo>
                  <a:pt x="1227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408075" y="408000"/>
            <a:ext cx="8327899" cy="4327536"/>
          </a:xfrm>
          <a:custGeom>
            <a:avLst/>
            <a:gdLst/>
            <a:ahLst/>
            <a:cxnLst/>
            <a:rect l="l" t="t" r="r" b="b"/>
            <a:pathLst>
              <a:path w="124427" h="124426" extrusionOk="0">
                <a:moveTo>
                  <a:pt x="1" y="0"/>
                </a:moveTo>
                <a:lnTo>
                  <a:pt x="1" y="124426"/>
                </a:lnTo>
                <a:lnTo>
                  <a:pt x="124427" y="124426"/>
                </a:lnTo>
                <a:lnTo>
                  <a:pt x="12442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714775" y="349513"/>
            <a:ext cx="7714500" cy="5727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3500"/>
              <a:buFont typeface="Maven Pro"/>
              <a:buNone/>
              <a:defRPr sz="3500" b="1">
                <a:solidFill>
                  <a:schemeClr val="dk1"/>
                </a:solidFill>
                <a:latin typeface="Maven Pro"/>
                <a:ea typeface="Maven Pro"/>
                <a:cs typeface="Maven Pro"/>
                <a:sym typeface="Maven Pro"/>
              </a:defRPr>
            </a:lvl1pPr>
            <a:lvl2pPr lvl="1">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2pPr>
            <a:lvl3pPr lvl="2">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3pPr>
            <a:lvl4pPr lvl="3">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4pPr>
            <a:lvl5pPr lvl="4">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5pPr>
            <a:lvl6pPr lvl="5">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6pPr>
            <a:lvl7pPr lvl="6">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7pPr>
            <a:lvl8pPr lvl="7">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8pPr>
            <a:lvl9pPr lvl="8">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9pPr>
          </a:lstStyle>
          <a:p>
            <a:endParaRPr/>
          </a:p>
        </p:txBody>
      </p:sp>
      <p:sp>
        <p:nvSpPr>
          <p:cNvPr id="9" name="Google Shape;9;p1"/>
          <p:cNvSpPr txBox="1">
            <a:spLocks noGrp="1"/>
          </p:cNvSpPr>
          <p:nvPr>
            <p:ph type="body" idx="1"/>
          </p:nvPr>
        </p:nvSpPr>
        <p:spPr>
          <a:xfrm>
            <a:off x="708350" y="1202925"/>
            <a:ext cx="77274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82" r:id="rId2"/>
    <p:sldLayoutId id="214748368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95746"/>
            <a:ext cx="9144000" cy="1150028"/>
          </a:xfrm>
        </p:spPr>
        <p:txBody>
          <a:bodyPr>
            <a:noAutofit/>
          </a:bodyPr>
          <a:lstStyle/>
          <a:p>
            <a:r>
              <a:rPr lang="en-US" sz="3600" dirty="0">
                <a:latin typeface="TH Niramit AS"/>
                <a:cs typeface="TH Niramit AS"/>
              </a:rPr>
              <a:t>TRM 3210 CROSS CULTURAL COMMUNICATION</a:t>
            </a:r>
            <a:br>
              <a:rPr lang="en-US" sz="3600" dirty="0">
                <a:latin typeface="TH Niramit AS"/>
                <a:cs typeface="TH Niramit AS"/>
              </a:rPr>
            </a:br>
            <a:r>
              <a:rPr lang="en-US" sz="3600" dirty="0">
                <a:latin typeface="TH Niramit AS"/>
                <a:cs typeface="TH Niramit AS"/>
              </a:rPr>
              <a:t>IN THE TOURISM INDUSTRY</a:t>
            </a:r>
          </a:p>
        </p:txBody>
      </p:sp>
      <p:grpSp>
        <p:nvGrpSpPr>
          <p:cNvPr id="4" name="Group 3">
            <a:extLst>
              <a:ext uri="{FF2B5EF4-FFF2-40B4-BE49-F238E27FC236}">
                <a16:creationId xmlns="" xmlns:a16="http://schemas.microsoft.com/office/drawing/2014/main" id="{E415BE36-8AC4-498A-833E-D982B8295C28}"/>
              </a:ext>
            </a:extLst>
          </p:cNvPr>
          <p:cNvGrpSpPr/>
          <p:nvPr/>
        </p:nvGrpSpPr>
        <p:grpSpPr>
          <a:xfrm>
            <a:off x="1164214" y="1945774"/>
            <a:ext cx="4065877" cy="2017082"/>
            <a:chOff x="834933" y="1320837"/>
            <a:chExt cx="10775481" cy="5345718"/>
          </a:xfrm>
        </p:grpSpPr>
        <p:grpSp>
          <p:nvGrpSpPr>
            <p:cNvPr id="5" name="Group 4">
              <a:extLst>
                <a:ext uri="{FF2B5EF4-FFF2-40B4-BE49-F238E27FC236}">
                  <a16:creationId xmlns="" xmlns:a16="http://schemas.microsoft.com/office/drawing/2014/main" id="{A99F8556-6423-41AD-9A55-B316766B6E0F}"/>
                </a:ext>
              </a:extLst>
            </p:cNvPr>
            <p:cNvGrpSpPr/>
            <p:nvPr/>
          </p:nvGrpSpPr>
          <p:grpSpPr>
            <a:xfrm>
              <a:off x="1989325" y="4498722"/>
              <a:ext cx="8213350" cy="2167833"/>
              <a:chOff x="3960971" y="2777942"/>
              <a:chExt cx="4267200" cy="1310664"/>
            </a:xfrm>
          </p:grpSpPr>
          <p:sp>
            <p:nvSpPr>
              <p:cNvPr id="18" name="Freeform: Shape 148">
                <a:extLst>
                  <a:ext uri="{FF2B5EF4-FFF2-40B4-BE49-F238E27FC236}">
                    <a16:creationId xmlns="" xmlns:a16="http://schemas.microsoft.com/office/drawing/2014/main" id="{E17F11EF-77DD-4026-B845-59A269F00DD9}"/>
                  </a:ext>
                </a:extLst>
              </p:cNvPr>
              <p:cNvSpPr/>
              <p:nvPr/>
            </p:nvSpPr>
            <p:spPr>
              <a:xfrm>
                <a:off x="4033932" y="3469638"/>
                <a:ext cx="4104504" cy="543410"/>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 name="connsiteX0" fmla="*/ 3874770 w 4077652"/>
                  <a:gd name="connsiteY0" fmla="*/ 165396 h 731180"/>
                  <a:gd name="connsiteX1" fmla="*/ 2042160 w 4077652"/>
                  <a:gd name="connsiteY1" fmla="*/ 397806 h 731180"/>
                  <a:gd name="connsiteX2" fmla="*/ 2042160 w 4077652"/>
                  <a:gd name="connsiteY2" fmla="*/ 392091 h 731180"/>
                  <a:gd name="connsiteX3" fmla="*/ 203835 w 4077652"/>
                  <a:gd name="connsiteY3" fmla="*/ 156824 h 731180"/>
                  <a:gd name="connsiteX4" fmla="*/ 0 w 4077652"/>
                  <a:gd name="connsiteY4" fmla="*/ 682604 h 731180"/>
                  <a:gd name="connsiteX5" fmla="*/ 1772602 w 4077652"/>
                  <a:gd name="connsiteY5" fmla="*/ 454004 h 731180"/>
                  <a:gd name="connsiteX6" fmla="*/ 2036445 w 4077652"/>
                  <a:gd name="connsiteY6" fmla="*/ 722609 h 731180"/>
                  <a:gd name="connsiteX7" fmla="*/ 2036445 w 4077652"/>
                  <a:gd name="connsiteY7" fmla="*/ 731181 h 731180"/>
                  <a:gd name="connsiteX8" fmla="*/ 2305050 w 4077652"/>
                  <a:gd name="connsiteY8" fmla="*/ 462576 h 731180"/>
                  <a:gd name="connsiteX9" fmla="*/ 4077652 w 4077652"/>
                  <a:gd name="connsiteY9" fmla="*/ 691176 h 731180"/>
                  <a:gd name="connsiteX10" fmla="*/ 3874770 w 4077652"/>
                  <a:gd name="connsiteY10" fmla="*/ 165396 h 731180"/>
                  <a:gd name="connsiteX0" fmla="*/ 3874770 w 4077652"/>
                  <a:gd name="connsiteY0" fmla="*/ 153654 h 719439"/>
                  <a:gd name="connsiteX1" fmla="*/ 2042160 w 4077652"/>
                  <a:gd name="connsiteY1" fmla="*/ 386064 h 719439"/>
                  <a:gd name="connsiteX2" fmla="*/ 2042160 w 4077652"/>
                  <a:gd name="connsiteY2" fmla="*/ 380349 h 719439"/>
                  <a:gd name="connsiteX3" fmla="*/ 203835 w 4077652"/>
                  <a:gd name="connsiteY3" fmla="*/ 145082 h 719439"/>
                  <a:gd name="connsiteX4" fmla="*/ 0 w 4077652"/>
                  <a:gd name="connsiteY4" fmla="*/ 670862 h 719439"/>
                  <a:gd name="connsiteX5" fmla="*/ 1772602 w 4077652"/>
                  <a:gd name="connsiteY5" fmla="*/ 442262 h 719439"/>
                  <a:gd name="connsiteX6" fmla="*/ 2036445 w 4077652"/>
                  <a:gd name="connsiteY6" fmla="*/ 710867 h 719439"/>
                  <a:gd name="connsiteX7" fmla="*/ 2036445 w 4077652"/>
                  <a:gd name="connsiteY7" fmla="*/ 719439 h 719439"/>
                  <a:gd name="connsiteX8" fmla="*/ 2305050 w 4077652"/>
                  <a:gd name="connsiteY8" fmla="*/ 450834 h 719439"/>
                  <a:gd name="connsiteX9" fmla="*/ 4077652 w 4077652"/>
                  <a:gd name="connsiteY9" fmla="*/ 679434 h 719439"/>
                  <a:gd name="connsiteX10" fmla="*/ 3874770 w 4077652"/>
                  <a:gd name="connsiteY10" fmla="*/ 153654 h 719439"/>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254978 h 820763"/>
                  <a:gd name="connsiteX1" fmla="*/ 2064925 w 4100417"/>
                  <a:gd name="connsiteY1" fmla="*/ 487388 h 820763"/>
                  <a:gd name="connsiteX2" fmla="*/ 2064925 w 4100417"/>
                  <a:gd name="connsiteY2" fmla="*/ 309195 h 820763"/>
                  <a:gd name="connsiteX3" fmla="*/ 226600 w 4100417"/>
                  <a:gd name="connsiteY3" fmla="*/ 246406 h 820763"/>
                  <a:gd name="connsiteX4" fmla="*/ 22765 w 4100417"/>
                  <a:gd name="connsiteY4" fmla="*/ 772186 h 820763"/>
                  <a:gd name="connsiteX5" fmla="*/ 1795367 w 4100417"/>
                  <a:gd name="connsiteY5" fmla="*/ 543586 h 820763"/>
                  <a:gd name="connsiteX6" fmla="*/ 2059210 w 4100417"/>
                  <a:gd name="connsiteY6" fmla="*/ 812191 h 820763"/>
                  <a:gd name="connsiteX7" fmla="*/ 2059210 w 4100417"/>
                  <a:gd name="connsiteY7" fmla="*/ 820763 h 820763"/>
                  <a:gd name="connsiteX8" fmla="*/ 2327815 w 4100417"/>
                  <a:gd name="connsiteY8" fmla="*/ 552158 h 820763"/>
                  <a:gd name="connsiteX9" fmla="*/ 4100417 w 4100417"/>
                  <a:gd name="connsiteY9" fmla="*/ 780758 h 820763"/>
                  <a:gd name="connsiteX10" fmla="*/ 3897535 w 4100417"/>
                  <a:gd name="connsiteY10" fmla="*/ 254978 h 820763"/>
                  <a:gd name="connsiteX0" fmla="*/ 3897535 w 4100417"/>
                  <a:gd name="connsiteY0" fmla="*/ 254978 h 820763"/>
                  <a:gd name="connsiteX1" fmla="*/ 2064925 w 4100417"/>
                  <a:gd name="connsiteY1" fmla="*/ 487388 h 820763"/>
                  <a:gd name="connsiteX2" fmla="*/ 2064925 w 4100417"/>
                  <a:gd name="connsiteY2" fmla="*/ 309195 h 820763"/>
                  <a:gd name="connsiteX3" fmla="*/ 226600 w 4100417"/>
                  <a:gd name="connsiteY3" fmla="*/ 246406 h 820763"/>
                  <a:gd name="connsiteX4" fmla="*/ 22765 w 4100417"/>
                  <a:gd name="connsiteY4" fmla="*/ 772186 h 820763"/>
                  <a:gd name="connsiteX5" fmla="*/ 1795367 w 4100417"/>
                  <a:gd name="connsiteY5" fmla="*/ 543586 h 820763"/>
                  <a:gd name="connsiteX6" fmla="*/ 2059210 w 4100417"/>
                  <a:gd name="connsiteY6" fmla="*/ 812191 h 820763"/>
                  <a:gd name="connsiteX7" fmla="*/ 2059210 w 4100417"/>
                  <a:gd name="connsiteY7" fmla="*/ 820763 h 820763"/>
                  <a:gd name="connsiteX8" fmla="*/ 2327815 w 4100417"/>
                  <a:gd name="connsiteY8" fmla="*/ 552158 h 820763"/>
                  <a:gd name="connsiteX9" fmla="*/ 4100417 w 4100417"/>
                  <a:gd name="connsiteY9" fmla="*/ 780758 h 820763"/>
                  <a:gd name="connsiteX10" fmla="*/ 3897535 w 4100417"/>
                  <a:gd name="connsiteY10" fmla="*/ 254978 h 820763"/>
                  <a:gd name="connsiteX0" fmla="*/ 3897535 w 4100417"/>
                  <a:gd name="connsiteY0" fmla="*/ 148746 h 714531"/>
                  <a:gd name="connsiteX1" fmla="*/ 2064925 w 4100417"/>
                  <a:gd name="connsiteY1" fmla="*/ 381156 h 714531"/>
                  <a:gd name="connsiteX2" fmla="*/ 2064925 w 4100417"/>
                  <a:gd name="connsiteY2" fmla="*/ 390440 h 714531"/>
                  <a:gd name="connsiteX3" fmla="*/ 226600 w 4100417"/>
                  <a:gd name="connsiteY3" fmla="*/ 140174 h 714531"/>
                  <a:gd name="connsiteX4" fmla="*/ 22765 w 4100417"/>
                  <a:gd name="connsiteY4" fmla="*/ 665954 h 714531"/>
                  <a:gd name="connsiteX5" fmla="*/ 1795367 w 4100417"/>
                  <a:gd name="connsiteY5" fmla="*/ 437354 h 714531"/>
                  <a:gd name="connsiteX6" fmla="*/ 2059210 w 4100417"/>
                  <a:gd name="connsiteY6" fmla="*/ 705959 h 714531"/>
                  <a:gd name="connsiteX7" fmla="*/ 2059210 w 4100417"/>
                  <a:gd name="connsiteY7" fmla="*/ 714531 h 714531"/>
                  <a:gd name="connsiteX8" fmla="*/ 2327815 w 4100417"/>
                  <a:gd name="connsiteY8" fmla="*/ 445926 h 714531"/>
                  <a:gd name="connsiteX9" fmla="*/ 4100417 w 4100417"/>
                  <a:gd name="connsiteY9" fmla="*/ 674526 h 714531"/>
                  <a:gd name="connsiteX10" fmla="*/ 3897535 w 4100417"/>
                  <a:gd name="connsiteY10" fmla="*/ 148746 h 714531"/>
                  <a:gd name="connsiteX0" fmla="*/ 3897535 w 4100417"/>
                  <a:gd name="connsiteY0" fmla="*/ 148746 h 714531"/>
                  <a:gd name="connsiteX1" fmla="*/ 2064925 w 4100417"/>
                  <a:gd name="connsiteY1" fmla="*/ 381156 h 714531"/>
                  <a:gd name="connsiteX2" fmla="*/ 2064925 w 4100417"/>
                  <a:gd name="connsiteY2" fmla="*/ 382941 h 714531"/>
                  <a:gd name="connsiteX3" fmla="*/ 226600 w 4100417"/>
                  <a:gd name="connsiteY3" fmla="*/ 140174 h 714531"/>
                  <a:gd name="connsiteX4" fmla="*/ 22765 w 4100417"/>
                  <a:gd name="connsiteY4" fmla="*/ 665954 h 714531"/>
                  <a:gd name="connsiteX5" fmla="*/ 1795367 w 4100417"/>
                  <a:gd name="connsiteY5" fmla="*/ 437354 h 714531"/>
                  <a:gd name="connsiteX6" fmla="*/ 2059210 w 4100417"/>
                  <a:gd name="connsiteY6" fmla="*/ 705959 h 714531"/>
                  <a:gd name="connsiteX7" fmla="*/ 2059210 w 4100417"/>
                  <a:gd name="connsiteY7" fmla="*/ 714531 h 714531"/>
                  <a:gd name="connsiteX8" fmla="*/ 2327815 w 4100417"/>
                  <a:gd name="connsiteY8" fmla="*/ 445926 h 714531"/>
                  <a:gd name="connsiteX9" fmla="*/ 4100417 w 4100417"/>
                  <a:gd name="connsiteY9" fmla="*/ 674526 h 714531"/>
                  <a:gd name="connsiteX10" fmla="*/ 3897535 w 4100417"/>
                  <a:gd name="connsiteY10" fmla="*/ 148746 h 714531"/>
                  <a:gd name="connsiteX0" fmla="*/ 3976713 w 4100417"/>
                  <a:gd name="connsiteY0" fmla="*/ 156842 h 707629"/>
                  <a:gd name="connsiteX1" fmla="*/ 2064925 w 4100417"/>
                  <a:gd name="connsiteY1" fmla="*/ 374254 h 707629"/>
                  <a:gd name="connsiteX2" fmla="*/ 2064925 w 4100417"/>
                  <a:gd name="connsiteY2" fmla="*/ 376039 h 707629"/>
                  <a:gd name="connsiteX3" fmla="*/ 226600 w 4100417"/>
                  <a:gd name="connsiteY3" fmla="*/ 133272 h 707629"/>
                  <a:gd name="connsiteX4" fmla="*/ 22765 w 4100417"/>
                  <a:gd name="connsiteY4" fmla="*/ 659052 h 707629"/>
                  <a:gd name="connsiteX5" fmla="*/ 1795367 w 4100417"/>
                  <a:gd name="connsiteY5" fmla="*/ 430452 h 707629"/>
                  <a:gd name="connsiteX6" fmla="*/ 2059210 w 4100417"/>
                  <a:gd name="connsiteY6" fmla="*/ 699057 h 707629"/>
                  <a:gd name="connsiteX7" fmla="*/ 2059210 w 4100417"/>
                  <a:gd name="connsiteY7" fmla="*/ 707629 h 707629"/>
                  <a:gd name="connsiteX8" fmla="*/ 2327815 w 4100417"/>
                  <a:gd name="connsiteY8" fmla="*/ 439024 h 707629"/>
                  <a:gd name="connsiteX9" fmla="*/ 4100417 w 4100417"/>
                  <a:gd name="connsiteY9" fmla="*/ 667624 h 707629"/>
                  <a:gd name="connsiteX10" fmla="*/ 3976713 w 4100417"/>
                  <a:gd name="connsiteY10" fmla="*/ 156842 h 707629"/>
                  <a:gd name="connsiteX0" fmla="*/ 3961867 w 4100417"/>
                  <a:gd name="connsiteY0" fmla="*/ 156842 h 707629"/>
                  <a:gd name="connsiteX1" fmla="*/ 2064925 w 4100417"/>
                  <a:gd name="connsiteY1" fmla="*/ 374254 h 707629"/>
                  <a:gd name="connsiteX2" fmla="*/ 2064925 w 4100417"/>
                  <a:gd name="connsiteY2" fmla="*/ 376039 h 707629"/>
                  <a:gd name="connsiteX3" fmla="*/ 226600 w 4100417"/>
                  <a:gd name="connsiteY3" fmla="*/ 133272 h 707629"/>
                  <a:gd name="connsiteX4" fmla="*/ 22765 w 4100417"/>
                  <a:gd name="connsiteY4" fmla="*/ 659052 h 707629"/>
                  <a:gd name="connsiteX5" fmla="*/ 1795367 w 4100417"/>
                  <a:gd name="connsiteY5" fmla="*/ 430452 h 707629"/>
                  <a:gd name="connsiteX6" fmla="*/ 2059210 w 4100417"/>
                  <a:gd name="connsiteY6" fmla="*/ 699057 h 707629"/>
                  <a:gd name="connsiteX7" fmla="*/ 2059210 w 4100417"/>
                  <a:gd name="connsiteY7" fmla="*/ 707629 h 707629"/>
                  <a:gd name="connsiteX8" fmla="*/ 2327815 w 4100417"/>
                  <a:gd name="connsiteY8" fmla="*/ 439024 h 707629"/>
                  <a:gd name="connsiteX9" fmla="*/ 4100417 w 4100417"/>
                  <a:gd name="connsiteY9" fmla="*/ 667624 h 707629"/>
                  <a:gd name="connsiteX10" fmla="*/ 3961867 w 4100417"/>
                  <a:gd name="connsiteY10" fmla="*/ 156842 h 707629"/>
                  <a:gd name="connsiteX0" fmla="*/ 4045994 w 4100417"/>
                  <a:gd name="connsiteY0" fmla="*/ 202705 h 700998"/>
                  <a:gd name="connsiteX1" fmla="*/ 2064925 w 4100417"/>
                  <a:gd name="connsiteY1" fmla="*/ 367623 h 700998"/>
                  <a:gd name="connsiteX2" fmla="*/ 2064925 w 4100417"/>
                  <a:gd name="connsiteY2" fmla="*/ 369408 h 700998"/>
                  <a:gd name="connsiteX3" fmla="*/ 226600 w 4100417"/>
                  <a:gd name="connsiteY3" fmla="*/ 126641 h 700998"/>
                  <a:gd name="connsiteX4" fmla="*/ 22765 w 4100417"/>
                  <a:gd name="connsiteY4" fmla="*/ 652421 h 700998"/>
                  <a:gd name="connsiteX5" fmla="*/ 1795367 w 4100417"/>
                  <a:gd name="connsiteY5" fmla="*/ 423821 h 700998"/>
                  <a:gd name="connsiteX6" fmla="*/ 2059210 w 4100417"/>
                  <a:gd name="connsiteY6" fmla="*/ 692426 h 700998"/>
                  <a:gd name="connsiteX7" fmla="*/ 2059210 w 4100417"/>
                  <a:gd name="connsiteY7" fmla="*/ 700998 h 700998"/>
                  <a:gd name="connsiteX8" fmla="*/ 2327815 w 4100417"/>
                  <a:gd name="connsiteY8" fmla="*/ 432393 h 700998"/>
                  <a:gd name="connsiteX9" fmla="*/ 4100417 w 4100417"/>
                  <a:gd name="connsiteY9" fmla="*/ 660993 h 700998"/>
                  <a:gd name="connsiteX10" fmla="*/ 4045994 w 4100417"/>
                  <a:gd name="connsiteY10" fmla="*/ 202705 h 700998"/>
                  <a:gd name="connsiteX0" fmla="*/ 4045994 w 4178399"/>
                  <a:gd name="connsiteY0" fmla="*/ 202705 h 700998"/>
                  <a:gd name="connsiteX1" fmla="*/ 2064925 w 4178399"/>
                  <a:gd name="connsiteY1" fmla="*/ 367623 h 700998"/>
                  <a:gd name="connsiteX2" fmla="*/ 2064925 w 4178399"/>
                  <a:gd name="connsiteY2" fmla="*/ 369408 h 700998"/>
                  <a:gd name="connsiteX3" fmla="*/ 226600 w 4178399"/>
                  <a:gd name="connsiteY3" fmla="*/ 126641 h 700998"/>
                  <a:gd name="connsiteX4" fmla="*/ 22765 w 4178399"/>
                  <a:gd name="connsiteY4" fmla="*/ 652421 h 700998"/>
                  <a:gd name="connsiteX5" fmla="*/ 1795367 w 4178399"/>
                  <a:gd name="connsiteY5" fmla="*/ 423821 h 700998"/>
                  <a:gd name="connsiteX6" fmla="*/ 2059210 w 4178399"/>
                  <a:gd name="connsiteY6" fmla="*/ 692426 h 700998"/>
                  <a:gd name="connsiteX7" fmla="*/ 2059210 w 4178399"/>
                  <a:gd name="connsiteY7" fmla="*/ 700998 h 700998"/>
                  <a:gd name="connsiteX8" fmla="*/ 2327815 w 4178399"/>
                  <a:gd name="connsiteY8" fmla="*/ 432393 h 700998"/>
                  <a:gd name="connsiteX9" fmla="*/ 4100417 w 4178399"/>
                  <a:gd name="connsiteY9" fmla="*/ 660993 h 700998"/>
                  <a:gd name="connsiteX10" fmla="*/ 4045994 w 4178399"/>
                  <a:gd name="connsiteY10" fmla="*/ 202705 h 700998"/>
                  <a:gd name="connsiteX0" fmla="*/ 3867842 w 4100417"/>
                  <a:gd name="connsiteY0" fmla="*/ 156841 h 707628"/>
                  <a:gd name="connsiteX1" fmla="*/ 2064925 w 4100417"/>
                  <a:gd name="connsiteY1" fmla="*/ 374253 h 707628"/>
                  <a:gd name="connsiteX2" fmla="*/ 2064925 w 4100417"/>
                  <a:gd name="connsiteY2" fmla="*/ 376038 h 707628"/>
                  <a:gd name="connsiteX3" fmla="*/ 226600 w 4100417"/>
                  <a:gd name="connsiteY3" fmla="*/ 133271 h 707628"/>
                  <a:gd name="connsiteX4" fmla="*/ 22765 w 4100417"/>
                  <a:gd name="connsiteY4" fmla="*/ 659051 h 707628"/>
                  <a:gd name="connsiteX5" fmla="*/ 1795367 w 4100417"/>
                  <a:gd name="connsiteY5" fmla="*/ 430451 h 707628"/>
                  <a:gd name="connsiteX6" fmla="*/ 2059210 w 4100417"/>
                  <a:gd name="connsiteY6" fmla="*/ 699056 h 707628"/>
                  <a:gd name="connsiteX7" fmla="*/ 2059210 w 4100417"/>
                  <a:gd name="connsiteY7" fmla="*/ 707628 h 707628"/>
                  <a:gd name="connsiteX8" fmla="*/ 2327815 w 4100417"/>
                  <a:gd name="connsiteY8" fmla="*/ 439023 h 707628"/>
                  <a:gd name="connsiteX9" fmla="*/ 4100417 w 4100417"/>
                  <a:gd name="connsiteY9" fmla="*/ 667623 h 707628"/>
                  <a:gd name="connsiteX10" fmla="*/ 3867842 w 4100417"/>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4504" h="707628">
                    <a:moveTo>
                      <a:pt x="3867842" y="156841"/>
                    </a:moveTo>
                    <a:cubicBezTo>
                      <a:pt x="3541134" y="68259"/>
                      <a:pt x="2355762" y="-242317"/>
                      <a:pt x="2064925" y="374253"/>
                    </a:cubicBezTo>
                    <a:cubicBezTo>
                      <a:pt x="2064925" y="372348"/>
                      <a:pt x="2104515" y="370444"/>
                      <a:pt x="2064925" y="376038"/>
                    </a:cubicBezTo>
                    <a:cubicBezTo>
                      <a:pt x="1787027" y="-235891"/>
                      <a:pt x="566960" y="86102"/>
                      <a:pt x="226600" y="133271"/>
                    </a:cubicBezTo>
                    <a:cubicBezTo>
                      <a:pt x="-113760" y="180440"/>
                      <a:pt x="33242" y="349488"/>
                      <a:pt x="22765" y="659051"/>
                    </a:cubicBezTo>
                    <a:lnTo>
                      <a:pt x="1795367" y="430451"/>
                    </a:lnTo>
                    <a:cubicBezTo>
                      <a:pt x="1795367" y="577136"/>
                      <a:pt x="1913477" y="696198"/>
                      <a:pt x="2059210" y="699056"/>
                    </a:cubicBezTo>
                    <a:lnTo>
                      <a:pt x="2059210" y="707628"/>
                    </a:lnTo>
                    <a:cubicBezTo>
                      <a:pt x="2207800" y="707628"/>
                      <a:pt x="2327815" y="587613"/>
                      <a:pt x="2327815" y="439023"/>
                    </a:cubicBezTo>
                    <a:lnTo>
                      <a:pt x="4100417" y="667623"/>
                    </a:lnTo>
                    <a:cubicBezTo>
                      <a:pt x="4091845" y="358061"/>
                      <a:pt x="4174659" y="239330"/>
                      <a:pt x="3867842" y="156841"/>
                    </a:cubicBezTo>
                    <a:close/>
                  </a:path>
                </a:pathLst>
              </a:custGeom>
              <a:solidFill>
                <a:schemeClr val="accent1"/>
              </a:solidFill>
              <a:ln w="9525" cap="flat">
                <a:noFill/>
                <a:prstDash val="solid"/>
                <a:miter/>
              </a:ln>
            </p:spPr>
            <p:txBody>
              <a:bodyPr rtlCol="0" anchor="ctr"/>
              <a:lstStyle/>
              <a:p>
                <a:endParaRPr lang="en-US" sz="1200" dirty="0"/>
              </a:p>
            </p:txBody>
          </p:sp>
          <p:sp>
            <p:nvSpPr>
              <p:cNvPr id="19" name="Freeform: Shape 149">
                <a:extLst>
                  <a:ext uri="{FF2B5EF4-FFF2-40B4-BE49-F238E27FC236}">
                    <a16:creationId xmlns="" xmlns:a16="http://schemas.microsoft.com/office/drawing/2014/main" id="{026DCAA7-E84F-4E11-A62C-3A15E3EA32C4}"/>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dirty="0"/>
              </a:p>
            </p:txBody>
          </p:sp>
          <p:sp>
            <p:nvSpPr>
              <p:cNvPr id="20" name="Freeform: Shape 150">
                <a:extLst>
                  <a:ext uri="{FF2B5EF4-FFF2-40B4-BE49-F238E27FC236}">
                    <a16:creationId xmlns="" xmlns:a16="http://schemas.microsoft.com/office/drawing/2014/main" id="{2F5965E0-8F29-4DB3-85F7-968A6D54A88C}"/>
                  </a:ext>
                </a:extLst>
              </p:cNvPr>
              <p:cNvSpPr/>
              <p:nvPr/>
            </p:nvSpPr>
            <p:spPr>
              <a:xfrm rot="21335567">
                <a:off x="4052794" y="2777942"/>
                <a:ext cx="2032905" cy="1059250"/>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chemeClr val="accent1"/>
              </a:solidFill>
              <a:ln w="9525" cap="flat">
                <a:noFill/>
                <a:prstDash val="solid"/>
                <a:miter/>
              </a:ln>
            </p:spPr>
            <p:txBody>
              <a:bodyPr rtlCol="0" anchor="ctr"/>
              <a:lstStyle/>
              <a:p>
                <a:endParaRPr lang="en-US" sz="1200" dirty="0"/>
              </a:p>
            </p:txBody>
          </p:sp>
          <p:sp>
            <p:nvSpPr>
              <p:cNvPr id="21" name="Freeform: Shape 151">
                <a:extLst>
                  <a:ext uri="{FF2B5EF4-FFF2-40B4-BE49-F238E27FC236}">
                    <a16:creationId xmlns="" xmlns:a16="http://schemas.microsoft.com/office/drawing/2014/main" id="{E275004A-0321-47B4-BD2A-F1CE48180BFE}"/>
                  </a:ext>
                </a:extLst>
              </p:cNvPr>
              <p:cNvSpPr/>
              <p:nvPr/>
            </p:nvSpPr>
            <p:spPr>
              <a:xfrm rot="264433" flipH="1">
                <a:off x="6090750" y="2795219"/>
                <a:ext cx="2032905" cy="1059250"/>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chemeClr val="accent1"/>
              </a:solidFill>
              <a:ln w="9525" cap="flat">
                <a:noFill/>
                <a:prstDash val="solid"/>
                <a:miter/>
              </a:ln>
            </p:spPr>
            <p:txBody>
              <a:bodyPr rtlCol="0" anchor="ctr"/>
              <a:lstStyle/>
              <a:p>
                <a:endParaRPr lang="en-US" sz="1200" dirty="0"/>
              </a:p>
            </p:txBody>
          </p:sp>
        </p:grpSp>
        <p:sp>
          <p:nvSpPr>
            <p:cNvPr id="6" name="Freeform: Shape 152">
              <a:extLst>
                <a:ext uri="{FF2B5EF4-FFF2-40B4-BE49-F238E27FC236}">
                  <a16:creationId xmlns="" xmlns:a16="http://schemas.microsoft.com/office/drawing/2014/main" id="{767E9FFE-1CC9-499A-B171-DD13A40890F5}"/>
                </a:ext>
              </a:extLst>
            </p:cNvPr>
            <p:cNvSpPr/>
            <p:nvPr/>
          </p:nvSpPr>
          <p:spPr>
            <a:xfrm>
              <a:off x="834933" y="2310183"/>
              <a:ext cx="2709253" cy="3925632"/>
            </a:xfrm>
            <a:custGeom>
              <a:avLst/>
              <a:gdLst>
                <a:gd name="connsiteX0" fmla="*/ 504825 w 3600450"/>
                <a:gd name="connsiteY0" fmla="*/ 3324225 h 3324225"/>
                <a:gd name="connsiteX1" fmla="*/ 0 w 3600450"/>
                <a:gd name="connsiteY1" fmla="*/ 2886075 h 3324225"/>
                <a:gd name="connsiteX2" fmla="*/ 1028700 w 3600450"/>
                <a:gd name="connsiteY2" fmla="*/ 1533525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295525 w 3600450"/>
                <a:gd name="connsiteY3" fmla="*/ 190500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1657350 w 3600450"/>
                <a:gd name="connsiteY3" fmla="*/ 1895475 h 3324225"/>
                <a:gd name="connsiteX4" fmla="*/ 3238500 w 3600450"/>
                <a:gd name="connsiteY4" fmla="*/ 257175 h 3324225"/>
                <a:gd name="connsiteX5" fmla="*/ 3600450 w 3600450"/>
                <a:gd name="connsiteY5" fmla="*/ 0 h 3324225"/>
                <a:gd name="connsiteX0" fmla="*/ 1409700 w 4505325"/>
                <a:gd name="connsiteY0" fmla="*/ 3324225 h 3324225"/>
                <a:gd name="connsiteX1" fmla="*/ 0 w 4505325"/>
                <a:gd name="connsiteY1" fmla="*/ 3048000 h 3324225"/>
                <a:gd name="connsiteX2" fmla="*/ 1543050 w 4505325"/>
                <a:gd name="connsiteY2" fmla="*/ 21145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2495550 w 4505325"/>
                <a:gd name="connsiteY4" fmla="*/ 866775 h 3324225"/>
                <a:gd name="connsiteX5" fmla="*/ 4505325 w 4505325"/>
                <a:gd name="connsiteY5" fmla="*/ 0 h 3324225"/>
                <a:gd name="connsiteX0" fmla="*/ 1409700 w 3971925"/>
                <a:gd name="connsiteY0" fmla="*/ 3228975 h 3228975"/>
                <a:gd name="connsiteX1" fmla="*/ 0 w 3971925"/>
                <a:gd name="connsiteY1" fmla="*/ 2952750 h 3228975"/>
                <a:gd name="connsiteX2" fmla="*/ 571500 w 3971925"/>
                <a:gd name="connsiteY2" fmla="*/ 1905000 h 3228975"/>
                <a:gd name="connsiteX3" fmla="*/ 2028825 w 3971925"/>
                <a:gd name="connsiteY3" fmla="*/ 1543050 h 3228975"/>
                <a:gd name="connsiteX4" fmla="*/ 2495550 w 3971925"/>
                <a:gd name="connsiteY4" fmla="*/ 771525 h 3228975"/>
                <a:gd name="connsiteX5" fmla="*/ 3971925 w 3971925"/>
                <a:gd name="connsiteY5" fmla="*/ 0 h 3228975"/>
                <a:gd name="connsiteX0" fmla="*/ 1409700 w 3971925"/>
                <a:gd name="connsiteY0" fmla="*/ 3228975 h 3228975"/>
                <a:gd name="connsiteX1" fmla="*/ 0 w 3971925"/>
                <a:gd name="connsiteY1" fmla="*/ 2952750 h 3228975"/>
                <a:gd name="connsiteX2" fmla="*/ 571500 w 3971925"/>
                <a:gd name="connsiteY2" fmla="*/ 1905000 h 3228975"/>
                <a:gd name="connsiteX3" fmla="*/ 1724025 w 3971925"/>
                <a:gd name="connsiteY3" fmla="*/ 1562100 h 3228975"/>
                <a:gd name="connsiteX4" fmla="*/ 2495550 w 3971925"/>
                <a:gd name="connsiteY4" fmla="*/ 771525 h 3228975"/>
                <a:gd name="connsiteX5" fmla="*/ 3971925 w 3971925"/>
                <a:gd name="connsiteY5" fmla="*/ 0 h 3228975"/>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495550 w 3162300"/>
                <a:gd name="connsiteY4" fmla="*/ 819150 h 3276600"/>
                <a:gd name="connsiteX5" fmla="*/ 3162300 w 3162300"/>
                <a:gd name="connsiteY5" fmla="*/ 0 h 3276600"/>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247900 w 3162300"/>
                <a:gd name="connsiteY4" fmla="*/ 781050 h 3276600"/>
                <a:gd name="connsiteX5" fmla="*/ 3162300 w 3162300"/>
                <a:gd name="connsiteY5" fmla="*/ 0 h 3276600"/>
                <a:gd name="connsiteX0" fmla="*/ 1409700 w 3324225"/>
                <a:gd name="connsiteY0" fmla="*/ 3114675 h 3114675"/>
                <a:gd name="connsiteX1" fmla="*/ 0 w 3324225"/>
                <a:gd name="connsiteY1" fmla="*/ 2838450 h 3114675"/>
                <a:gd name="connsiteX2" fmla="*/ 571500 w 3324225"/>
                <a:gd name="connsiteY2" fmla="*/ 1790700 h 3114675"/>
                <a:gd name="connsiteX3" fmla="*/ 1724025 w 3324225"/>
                <a:gd name="connsiteY3" fmla="*/ 1447800 h 3114675"/>
                <a:gd name="connsiteX4" fmla="*/ 2247900 w 3324225"/>
                <a:gd name="connsiteY4" fmla="*/ 619125 h 3114675"/>
                <a:gd name="connsiteX5" fmla="*/ 3324225 w 3324225"/>
                <a:gd name="connsiteY5" fmla="*/ 0 h 3114675"/>
                <a:gd name="connsiteX0" fmla="*/ 1409700 w 3324225"/>
                <a:gd name="connsiteY0" fmla="*/ 3114675 h 3116337"/>
                <a:gd name="connsiteX1" fmla="*/ 0 w 3324225"/>
                <a:gd name="connsiteY1" fmla="*/ 2838450 h 3116337"/>
                <a:gd name="connsiteX2" fmla="*/ 571500 w 3324225"/>
                <a:gd name="connsiteY2" fmla="*/ 1790700 h 3116337"/>
                <a:gd name="connsiteX3" fmla="*/ 1724025 w 3324225"/>
                <a:gd name="connsiteY3" fmla="*/ 1447800 h 3116337"/>
                <a:gd name="connsiteX4" fmla="*/ 2247900 w 3324225"/>
                <a:gd name="connsiteY4" fmla="*/ 619125 h 3116337"/>
                <a:gd name="connsiteX5" fmla="*/ 3324225 w 3324225"/>
                <a:gd name="connsiteY5" fmla="*/ 0 h 3116337"/>
                <a:gd name="connsiteX0" fmla="*/ 1463442 w 3377967"/>
                <a:gd name="connsiteY0" fmla="*/ 3114675 h 3116337"/>
                <a:gd name="connsiteX1" fmla="*/ 53742 w 3377967"/>
                <a:gd name="connsiteY1" fmla="*/ 2838450 h 3116337"/>
                <a:gd name="connsiteX2" fmla="*/ 625242 w 3377967"/>
                <a:gd name="connsiteY2" fmla="*/ 1790700 h 3116337"/>
                <a:gd name="connsiteX3" fmla="*/ 1777767 w 3377967"/>
                <a:gd name="connsiteY3" fmla="*/ 1447800 h 3116337"/>
                <a:gd name="connsiteX4" fmla="*/ 2301642 w 3377967"/>
                <a:gd name="connsiteY4" fmla="*/ 619125 h 3116337"/>
                <a:gd name="connsiteX5" fmla="*/ 3377967 w 3377967"/>
                <a:gd name="connsiteY5" fmla="*/ 0 h 3116337"/>
                <a:gd name="connsiteX0" fmla="*/ 1463442 w 3377967"/>
                <a:gd name="connsiteY0" fmla="*/ 3114675 h 3118177"/>
                <a:gd name="connsiteX1" fmla="*/ 53742 w 3377967"/>
                <a:gd name="connsiteY1" fmla="*/ 2838450 h 3118177"/>
                <a:gd name="connsiteX2" fmla="*/ 625242 w 3377967"/>
                <a:gd name="connsiteY2" fmla="*/ 1790700 h 3118177"/>
                <a:gd name="connsiteX3" fmla="*/ 1777767 w 3377967"/>
                <a:gd name="connsiteY3" fmla="*/ 1447800 h 3118177"/>
                <a:gd name="connsiteX4" fmla="*/ 2301642 w 3377967"/>
                <a:gd name="connsiteY4" fmla="*/ 619125 h 3118177"/>
                <a:gd name="connsiteX5" fmla="*/ 3377967 w 3377967"/>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838604 w 3335256"/>
                <a:gd name="connsiteY0" fmla="*/ 3213292 h 3216143"/>
                <a:gd name="connsiteX1" fmla="*/ 67675 w 3335256"/>
                <a:gd name="connsiteY1" fmla="*/ 2911279 h 3216143"/>
                <a:gd name="connsiteX2" fmla="*/ 639175 w 3335256"/>
                <a:gd name="connsiteY2" fmla="*/ 1863529 h 3216143"/>
                <a:gd name="connsiteX3" fmla="*/ 1791700 w 3335256"/>
                <a:gd name="connsiteY3" fmla="*/ 1520629 h 3216143"/>
                <a:gd name="connsiteX4" fmla="*/ 2315575 w 3335256"/>
                <a:gd name="connsiteY4" fmla="*/ 691954 h 3216143"/>
                <a:gd name="connsiteX5" fmla="*/ 3335256 w 3335256"/>
                <a:gd name="connsiteY5" fmla="*/ 0 h 3216143"/>
                <a:gd name="connsiteX0" fmla="*/ 1838604 w 3335256"/>
                <a:gd name="connsiteY0" fmla="*/ 3213292 h 3218057"/>
                <a:gd name="connsiteX1" fmla="*/ 67675 w 3335256"/>
                <a:gd name="connsiteY1" fmla="*/ 2911279 h 3218057"/>
                <a:gd name="connsiteX2" fmla="*/ 639175 w 3335256"/>
                <a:gd name="connsiteY2" fmla="*/ 1863529 h 3218057"/>
                <a:gd name="connsiteX3" fmla="*/ 1791700 w 3335256"/>
                <a:gd name="connsiteY3" fmla="*/ 1520629 h 3218057"/>
                <a:gd name="connsiteX4" fmla="*/ 2315575 w 3335256"/>
                <a:gd name="connsiteY4" fmla="*/ 691954 h 3218057"/>
                <a:gd name="connsiteX5" fmla="*/ 3335256 w 3335256"/>
                <a:gd name="connsiteY5" fmla="*/ 0 h 3218057"/>
                <a:gd name="connsiteX0" fmla="*/ 1850218 w 3346870"/>
                <a:gd name="connsiteY0" fmla="*/ 3213292 h 3218057"/>
                <a:gd name="connsiteX1" fmla="*/ 79289 w 3346870"/>
                <a:gd name="connsiteY1" fmla="*/ 2911279 h 3218057"/>
                <a:gd name="connsiteX2" fmla="*/ 650789 w 3346870"/>
                <a:gd name="connsiteY2" fmla="*/ 1863529 h 3218057"/>
                <a:gd name="connsiteX3" fmla="*/ 1803314 w 3346870"/>
                <a:gd name="connsiteY3" fmla="*/ 1520629 h 3218057"/>
                <a:gd name="connsiteX4" fmla="*/ 2327189 w 3346870"/>
                <a:gd name="connsiteY4" fmla="*/ 691954 h 3218057"/>
                <a:gd name="connsiteX5" fmla="*/ 3346870 w 3346870"/>
                <a:gd name="connsiteY5" fmla="*/ 0 h 3218057"/>
                <a:gd name="connsiteX0" fmla="*/ 1850218 w 3346870"/>
                <a:gd name="connsiteY0" fmla="*/ 3213292 h 3218057"/>
                <a:gd name="connsiteX1" fmla="*/ 79289 w 3346870"/>
                <a:gd name="connsiteY1" fmla="*/ 2911279 h 3218057"/>
                <a:gd name="connsiteX2" fmla="*/ 650789 w 3346870"/>
                <a:gd name="connsiteY2" fmla="*/ 1863529 h 3218057"/>
                <a:gd name="connsiteX3" fmla="*/ 1803314 w 3346870"/>
                <a:gd name="connsiteY3" fmla="*/ 1520629 h 3218057"/>
                <a:gd name="connsiteX4" fmla="*/ 2327189 w 3346870"/>
                <a:gd name="connsiteY4" fmla="*/ 691954 h 3218057"/>
                <a:gd name="connsiteX5" fmla="*/ 3346870 w 3346870"/>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626600 w 3359472"/>
                <a:gd name="connsiteY0" fmla="*/ 3987254 h 3987696"/>
                <a:gd name="connsiteX1" fmla="*/ 91891 w 3359472"/>
                <a:gd name="connsiteY1" fmla="*/ 2911279 h 3987696"/>
                <a:gd name="connsiteX2" fmla="*/ 663391 w 3359472"/>
                <a:gd name="connsiteY2" fmla="*/ 1863529 h 3987696"/>
                <a:gd name="connsiteX3" fmla="*/ 1815916 w 3359472"/>
                <a:gd name="connsiteY3" fmla="*/ 1520629 h 3987696"/>
                <a:gd name="connsiteX4" fmla="*/ 2339791 w 3359472"/>
                <a:gd name="connsiteY4" fmla="*/ 691954 h 3987696"/>
                <a:gd name="connsiteX5" fmla="*/ 3359472 w 3359472"/>
                <a:gd name="connsiteY5" fmla="*/ 0 h 3987696"/>
                <a:gd name="connsiteX0" fmla="*/ 1626600 w 3359472"/>
                <a:gd name="connsiteY0" fmla="*/ 3987254 h 3987254"/>
                <a:gd name="connsiteX1" fmla="*/ 91891 w 3359472"/>
                <a:gd name="connsiteY1" fmla="*/ 2911279 h 3987254"/>
                <a:gd name="connsiteX2" fmla="*/ 663391 w 3359472"/>
                <a:gd name="connsiteY2" fmla="*/ 1863529 h 3987254"/>
                <a:gd name="connsiteX3" fmla="*/ 1815916 w 3359472"/>
                <a:gd name="connsiteY3" fmla="*/ 1520629 h 3987254"/>
                <a:gd name="connsiteX4" fmla="*/ 2339791 w 3359472"/>
                <a:gd name="connsiteY4" fmla="*/ 691954 h 3987254"/>
                <a:gd name="connsiteX5" fmla="*/ 3359472 w 3359472"/>
                <a:gd name="connsiteY5" fmla="*/ 0 h 398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59472" h="3987254">
                  <a:moveTo>
                    <a:pt x="1626600" y="3987254"/>
                  </a:moveTo>
                  <a:cubicBezTo>
                    <a:pt x="1154033" y="3864361"/>
                    <a:pt x="346280" y="3187352"/>
                    <a:pt x="91891" y="2911279"/>
                  </a:cubicBezTo>
                  <a:cubicBezTo>
                    <a:pt x="-176337" y="2557148"/>
                    <a:pt x="181541" y="2144247"/>
                    <a:pt x="663391" y="1863529"/>
                  </a:cubicBezTo>
                  <a:cubicBezTo>
                    <a:pt x="973908" y="1698101"/>
                    <a:pt x="1568147" y="1689986"/>
                    <a:pt x="1815916" y="1520629"/>
                  </a:cubicBezTo>
                  <a:cubicBezTo>
                    <a:pt x="2173553" y="1291100"/>
                    <a:pt x="2050358" y="987229"/>
                    <a:pt x="2339791" y="691954"/>
                  </a:cubicBezTo>
                  <a:cubicBezTo>
                    <a:pt x="2545835" y="490883"/>
                    <a:pt x="3165825" y="478638"/>
                    <a:pt x="3359472" y="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Shape 153">
              <a:extLst>
                <a:ext uri="{FF2B5EF4-FFF2-40B4-BE49-F238E27FC236}">
                  <a16:creationId xmlns="" xmlns:a16="http://schemas.microsoft.com/office/drawing/2014/main" id="{BC54735B-3898-43F5-8BF4-B4DD1ECC878F}"/>
                </a:ext>
              </a:extLst>
            </p:cNvPr>
            <p:cNvSpPr/>
            <p:nvPr/>
          </p:nvSpPr>
          <p:spPr>
            <a:xfrm flipH="1">
              <a:off x="8756700" y="2173317"/>
              <a:ext cx="2853714" cy="4056953"/>
            </a:xfrm>
            <a:custGeom>
              <a:avLst/>
              <a:gdLst>
                <a:gd name="connsiteX0" fmla="*/ 504825 w 3600450"/>
                <a:gd name="connsiteY0" fmla="*/ 3324225 h 3324225"/>
                <a:gd name="connsiteX1" fmla="*/ 0 w 3600450"/>
                <a:gd name="connsiteY1" fmla="*/ 2886075 h 3324225"/>
                <a:gd name="connsiteX2" fmla="*/ 1028700 w 3600450"/>
                <a:gd name="connsiteY2" fmla="*/ 1533525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295525 w 3600450"/>
                <a:gd name="connsiteY3" fmla="*/ 190500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1657350 w 3600450"/>
                <a:gd name="connsiteY3" fmla="*/ 1895475 h 3324225"/>
                <a:gd name="connsiteX4" fmla="*/ 3238500 w 3600450"/>
                <a:gd name="connsiteY4" fmla="*/ 257175 h 3324225"/>
                <a:gd name="connsiteX5" fmla="*/ 3600450 w 3600450"/>
                <a:gd name="connsiteY5" fmla="*/ 0 h 3324225"/>
                <a:gd name="connsiteX0" fmla="*/ 1409700 w 4505325"/>
                <a:gd name="connsiteY0" fmla="*/ 3324225 h 3324225"/>
                <a:gd name="connsiteX1" fmla="*/ 0 w 4505325"/>
                <a:gd name="connsiteY1" fmla="*/ 3048000 h 3324225"/>
                <a:gd name="connsiteX2" fmla="*/ 1543050 w 4505325"/>
                <a:gd name="connsiteY2" fmla="*/ 21145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2495550 w 4505325"/>
                <a:gd name="connsiteY4" fmla="*/ 866775 h 3324225"/>
                <a:gd name="connsiteX5" fmla="*/ 4505325 w 4505325"/>
                <a:gd name="connsiteY5" fmla="*/ 0 h 3324225"/>
                <a:gd name="connsiteX0" fmla="*/ 1409700 w 3971925"/>
                <a:gd name="connsiteY0" fmla="*/ 3228975 h 3228975"/>
                <a:gd name="connsiteX1" fmla="*/ 0 w 3971925"/>
                <a:gd name="connsiteY1" fmla="*/ 2952750 h 3228975"/>
                <a:gd name="connsiteX2" fmla="*/ 571500 w 3971925"/>
                <a:gd name="connsiteY2" fmla="*/ 1905000 h 3228975"/>
                <a:gd name="connsiteX3" fmla="*/ 2028825 w 3971925"/>
                <a:gd name="connsiteY3" fmla="*/ 1543050 h 3228975"/>
                <a:gd name="connsiteX4" fmla="*/ 2495550 w 3971925"/>
                <a:gd name="connsiteY4" fmla="*/ 771525 h 3228975"/>
                <a:gd name="connsiteX5" fmla="*/ 3971925 w 3971925"/>
                <a:gd name="connsiteY5" fmla="*/ 0 h 3228975"/>
                <a:gd name="connsiteX0" fmla="*/ 1409700 w 3971925"/>
                <a:gd name="connsiteY0" fmla="*/ 3228975 h 3228975"/>
                <a:gd name="connsiteX1" fmla="*/ 0 w 3971925"/>
                <a:gd name="connsiteY1" fmla="*/ 2952750 h 3228975"/>
                <a:gd name="connsiteX2" fmla="*/ 571500 w 3971925"/>
                <a:gd name="connsiteY2" fmla="*/ 1905000 h 3228975"/>
                <a:gd name="connsiteX3" fmla="*/ 1724025 w 3971925"/>
                <a:gd name="connsiteY3" fmla="*/ 1562100 h 3228975"/>
                <a:gd name="connsiteX4" fmla="*/ 2495550 w 3971925"/>
                <a:gd name="connsiteY4" fmla="*/ 771525 h 3228975"/>
                <a:gd name="connsiteX5" fmla="*/ 3971925 w 3971925"/>
                <a:gd name="connsiteY5" fmla="*/ 0 h 3228975"/>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495550 w 3162300"/>
                <a:gd name="connsiteY4" fmla="*/ 819150 h 3276600"/>
                <a:gd name="connsiteX5" fmla="*/ 3162300 w 3162300"/>
                <a:gd name="connsiteY5" fmla="*/ 0 h 3276600"/>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247900 w 3162300"/>
                <a:gd name="connsiteY4" fmla="*/ 781050 h 3276600"/>
                <a:gd name="connsiteX5" fmla="*/ 3162300 w 3162300"/>
                <a:gd name="connsiteY5" fmla="*/ 0 h 3276600"/>
                <a:gd name="connsiteX0" fmla="*/ 1409700 w 3324225"/>
                <a:gd name="connsiteY0" fmla="*/ 3114675 h 3114675"/>
                <a:gd name="connsiteX1" fmla="*/ 0 w 3324225"/>
                <a:gd name="connsiteY1" fmla="*/ 2838450 h 3114675"/>
                <a:gd name="connsiteX2" fmla="*/ 571500 w 3324225"/>
                <a:gd name="connsiteY2" fmla="*/ 1790700 h 3114675"/>
                <a:gd name="connsiteX3" fmla="*/ 1724025 w 3324225"/>
                <a:gd name="connsiteY3" fmla="*/ 1447800 h 3114675"/>
                <a:gd name="connsiteX4" fmla="*/ 2247900 w 3324225"/>
                <a:gd name="connsiteY4" fmla="*/ 619125 h 3114675"/>
                <a:gd name="connsiteX5" fmla="*/ 3324225 w 3324225"/>
                <a:gd name="connsiteY5" fmla="*/ 0 h 3114675"/>
                <a:gd name="connsiteX0" fmla="*/ 1409700 w 3324225"/>
                <a:gd name="connsiteY0" fmla="*/ 3114675 h 3116337"/>
                <a:gd name="connsiteX1" fmla="*/ 0 w 3324225"/>
                <a:gd name="connsiteY1" fmla="*/ 2838450 h 3116337"/>
                <a:gd name="connsiteX2" fmla="*/ 571500 w 3324225"/>
                <a:gd name="connsiteY2" fmla="*/ 1790700 h 3116337"/>
                <a:gd name="connsiteX3" fmla="*/ 1724025 w 3324225"/>
                <a:gd name="connsiteY3" fmla="*/ 1447800 h 3116337"/>
                <a:gd name="connsiteX4" fmla="*/ 2247900 w 3324225"/>
                <a:gd name="connsiteY4" fmla="*/ 619125 h 3116337"/>
                <a:gd name="connsiteX5" fmla="*/ 3324225 w 3324225"/>
                <a:gd name="connsiteY5" fmla="*/ 0 h 3116337"/>
                <a:gd name="connsiteX0" fmla="*/ 1463442 w 3377967"/>
                <a:gd name="connsiteY0" fmla="*/ 3114675 h 3116337"/>
                <a:gd name="connsiteX1" fmla="*/ 53742 w 3377967"/>
                <a:gd name="connsiteY1" fmla="*/ 2838450 h 3116337"/>
                <a:gd name="connsiteX2" fmla="*/ 625242 w 3377967"/>
                <a:gd name="connsiteY2" fmla="*/ 1790700 h 3116337"/>
                <a:gd name="connsiteX3" fmla="*/ 1777767 w 3377967"/>
                <a:gd name="connsiteY3" fmla="*/ 1447800 h 3116337"/>
                <a:gd name="connsiteX4" fmla="*/ 2301642 w 3377967"/>
                <a:gd name="connsiteY4" fmla="*/ 619125 h 3116337"/>
                <a:gd name="connsiteX5" fmla="*/ 3377967 w 3377967"/>
                <a:gd name="connsiteY5" fmla="*/ 0 h 3116337"/>
                <a:gd name="connsiteX0" fmla="*/ 1463442 w 3377967"/>
                <a:gd name="connsiteY0" fmla="*/ 3114675 h 3118177"/>
                <a:gd name="connsiteX1" fmla="*/ 53742 w 3377967"/>
                <a:gd name="connsiteY1" fmla="*/ 2838450 h 3118177"/>
                <a:gd name="connsiteX2" fmla="*/ 625242 w 3377967"/>
                <a:gd name="connsiteY2" fmla="*/ 1790700 h 3118177"/>
                <a:gd name="connsiteX3" fmla="*/ 1777767 w 3377967"/>
                <a:gd name="connsiteY3" fmla="*/ 1447800 h 3118177"/>
                <a:gd name="connsiteX4" fmla="*/ 2301642 w 3377967"/>
                <a:gd name="connsiteY4" fmla="*/ 619125 h 3118177"/>
                <a:gd name="connsiteX5" fmla="*/ 3377967 w 3377967"/>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652654 w 3567179"/>
                <a:gd name="connsiteY0" fmla="*/ 3114675 h 3115660"/>
                <a:gd name="connsiteX1" fmla="*/ 52454 w 3567179"/>
                <a:gd name="connsiteY1" fmla="*/ 2562225 h 3115660"/>
                <a:gd name="connsiteX2" fmla="*/ 814454 w 3567179"/>
                <a:gd name="connsiteY2" fmla="*/ 1790700 h 3115660"/>
                <a:gd name="connsiteX3" fmla="*/ 1966979 w 3567179"/>
                <a:gd name="connsiteY3" fmla="*/ 1447800 h 3115660"/>
                <a:gd name="connsiteX4" fmla="*/ 2490854 w 3567179"/>
                <a:gd name="connsiteY4" fmla="*/ 619125 h 3115660"/>
                <a:gd name="connsiteX5" fmla="*/ 3567179 w 356717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952249 w 3552449"/>
                <a:gd name="connsiteY3" fmla="*/ 14478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469636 w 3603236"/>
                <a:gd name="connsiteY3" fmla="*/ 1104900 h 3115660"/>
                <a:gd name="connsiteX4" fmla="*/ 2526911 w 3603236"/>
                <a:gd name="connsiteY4" fmla="*/ 619125 h 3115660"/>
                <a:gd name="connsiteX5" fmla="*/ 3603236 w 3603236"/>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088636 w 3603236"/>
                <a:gd name="connsiteY3" fmla="*/ 942975 h 3115660"/>
                <a:gd name="connsiteX4" fmla="*/ 2526911 w 3603236"/>
                <a:gd name="connsiteY4" fmla="*/ 619125 h 3115660"/>
                <a:gd name="connsiteX5" fmla="*/ 3603236 w 3603236"/>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088636 w 3603236"/>
                <a:gd name="connsiteY3" fmla="*/ 942975 h 3115660"/>
                <a:gd name="connsiteX4" fmla="*/ 2098286 w 3603236"/>
                <a:gd name="connsiteY4" fmla="*/ 695325 h 3115660"/>
                <a:gd name="connsiteX5" fmla="*/ 3603236 w 3603236"/>
                <a:gd name="connsiteY5" fmla="*/ 0 h 31156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2098286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479161 w 2707886"/>
                <a:gd name="connsiteY0" fmla="*/ 4242268 h 4242487"/>
                <a:gd name="connsiteX1" fmla="*/ 88511 w 2707886"/>
                <a:gd name="connsiteY1" fmla="*/ 2375001 h 4242487"/>
                <a:gd name="connsiteX2" fmla="*/ 1174361 w 2707886"/>
                <a:gd name="connsiteY2" fmla="*/ 1841601 h 4242487"/>
                <a:gd name="connsiteX3" fmla="*/ 1088636 w 2707886"/>
                <a:gd name="connsiteY3" fmla="*/ 755751 h 4242487"/>
                <a:gd name="connsiteX4" fmla="*/ 1879211 w 2707886"/>
                <a:gd name="connsiteY4" fmla="*/ 508101 h 4242487"/>
                <a:gd name="connsiteX5" fmla="*/ 2707886 w 2707886"/>
                <a:gd name="connsiteY5" fmla="*/ 0 h 4242487"/>
                <a:gd name="connsiteX0" fmla="*/ 1659357 w 2888082"/>
                <a:gd name="connsiteY0" fmla="*/ 4242268 h 4242528"/>
                <a:gd name="connsiteX1" fmla="*/ 78207 w 2888082"/>
                <a:gd name="connsiteY1" fmla="*/ 2643941 h 4242528"/>
                <a:gd name="connsiteX2" fmla="*/ 1354557 w 2888082"/>
                <a:gd name="connsiteY2" fmla="*/ 1841601 h 4242528"/>
                <a:gd name="connsiteX3" fmla="*/ 1268832 w 2888082"/>
                <a:gd name="connsiteY3" fmla="*/ 755751 h 4242528"/>
                <a:gd name="connsiteX4" fmla="*/ 2059407 w 2888082"/>
                <a:gd name="connsiteY4" fmla="*/ 508101 h 4242528"/>
                <a:gd name="connsiteX5" fmla="*/ 2888082 w 2888082"/>
                <a:gd name="connsiteY5" fmla="*/ 0 h 4242528"/>
                <a:gd name="connsiteX0" fmla="*/ 1624989 w 2853714"/>
                <a:gd name="connsiteY0" fmla="*/ 4242268 h 4242528"/>
                <a:gd name="connsiteX1" fmla="*/ 43839 w 2853714"/>
                <a:gd name="connsiteY1" fmla="*/ 2643941 h 4242528"/>
                <a:gd name="connsiteX2" fmla="*/ 1320189 w 2853714"/>
                <a:gd name="connsiteY2" fmla="*/ 1841601 h 4242528"/>
                <a:gd name="connsiteX3" fmla="*/ 1234464 w 2853714"/>
                <a:gd name="connsiteY3" fmla="*/ 755751 h 4242528"/>
                <a:gd name="connsiteX4" fmla="*/ 2025039 w 2853714"/>
                <a:gd name="connsiteY4" fmla="*/ 508101 h 4242528"/>
                <a:gd name="connsiteX5" fmla="*/ 2853714 w 2853714"/>
                <a:gd name="connsiteY5" fmla="*/ 0 h 4242528"/>
                <a:gd name="connsiteX0" fmla="*/ 1624989 w 2853714"/>
                <a:gd name="connsiteY0" fmla="*/ 4242268 h 4242546"/>
                <a:gd name="connsiteX1" fmla="*/ 43839 w 2853714"/>
                <a:gd name="connsiteY1" fmla="*/ 2643941 h 4242546"/>
                <a:gd name="connsiteX2" fmla="*/ 1320189 w 2853714"/>
                <a:gd name="connsiteY2" fmla="*/ 1841601 h 4242546"/>
                <a:gd name="connsiteX3" fmla="*/ 1234464 w 2853714"/>
                <a:gd name="connsiteY3" fmla="*/ 755751 h 4242546"/>
                <a:gd name="connsiteX4" fmla="*/ 2025039 w 2853714"/>
                <a:gd name="connsiteY4" fmla="*/ 508101 h 4242546"/>
                <a:gd name="connsiteX5" fmla="*/ 2853714 w 2853714"/>
                <a:gd name="connsiteY5" fmla="*/ 0 h 4242546"/>
                <a:gd name="connsiteX0" fmla="*/ 1644039 w 2853714"/>
                <a:gd name="connsiteY0" fmla="*/ 4242268 h 4242546"/>
                <a:gd name="connsiteX1" fmla="*/ 43839 w 2853714"/>
                <a:gd name="connsiteY1" fmla="*/ 2643941 h 4242546"/>
                <a:gd name="connsiteX2" fmla="*/ 1320189 w 2853714"/>
                <a:gd name="connsiteY2" fmla="*/ 1841601 h 4242546"/>
                <a:gd name="connsiteX3" fmla="*/ 1234464 w 2853714"/>
                <a:gd name="connsiteY3" fmla="*/ 755751 h 4242546"/>
                <a:gd name="connsiteX4" fmla="*/ 2025039 w 2853714"/>
                <a:gd name="connsiteY4" fmla="*/ 508101 h 4242546"/>
                <a:gd name="connsiteX5" fmla="*/ 2853714 w 2853714"/>
                <a:gd name="connsiteY5" fmla="*/ 0 h 4242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3714" h="4242546">
                  <a:moveTo>
                    <a:pt x="1644039" y="4242268"/>
                  </a:moveTo>
                  <a:cubicBezTo>
                    <a:pt x="1136039" y="4264493"/>
                    <a:pt x="218464" y="2949488"/>
                    <a:pt x="43839" y="2643941"/>
                  </a:cubicBezTo>
                  <a:cubicBezTo>
                    <a:pt x="-241911" y="2068644"/>
                    <a:pt x="948714" y="2105126"/>
                    <a:pt x="1320189" y="1841601"/>
                  </a:cubicBezTo>
                  <a:cubicBezTo>
                    <a:pt x="1675789" y="1546326"/>
                    <a:pt x="907439" y="993876"/>
                    <a:pt x="1234464" y="755751"/>
                  </a:cubicBezTo>
                  <a:cubicBezTo>
                    <a:pt x="1437664" y="622401"/>
                    <a:pt x="1650389" y="539060"/>
                    <a:pt x="2025039" y="508101"/>
                  </a:cubicBezTo>
                  <a:cubicBezTo>
                    <a:pt x="2345714" y="466329"/>
                    <a:pt x="2599714" y="549275"/>
                    <a:pt x="2853714" y="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 xmlns:a16="http://schemas.microsoft.com/office/drawing/2014/main" id="{38F5FBC9-1062-41CD-B233-257833F738DE}"/>
                </a:ext>
              </a:extLst>
            </p:cNvPr>
            <p:cNvGrpSpPr/>
            <p:nvPr/>
          </p:nvGrpSpPr>
          <p:grpSpPr>
            <a:xfrm rot="19591271">
              <a:off x="8185093" y="1320837"/>
              <a:ext cx="614009" cy="1057220"/>
              <a:chOff x="6231659" y="1257727"/>
              <a:chExt cx="1207366" cy="2078880"/>
            </a:xfrm>
          </p:grpSpPr>
          <p:sp>
            <p:nvSpPr>
              <p:cNvPr id="14" name="Chord 13">
                <a:extLst>
                  <a:ext uri="{FF2B5EF4-FFF2-40B4-BE49-F238E27FC236}">
                    <a16:creationId xmlns="" xmlns:a16="http://schemas.microsoft.com/office/drawing/2014/main" id="{87DF8264-C7BA-4690-A70B-646C46B13D70}"/>
                  </a:ext>
                </a:extLst>
              </p:cNvPr>
              <p:cNvSpPr/>
              <p:nvPr/>
            </p:nvSpPr>
            <p:spPr>
              <a:xfrm rot="14400000">
                <a:off x="6524625" y="1638300"/>
                <a:ext cx="914400" cy="914400"/>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56">
                <a:extLst>
                  <a:ext uri="{FF2B5EF4-FFF2-40B4-BE49-F238E27FC236}">
                    <a16:creationId xmlns="" xmlns:a16="http://schemas.microsoft.com/office/drawing/2014/main" id="{970CABC3-D0B8-4646-9EEF-E3B5AEB7A06F}"/>
                  </a:ext>
                </a:extLst>
              </p:cNvPr>
              <p:cNvSpPr/>
              <p:nvPr/>
            </p:nvSpPr>
            <p:spPr>
              <a:xfrm rot="1072930">
                <a:off x="6905486" y="2083358"/>
                <a:ext cx="341803" cy="1253249"/>
              </a:xfrm>
              <a:prstGeom prst="roundRect">
                <a:avLst>
                  <a:gd name="adj" fmla="val 299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7">
                <a:extLst>
                  <a:ext uri="{FF2B5EF4-FFF2-40B4-BE49-F238E27FC236}">
                    <a16:creationId xmlns="" xmlns:a16="http://schemas.microsoft.com/office/drawing/2014/main" id="{87EE9E90-2DFE-4727-8B50-98332590A616}"/>
                  </a:ext>
                </a:extLst>
              </p:cNvPr>
              <p:cNvSpPr/>
              <p:nvPr/>
            </p:nvSpPr>
            <p:spPr>
              <a:xfrm rot="2245720">
                <a:off x="6719738" y="1466521"/>
                <a:ext cx="91440"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58">
                <a:extLst>
                  <a:ext uri="{FF2B5EF4-FFF2-40B4-BE49-F238E27FC236}">
                    <a16:creationId xmlns="" xmlns:a16="http://schemas.microsoft.com/office/drawing/2014/main" id="{AF0448E0-8312-4F43-8CE8-EB8C00BA70D3}"/>
                  </a:ext>
                </a:extLst>
              </p:cNvPr>
              <p:cNvSpPr/>
              <p:nvPr/>
            </p:nvSpPr>
            <p:spPr>
              <a:xfrm rot="18420000">
                <a:off x="6037697" y="1451689"/>
                <a:ext cx="892749" cy="504825"/>
              </a:xfrm>
              <a:custGeom>
                <a:avLst/>
                <a:gdLst>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14" fmla="*/ 211695 w 890175"/>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2750"/>
                  <a:gd name="connsiteY0" fmla="*/ 0 h 504825"/>
                  <a:gd name="connsiteX1" fmla="*/ 678580 w 892750"/>
                  <a:gd name="connsiteY1" fmla="*/ 0 h 504825"/>
                  <a:gd name="connsiteX2" fmla="*/ 743708 w 892750"/>
                  <a:gd name="connsiteY2" fmla="*/ 13149 h 504825"/>
                  <a:gd name="connsiteX3" fmla="*/ 832756 w 892750"/>
                  <a:gd name="connsiteY3" fmla="*/ 102198 h 504825"/>
                  <a:gd name="connsiteX4" fmla="*/ 845905 w 892750"/>
                  <a:gd name="connsiteY4" fmla="*/ 167325 h 504825"/>
                  <a:gd name="connsiteX5" fmla="*/ 845905 w 892750"/>
                  <a:gd name="connsiteY5" fmla="*/ 155726 h 504825"/>
                  <a:gd name="connsiteX6" fmla="*/ 890854 w 892750"/>
                  <a:gd name="connsiteY6" fmla="*/ 430285 h 504825"/>
                  <a:gd name="connsiteX7" fmla="*/ 816313 w 892750"/>
                  <a:gd name="connsiteY7" fmla="*/ 504825 h 504825"/>
                  <a:gd name="connsiteX8" fmla="*/ 74114 w 892750"/>
                  <a:gd name="connsiteY8" fmla="*/ 504825 h 504825"/>
                  <a:gd name="connsiteX9" fmla="*/ 679 w 892750"/>
                  <a:gd name="connsiteY9" fmla="*/ 431389 h 504825"/>
                  <a:gd name="connsiteX10" fmla="*/ 45049 w 892750"/>
                  <a:gd name="connsiteY10" fmla="*/ 160357 h 504825"/>
                  <a:gd name="connsiteX11" fmla="*/ 45049 w 892750"/>
                  <a:gd name="connsiteY11" fmla="*/ 167325 h 504825"/>
                  <a:gd name="connsiteX12" fmla="*/ 58198 w 892750"/>
                  <a:gd name="connsiteY12" fmla="*/ 102197 h 504825"/>
                  <a:gd name="connsiteX13" fmla="*/ 147247 w 892750"/>
                  <a:gd name="connsiteY13" fmla="*/ 13149 h 504825"/>
                  <a:gd name="connsiteX14" fmla="*/ 212374 w 892750"/>
                  <a:gd name="connsiteY14"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92750" h="504825">
                    <a:moveTo>
                      <a:pt x="212374" y="0"/>
                    </a:moveTo>
                    <a:lnTo>
                      <a:pt x="678580" y="0"/>
                    </a:lnTo>
                    <a:lnTo>
                      <a:pt x="743708" y="13149"/>
                    </a:lnTo>
                    <a:cubicBezTo>
                      <a:pt x="783746" y="30084"/>
                      <a:pt x="815821" y="62159"/>
                      <a:pt x="832756" y="102198"/>
                    </a:cubicBezTo>
                    <a:lnTo>
                      <a:pt x="845905" y="167325"/>
                    </a:lnTo>
                    <a:lnTo>
                      <a:pt x="845905" y="155726"/>
                    </a:lnTo>
                    <a:lnTo>
                      <a:pt x="890854" y="430285"/>
                    </a:lnTo>
                    <a:cubicBezTo>
                      <a:pt x="902688" y="468233"/>
                      <a:pt x="856881" y="503559"/>
                      <a:pt x="816313" y="504825"/>
                    </a:cubicBezTo>
                    <a:lnTo>
                      <a:pt x="74114" y="504825"/>
                    </a:lnTo>
                    <a:cubicBezTo>
                      <a:pt x="41776" y="501307"/>
                      <a:pt x="-6283" y="461108"/>
                      <a:pt x="679" y="431389"/>
                    </a:cubicBezTo>
                    <a:lnTo>
                      <a:pt x="45049" y="160357"/>
                    </a:lnTo>
                    <a:lnTo>
                      <a:pt x="45049" y="167325"/>
                    </a:lnTo>
                    <a:lnTo>
                      <a:pt x="58198" y="102197"/>
                    </a:lnTo>
                    <a:cubicBezTo>
                      <a:pt x="75133" y="62159"/>
                      <a:pt x="107208" y="30084"/>
                      <a:pt x="147247" y="13149"/>
                    </a:cubicBezTo>
                    <a:lnTo>
                      <a:pt x="2123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 xmlns:a16="http://schemas.microsoft.com/office/drawing/2014/main" id="{A1BE8F1E-CF60-4A28-B539-E6E2C8084A21}"/>
                </a:ext>
              </a:extLst>
            </p:cNvPr>
            <p:cNvGrpSpPr/>
            <p:nvPr/>
          </p:nvGrpSpPr>
          <p:grpSpPr>
            <a:xfrm rot="1441980" flipH="1">
              <a:off x="3479349" y="1323724"/>
              <a:ext cx="611355" cy="1063441"/>
              <a:chOff x="6236878" y="1245493"/>
              <a:chExt cx="1202147" cy="2091114"/>
            </a:xfrm>
          </p:grpSpPr>
          <p:sp>
            <p:nvSpPr>
              <p:cNvPr id="10" name="Chord 9">
                <a:extLst>
                  <a:ext uri="{FF2B5EF4-FFF2-40B4-BE49-F238E27FC236}">
                    <a16:creationId xmlns="" xmlns:a16="http://schemas.microsoft.com/office/drawing/2014/main" id="{1BB2845C-5DD9-46F8-836D-82965F757446}"/>
                  </a:ext>
                </a:extLst>
              </p:cNvPr>
              <p:cNvSpPr/>
              <p:nvPr/>
            </p:nvSpPr>
            <p:spPr>
              <a:xfrm rot="14400000">
                <a:off x="6524625" y="1638300"/>
                <a:ext cx="914400" cy="914400"/>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61">
                <a:extLst>
                  <a:ext uri="{FF2B5EF4-FFF2-40B4-BE49-F238E27FC236}">
                    <a16:creationId xmlns="" xmlns:a16="http://schemas.microsoft.com/office/drawing/2014/main" id="{565F0BE7-024C-4321-A035-485EBAD9451A}"/>
                  </a:ext>
                </a:extLst>
              </p:cNvPr>
              <p:cNvSpPr/>
              <p:nvPr/>
            </p:nvSpPr>
            <p:spPr>
              <a:xfrm rot="1072930">
                <a:off x="6905486" y="2083358"/>
                <a:ext cx="341803" cy="1253249"/>
              </a:xfrm>
              <a:prstGeom prst="roundRect">
                <a:avLst>
                  <a:gd name="adj" fmla="val 299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62">
                <a:extLst>
                  <a:ext uri="{FF2B5EF4-FFF2-40B4-BE49-F238E27FC236}">
                    <a16:creationId xmlns="" xmlns:a16="http://schemas.microsoft.com/office/drawing/2014/main" id="{5580C9B0-9B33-4EEB-8723-3EA348F2A03C}"/>
                  </a:ext>
                </a:extLst>
              </p:cNvPr>
              <p:cNvSpPr/>
              <p:nvPr/>
            </p:nvSpPr>
            <p:spPr>
              <a:xfrm rot="2245720">
                <a:off x="6719738" y="1466521"/>
                <a:ext cx="91440"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63">
                <a:extLst>
                  <a:ext uri="{FF2B5EF4-FFF2-40B4-BE49-F238E27FC236}">
                    <a16:creationId xmlns="" xmlns:a16="http://schemas.microsoft.com/office/drawing/2014/main" id="{CDF3C133-E358-4CA3-BAB8-748D4359E0E3}"/>
                  </a:ext>
                </a:extLst>
              </p:cNvPr>
              <p:cNvSpPr/>
              <p:nvPr/>
            </p:nvSpPr>
            <p:spPr>
              <a:xfrm rot="18420000">
                <a:off x="6042916" y="1439455"/>
                <a:ext cx="892749" cy="504825"/>
              </a:xfrm>
              <a:custGeom>
                <a:avLst/>
                <a:gdLst>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14" fmla="*/ 211695 w 890175"/>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2750"/>
                  <a:gd name="connsiteY0" fmla="*/ 0 h 504825"/>
                  <a:gd name="connsiteX1" fmla="*/ 678580 w 892750"/>
                  <a:gd name="connsiteY1" fmla="*/ 0 h 504825"/>
                  <a:gd name="connsiteX2" fmla="*/ 743708 w 892750"/>
                  <a:gd name="connsiteY2" fmla="*/ 13149 h 504825"/>
                  <a:gd name="connsiteX3" fmla="*/ 832756 w 892750"/>
                  <a:gd name="connsiteY3" fmla="*/ 102198 h 504825"/>
                  <a:gd name="connsiteX4" fmla="*/ 845905 w 892750"/>
                  <a:gd name="connsiteY4" fmla="*/ 167325 h 504825"/>
                  <a:gd name="connsiteX5" fmla="*/ 845905 w 892750"/>
                  <a:gd name="connsiteY5" fmla="*/ 155726 h 504825"/>
                  <a:gd name="connsiteX6" fmla="*/ 890854 w 892750"/>
                  <a:gd name="connsiteY6" fmla="*/ 430285 h 504825"/>
                  <a:gd name="connsiteX7" fmla="*/ 816313 w 892750"/>
                  <a:gd name="connsiteY7" fmla="*/ 504825 h 504825"/>
                  <a:gd name="connsiteX8" fmla="*/ 74114 w 892750"/>
                  <a:gd name="connsiteY8" fmla="*/ 504825 h 504825"/>
                  <a:gd name="connsiteX9" fmla="*/ 679 w 892750"/>
                  <a:gd name="connsiteY9" fmla="*/ 431389 h 504825"/>
                  <a:gd name="connsiteX10" fmla="*/ 45049 w 892750"/>
                  <a:gd name="connsiteY10" fmla="*/ 160357 h 504825"/>
                  <a:gd name="connsiteX11" fmla="*/ 45049 w 892750"/>
                  <a:gd name="connsiteY11" fmla="*/ 167325 h 504825"/>
                  <a:gd name="connsiteX12" fmla="*/ 58198 w 892750"/>
                  <a:gd name="connsiteY12" fmla="*/ 102197 h 504825"/>
                  <a:gd name="connsiteX13" fmla="*/ 147247 w 892750"/>
                  <a:gd name="connsiteY13" fmla="*/ 13149 h 504825"/>
                  <a:gd name="connsiteX14" fmla="*/ 212374 w 892750"/>
                  <a:gd name="connsiteY14"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92750" h="504825">
                    <a:moveTo>
                      <a:pt x="212374" y="0"/>
                    </a:moveTo>
                    <a:lnTo>
                      <a:pt x="678580" y="0"/>
                    </a:lnTo>
                    <a:lnTo>
                      <a:pt x="743708" y="13149"/>
                    </a:lnTo>
                    <a:cubicBezTo>
                      <a:pt x="783746" y="30084"/>
                      <a:pt x="815821" y="62159"/>
                      <a:pt x="832756" y="102198"/>
                    </a:cubicBezTo>
                    <a:lnTo>
                      <a:pt x="845905" y="167325"/>
                    </a:lnTo>
                    <a:lnTo>
                      <a:pt x="845905" y="155726"/>
                    </a:lnTo>
                    <a:lnTo>
                      <a:pt x="890854" y="430285"/>
                    </a:lnTo>
                    <a:cubicBezTo>
                      <a:pt x="902688" y="468233"/>
                      <a:pt x="856881" y="503559"/>
                      <a:pt x="816313" y="504825"/>
                    </a:cubicBezTo>
                    <a:lnTo>
                      <a:pt x="74114" y="504825"/>
                    </a:lnTo>
                    <a:cubicBezTo>
                      <a:pt x="41776" y="501307"/>
                      <a:pt x="-6283" y="461108"/>
                      <a:pt x="679" y="431389"/>
                    </a:cubicBezTo>
                    <a:lnTo>
                      <a:pt x="45049" y="160357"/>
                    </a:lnTo>
                    <a:lnTo>
                      <a:pt x="45049" y="167325"/>
                    </a:lnTo>
                    <a:lnTo>
                      <a:pt x="58198" y="102197"/>
                    </a:lnTo>
                    <a:cubicBezTo>
                      <a:pt x="75133" y="62159"/>
                      <a:pt x="107208" y="30084"/>
                      <a:pt x="147247" y="13149"/>
                    </a:cubicBezTo>
                    <a:lnTo>
                      <a:pt x="2123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2" name="Group 21">
            <a:extLst>
              <a:ext uri="{FF2B5EF4-FFF2-40B4-BE49-F238E27FC236}">
                <a16:creationId xmlns="" xmlns:a16="http://schemas.microsoft.com/office/drawing/2014/main" id="{B6F5D8F7-1C8E-40E2-B04A-427861470145}"/>
              </a:ext>
            </a:extLst>
          </p:cNvPr>
          <p:cNvGrpSpPr/>
          <p:nvPr/>
        </p:nvGrpSpPr>
        <p:grpSpPr>
          <a:xfrm>
            <a:off x="2464126" y="1979774"/>
            <a:ext cx="1314043" cy="1596786"/>
            <a:chOff x="5053297" y="3418731"/>
            <a:chExt cx="2085136" cy="2719675"/>
          </a:xfrm>
        </p:grpSpPr>
        <p:sp>
          <p:nvSpPr>
            <p:cNvPr id="23" name="Oval 22">
              <a:extLst>
                <a:ext uri="{FF2B5EF4-FFF2-40B4-BE49-F238E27FC236}">
                  <a16:creationId xmlns="" xmlns:a16="http://schemas.microsoft.com/office/drawing/2014/main" id="{A1E5A9EB-5249-4EF0-8199-A7289E347CC4}"/>
                </a:ext>
              </a:extLst>
            </p:cNvPr>
            <p:cNvSpPr/>
            <p:nvPr/>
          </p:nvSpPr>
          <p:spPr>
            <a:xfrm>
              <a:off x="5116695" y="3487260"/>
              <a:ext cx="1950793" cy="195079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24" name="Group 23">
              <a:extLst>
                <a:ext uri="{FF2B5EF4-FFF2-40B4-BE49-F238E27FC236}">
                  <a16:creationId xmlns="" xmlns:a16="http://schemas.microsoft.com/office/drawing/2014/main" id="{22C7E052-1F17-4C30-A713-820B7C4D241E}"/>
                </a:ext>
              </a:extLst>
            </p:cNvPr>
            <p:cNvGrpSpPr/>
            <p:nvPr/>
          </p:nvGrpSpPr>
          <p:grpSpPr>
            <a:xfrm>
              <a:off x="5295030" y="3665394"/>
              <a:ext cx="1605194" cy="2473012"/>
              <a:chOff x="3145556" y="2276871"/>
              <a:chExt cx="2025750" cy="3120934"/>
            </a:xfrm>
          </p:grpSpPr>
          <p:sp>
            <p:nvSpPr>
              <p:cNvPr id="30" name="Freeform 29">
                <a:extLst>
                  <a:ext uri="{FF2B5EF4-FFF2-40B4-BE49-F238E27FC236}">
                    <a16:creationId xmlns="" xmlns:a16="http://schemas.microsoft.com/office/drawing/2014/main" id="{5C1F9095-395B-471A-91E9-7DF0F04C0E57}"/>
                  </a:ext>
                </a:extLst>
              </p:cNvPr>
              <p:cNvSpPr>
                <a:spLocks/>
              </p:cNvSpPr>
              <p:nvPr/>
            </p:nvSpPr>
            <p:spPr bwMode="auto">
              <a:xfrm>
                <a:off x="3145556" y="2276871"/>
                <a:ext cx="2025750" cy="2266157"/>
              </a:xfrm>
              <a:custGeom>
                <a:avLst/>
                <a:gdLst/>
                <a:ahLst/>
                <a:cxnLst/>
                <a:rect l="l" t="t" r="r" b="b"/>
                <a:pathLst>
                  <a:path w="2025750" h="2266157">
                    <a:moveTo>
                      <a:pt x="1012875" y="0"/>
                    </a:moveTo>
                    <a:cubicBezTo>
                      <a:pt x="1572270" y="0"/>
                      <a:pt x="2025750" y="453480"/>
                      <a:pt x="2025750" y="1012875"/>
                    </a:cubicBezTo>
                    <a:cubicBezTo>
                      <a:pt x="2025750" y="1274432"/>
                      <a:pt x="1926609" y="1512834"/>
                      <a:pt x="1762997" y="1691774"/>
                    </a:cubicBezTo>
                    <a:lnTo>
                      <a:pt x="1766653" y="1695096"/>
                    </a:lnTo>
                    <a:cubicBezTo>
                      <a:pt x="1710416" y="1764649"/>
                      <a:pt x="1639182" y="1837862"/>
                      <a:pt x="1549203" y="1911074"/>
                    </a:cubicBezTo>
                    <a:cubicBezTo>
                      <a:pt x="1549203" y="1911074"/>
                      <a:pt x="1417983" y="2035536"/>
                      <a:pt x="1414234" y="2266157"/>
                    </a:cubicBezTo>
                    <a:cubicBezTo>
                      <a:pt x="1414234" y="2266157"/>
                      <a:pt x="1414234" y="2266157"/>
                      <a:pt x="630665" y="2266157"/>
                    </a:cubicBezTo>
                    <a:cubicBezTo>
                      <a:pt x="630665" y="2266157"/>
                      <a:pt x="596922" y="1991609"/>
                      <a:pt x="446957" y="1867147"/>
                    </a:cubicBezTo>
                    <a:cubicBezTo>
                      <a:pt x="446957" y="1867147"/>
                      <a:pt x="417262" y="1843655"/>
                      <a:pt x="374226" y="1798671"/>
                    </a:cubicBezTo>
                    <a:cubicBezTo>
                      <a:pt x="145796" y="1613193"/>
                      <a:pt x="0" y="1330060"/>
                      <a:pt x="0" y="1012875"/>
                    </a:cubicBezTo>
                    <a:cubicBezTo>
                      <a:pt x="0" y="453480"/>
                      <a:pt x="453480" y="0"/>
                      <a:pt x="1012875"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ko-KR" altLang="en-US" sz="2700" dirty="0"/>
              </a:p>
            </p:txBody>
          </p:sp>
          <p:sp>
            <p:nvSpPr>
              <p:cNvPr id="31" name="Rounded Rectangle 10">
                <a:extLst>
                  <a:ext uri="{FF2B5EF4-FFF2-40B4-BE49-F238E27FC236}">
                    <a16:creationId xmlns="" xmlns:a16="http://schemas.microsoft.com/office/drawing/2014/main" id="{0112A639-EC1C-4AE4-B42C-0C9C7465545A}"/>
                  </a:ext>
                </a:extLst>
              </p:cNvPr>
              <p:cNvSpPr/>
              <p:nvPr/>
            </p:nvSpPr>
            <p:spPr>
              <a:xfrm>
                <a:off x="3770387" y="4576913"/>
                <a:ext cx="792088" cy="661813"/>
              </a:xfrm>
              <a:custGeom>
                <a:avLst/>
                <a:gdLst/>
                <a:ahLst/>
                <a:cxnLst/>
                <a:rect l="l" t="t" r="r" b="b"/>
                <a:pathLst>
                  <a:path w="792088" h="661813">
                    <a:moveTo>
                      <a:pt x="792088" y="492738"/>
                    </a:moveTo>
                    <a:lnTo>
                      <a:pt x="792088" y="512957"/>
                    </a:lnTo>
                    <a:cubicBezTo>
                      <a:pt x="792088" y="567032"/>
                      <a:pt x="778568" y="617950"/>
                      <a:pt x="753416" y="661813"/>
                    </a:cubicBezTo>
                    <a:lnTo>
                      <a:pt x="38672" y="661813"/>
                    </a:lnTo>
                    <a:cubicBezTo>
                      <a:pt x="20436" y="630010"/>
                      <a:pt x="8314" y="594499"/>
                      <a:pt x="5500" y="556418"/>
                    </a:cubicBezTo>
                    <a:close/>
                    <a:moveTo>
                      <a:pt x="792088" y="331237"/>
                    </a:moveTo>
                    <a:lnTo>
                      <a:pt x="792088" y="456620"/>
                    </a:lnTo>
                    <a:lnTo>
                      <a:pt x="976" y="520666"/>
                    </a:lnTo>
                    <a:cubicBezTo>
                      <a:pt x="31" y="518118"/>
                      <a:pt x="0" y="515541"/>
                      <a:pt x="0" y="512957"/>
                    </a:cubicBezTo>
                    <a:lnTo>
                      <a:pt x="0" y="395362"/>
                    </a:lnTo>
                    <a:close/>
                    <a:moveTo>
                      <a:pt x="792088" y="161569"/>
                    </a:moveTo>
                    <a:lnTo>
                      <a:pt x="792088" y="295119"/>
                    </a:lnTo>
                    <a:lnTo>
                      <a:pt x="0" y="359244"/>
                    </a:lnTo>
                    <a:lnTo>
                      <a:pt x="0" y="225694"/>
                    </a:lnTo>
                    <a:close/>
                    <a:moveTo>
                      <a:pt x="0" y="0"/>
                    </a:moveTo>
                    <a:lnTo>
                      <a:pt x="792088" y="0"/>
                    </a:lnTo>
                    <a:lnTo>
                      <a:pt x="792088" y="125451"/>
                    </a:lnTo>
                    <a:lnTo>
                      <a:pt x="0" y="189577"/>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Rounded Rectangle 10">
                <a:extLst>
                  <a:ext uri="{FF2B5EF4-FFF2-40B4-BE49-F238E27FC236}">
                    <a16:creationId xmlns="" xmlns:a16="http://schemas.microsoft.com/office/drawing/2014/main" id="{41722447-920F-4506-AAAF-53883D556AFF}"/>
                  </a:ext>
                </a:extLst>
              </p:cNvPr>
              <p:cNvSpPr/>
              <p:nvPr/>
            </p:nvSpPr>
            <p:spPr>
              <a:xfrm>
                <a:off x="3824430" y="5267325"/>
                <a:ext cx="668001" cy="130480"/>
              </a:xfrm>
              <a:custGeom>
                <a:avLst/>
                <a:gdLst/>
                <a:ahLst/>
                <a:cxnLst/>
                <a:rect l="l" t="t" r="r" b="b"/>
                <a:pathLst>
                  <a:path w="668001" h="130480">
                    <a:moveTo>
                      <a:pt x="0" y="0"/>
                    </a:moveTo>
                    <a:lnTo>
                      <a:pt x="668001" y="0"/>
                    </a:lnTo>
                    <a:cubicBezTo>
                      <a:pt x="610989" y="79333"/>
                      <a:pt x="517759" y="130480"/>
                      <a:pt x="412583" y="130480"/>
                    </a:cubicBezTo>
                    <a:lnTo>
                      <a:pt x="255417" y="130480"/>
                    </a:lnTo>
                    <a:cubicBezTo>
                      <a:pt x="150241" y="130480"/>
                      <a:pt x="57011" y="79333"/>
                      <a:pt x="0"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33" name="Straight Connector 32">
                <a:extLst>
                  <a:ext uri="{FF2B5EF4-FFF2-40B4-BE49-F238E27FC236}">
                    <a16:creationId xmlns="" xmlns:a16="http://schemas.microsoft.com/office/drawing/2014/main" id="{04453058-6124-49EC-981E-5B2741730EDF}"/>
                  </a:ext>
                </a:extLst>
              </p:cNvPr>
              <p:cNvCxnSpPr/>
              <p:nvPr/>
            </p:nvCxnSpPr>
            <p:spPr>
              <a:xfrm>
                <a:off x="3824430" y="3417379"/>
                <a:ext cx="202983" cy="112564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09029132-EAA7-4F2D-8C81-393E18EB7D57}"/>
                  </a:ext>
                </a:extLst>
              </p:cNvPr>
              <p:cNvCxnSpPr/>
              <p:nvPr/>
            </p:nvCxnSpPr>
            <p:spPr>
              <a:xfrm flipH="1">
                <a:off x="4283969" y="3417379"/>
                <a:ext cx="191536" cy="113515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9C502A96-6ACE-4D06-8476-87DC7EBB0016}"/>
                  </a:ext>
                </a:extLst>
              </p:cNvPr>
              <p:cNvCxnSpPr/>
              <p:nvPr/>
            </p:nvCxnSpPr>
            <p:spPr>
              <a:xfrm>
                <a:off x="3824430" y="3417379"/>
                <a:ext cx="6510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 xmlns:a16="http://schemas.microsoft.com/office/drawing/2014/main" id="{F029F6A7-7ECF-4CD2-8529-88715491C4A8}"/>
                  </a:ext>
                </a:extLst>
              </p:cNvPr>
              <p:cNvGrpSpPr/>
              <p:nvPr/>
            </p:nvGrpSpPr>
            <p:grpSpPr>
              <a:xfrm>
                <a:off x="3962028" y="3275459"/>
                <a:ext cx="397074" cy="288031"/>
                <a:chOff x="3981078" y="3284984"/>
                <a:chExt cx="397074" cy="288031"/>
              </a:xfrm>
            </p:grpSpPr>
            <p:sp>
              <p:nvSpPr>
                <p:cNvPr id="37" name="Rounded Rectangle 65">
                  <a:extLst>
                    <a:ext uri="{FF2B5EF4-FFF2-40B4-BE49-F238E27FC236}">
                      <a16:creationId xmlns="" xmlns:a16="http://schemas.microsoft.com/office/drawing/2014/main" id="{E1E15B8D-3B64-4A50-8BE9-40E4A8589B79}"/>
                    </a:ext>
                  </a:extLst>
                </p:cNvPr>
                <p:cNvSpPr/>
                <p:nvPr/>
              </p:nvSpPr>
              <p:spPr>
                <a:xfrm>
                  <a:off x="39810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ounded Rectangle 66">
                  <a:extLst>
                    <a:ext uri="{FF2B5EF4-FFF2-40B4-BE49-F238E27FC236}">
                      <a16:creationId xmlns="" xmlns:a16="http://schemas.microsoft.com/office/drawing/2014/main" id="{F3A4CB2E-B9CD-496C-B6BF-73BECFC07C55}"/>
                    </a:ext>
                  </a:extLst>
                </p:cNvPr>
                <p:cNvSpPr/>
                <p:nvPr/>
              </p:nvSpPr>
              <p:spPr>
                <a:xfrm>
                  <a:off x="41334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Rounded Rectangle 67">
                  <a:extLst>
                    <a:ext uri="{FF2B5EF4-FFF2-40B4-BE49-F238E27FC236}">
                      <a16:creationId xmlns="" xmlns:a16="http://schemas.microsoft.com/office/drawing/2014/main" id="{B5C048A7-DB45-47F5-8EBE-5D518A513153}"/>
                    </a:ext>
                  </a:extLst>
                </p:cNvPr>
                <p:cNvSpPr/>
                <p:nvPr/>
              </p:nvSpPr>
              <p:spPr>
                <a:xfrm>
                  <a:off x="42858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25" name="Oval 24">
              <a:extLst>
                <a:ext uri="{FF2B5EF4-FFF2-40B4-BE49-F238E27FC236}">
                  <a16:creationId xmlns="" xmlns:a16="http://schemas.microsoft.com/office/drawing/2014/main" id="{D1ED64D9-75B9-4C86-BCE7-74059E8529E9}"/>
                </a:ext>
              </a:extLst>
            </p:cNvPr>
            <p:cNvSpPr/>
            <p:nvPr/>
          </p:nvSpPr>
          <p:spPr>
            <a:xfrm>
              <a:off x="6026680" y="3418731"/>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6" name="Oval 25">
              <a:extLst>
                <a:ext uri="{FF2B5EF4-FFF2-40B4-BE49-F238E27FC236}">
                  <a16:creationId xmlns="" xmlns:a16="http://schemas.microsoft.com/office/drawing/2014/main" id="{E2B8BFFF-E263-42A4-9D8C-1A628EC5860C}"/>
                </a:ext>
              </a:extLst>
            </p:cNvPr>
            <p:cNvSpPr/>
            <p:nvPr/>
          </p:nvSpPr>
          <p:spPr>
            <a:xfrm>
              <a:off x="6996542" y="4386332"/>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7" name="Oval 26">
              <a:extLst>
                <a:ext uri="{FF2B5EF4-FFF2-40B4-BE49-F238E27FC236}">
                  <a16:creationId xmlns="" xmlns:a16="http://schemas.microsoft.com/office/drawing/2014/main" id="{614C5E3C-7441-442D-AEA2-FFBE3F8345D8}"/>
                </a:ext>
              </a:extLst>
            </p:cNvPr>
            <p:cNvSpPr/>
            <p:nvPr/>
          </p:nvSpPr>
          <p:spPr>
            <a:xfrm>
              <a:off x="5053297" y="4386332"/>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Oval 27">
              <a:extLst>
                <a:ext uri="{FF2B5EF4-FFF2-40B4-BE49-F238E27FC236}">
                  <a16:creationId xmlns="" xmlns:a16="http://schemas.microsoft.com/office/drawing/2014/main" id="{97F75FA8-0C46-4FE1-917B-879E5163E46F}"/>
                </a:ext>
              </a:extLst>
            </p:cNvPr>
            <p:cNvSpPr/>
            <p:nvPr/>
          </p:nvSpPr>
          <p:spPr>
            <a:xfrm>
              <a:off x="6770105" y="3739954"/>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Oval 28">
              <a:extLst>
                <a:ext uri="{FF2B5EF4-FFF2-40B4-BE49-F238E27FC236}">
                  <a16:creationId xmlns="" xmlns:a16="http://schemas.microsoft.com/office/drawing/2014/main" id="{BFAB3903-2185-4FBD-A882-6A03DE2E4752}"/>
                </a:ext>
              </a:extLst>
            </p:cNvPr>
            <p:cNvSpPr/>
            <p:nvPr/>
          </p:nvSpPr>
          <p:spPr>
            <a:xfrm>
              <a:off x="5299560" y="3739954"/>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40" name="Title 1"/>
          <p:cNvSpPr txBox="1">
            <a:spLocks/>
          </p:cNvSpPr>
          <p:nvPr/>
        </p:nvSpPr>
        <p:spPr>
          <a:xfrm>
            <a:off x="1884219" y="4288242"/>
            <a:ext cx="6068290" cy="452031"/>
          </a:xfrm>
          <a:prstGeom prst="rect">
            <a:avLst/>
          </a:pr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300"/>
              <a:buFont typeface="Maven Pro"/>
              <a:buNone/>
              <a:defRPr sz="3300" b="1" i="0" u="none" strike="noStrike" cap="none">
                <a:solidFill>
                  <a:schemeClr val="dk1"/>
                </a:solidFill>
                <a:latin typeface="Maven Pro"/>
                <a:ea typeface="Maven Pro"/>
                <a:cs typeface="Maven Pro"/>
                <a:sym typeface="Maven Pro"/>
              </a:defRPr>
            </a:lvl1pPr>
            <a:lvl2pPr marR="0" lvl="1"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2pPr>
            <a:lvl3pPr marR="0" lvl="2"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3pPr>
            <a:lvl4pPr marR="0" lvl="3"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4pPr>
            <a:lvl5pPr marR="0" lvl="4"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5pPr>
            <a:lvl6pPr marR="0" lvl="5"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6pPr>
            <a:lvl7pPr marR="0" lvl="6"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7pPr>
            <a:lvl8pPr marR="0" lvl="7"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8pPr>
            <a:lvl9pPr marR="0" lvl="8"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9pPr>
          </a:lstStyle>
          <a:p>
            <a:r>
              <a:rPr lang="en-US" sz="3000" dirty="0">
                <a:solidFill>
                  <a:srgbClr val="000000"/>
                </a:solidFill>
                <a:latin typeface="TH Niramit AS" pitchFamily="2" charset="-34"/>
                <a:cs typeface="TH Niramit AS" pitchFamily="2" charset="-34"/>
              </a:rPr>
              <a:t>Key Thinkers in Cross-Culture: Part I</a:t>
            </a:r>
          </a:p>
        </p:txBody>
      </p:sp>
    </p:spTree>
    <p:extLst>
      <p:ext uri="{BB962C8B-B14F-4D97-AF65-F5344CB8AC3E}">
        <p14:creationId xmlns:p14="http://schemas.microsoft.com/office/powerpoint/2010/main" val="380508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a:t>
            </a:r>
            <a:r>
              <a:rPr lang="en-US" sz="2400" b="1" dirty="0">
                <a:solidFill>
                  <a:schemeClr val="accent5">
                    <a:lumMod val="50000"/>
                  </a:schemeClr>
                </a:solidFill>
                <a:latin typeface="TH Niramit AS" pitchFamily="2" charset="-34"/>
                <a:cs typeface="TH Niramit AS" pitchFamily="2" charset="-34"/>
              </a:rPr>
              <a:t>A </a:t>
            </a:r>
            <a:r>
              <a:rPr lang="en-US" sz="2400" b="1" i="1" dirty="0">
                <a:solidFill>
                  <a:schemeClr val="accent5">
                    <a:lumMod val="50000"/>
                  </a:schemeClr>
                </a:solidFill>
                <a:latin typeface="TH Niramit AS" pitchFamily="2" charset="-34"/>
                <a:cs typeface="TH Niramit AS" pitchFamily="2" charset="-34"/>
              </a:rPr>
              <a:t>low-context </a:t>
            </a:r>
            <a:r>
              <a:rPr lang="en-US" sz="2400" b="1" dirty="0">
                <a:solidFill>
                  <a:schemeClr val="accent5">
                    <a:lumMod val="50000"/>
                  </a:schemeClr>
                </a:solidFill>
                <a:latin typeface="TH Niramit AS" pitchFamily="2" charset="-34"/>
                <a:cs typeface="TH Niramit AS" pitchFamily="2" charset="-34"/>
              </a:rPr>
              <a:t>communicator </a:t>
            </a:r>
            <a:r>
              <a:rPr lang="en-US" sz="2400" b="1" dirty="0">
                <a:latin typeface="TH Niramit AS" pitchFamily="2" charset="-34"/>
                <a:cs typeface="TH Niramit AS" pitchFamily="2" charset="-34"/>
              </a:rPr>
              <a:t>does exactly the opposite of the high- context communicator. Here people do not assume that everyone has most of the information they require and communication therefore needs to be </a:t>
            </a:r>
            <a:r>
              <a:rPr lang="en-US" sz="2400" b="1" dirty="0">
                <a:solidFill>
                  <a:schemeClr val="accent6">
                    <a:lumMod val="50000"/>
                  </a:schemeClr>
                </a:solidFill>
                <a:latin typeface="TH Niramit AS" pitchFamily="2" charset="-34"/>
                <a:cs typeface="TH Niramit AS" pitchFamily="2" charset="-34"/>
              </a:rPr>
              <a:t>more explicit. </a:t>
            </a:r>
          </a:p>
        </p:txBody>
      </p:sp>
    </p:spTree>
    <p:extLst>
      <p:ext uri="{BB962C8B-B14F-4D97-AF65-F5344CB8AC3E}">
        <p14:creationId xmlns:p14="http://schemas.microsoft.com/office/powerpoint/2010/main" val="551123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2677656"/>
          </a:xfrm>
          <a:prstGeom prst="rect">
            <a:avLst/>
          </a:prstGeom>
        </p:spPr>
        <p:txBody>
          <a:bodyPr wrap="square">
            <a:spAutoFit/>
          </a:bodyPr>
          <a:lstStyle/>
          <a:p>
            <a:pPr algn="just"/>
            <a:r>
              <a:rPr lang="en-US" sz="2400" b="1" dirty="0">
                <a:latin typeface="TH Niramit AS" pitchFamily="2" charset="-34"/>
                <a:cs typeface="TH Niramit AS" pitchFamily="2" charset="-34"/>
              </a:rPr>
              <a:t>	The message itself carries meaning, so information and details must be spelt out as the context is less important. The message is clear, direct and detailed so that there can be no mistaking what is intended, as ambiguity is disliked. </a:t>
            </a:r>
          </a:p>
          <a:p>
            <a:pPr algn="just"/>
            <a:r>
              <a:rPr lang="en-US" sz="2400" b="1" dirty="0">
                <a:latin typeface="TH Niramit AS" pitchFamily="2" charset="-34"/>
                <a:cs typeface="TH Niramit AS" pitchFamily="2" charset="-34"/>
              </a:rPr>
              <a:t>	The Germans, Americans, Dutch, Scandinavians, British, Australians and Canadians set great store by low-context communication.</a:t>
            </a: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They may not need the more elaborate socializing or personal rapport required in high-context cultures. Although marked by clarity, the low-context communicator is often seen as too direct, abrupt and at times even arrogant by high-context communicators. </a:t>
            </a:r>
          </a:p>
        </p:txBody>
      </p:sp>
    </p:spTree>
    <p:extLst>
      <p:ext uri="{BB962C8B-B14F-4D97-AF65-F5344CB8AC3E}">
        <p14:creationId xmlns:p14="http://schemas.microsoft.com/office/powerpoint/2010/main" val="551123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Written communication is considered important for low-context communicators. In business, great store is placed, for example, on contracts and minutes of meetings. </a:t>
            </a:r>
          </a:p>
          <a:p>
            <a:pPr algn="just"/>
            <a:r>
              <a:rPr lang="en-US" sz="2400" b="1" dirty="0">
                <a:latin typeface="TH Niramit AS" pitchFamily="2" charset="-34"/>
                <a:cs typeface="TH Niramit AS" pitchFamily="2" charset="-34"/>
              </a:rPr>
              <a:t>	</a:t>
            </a:r>
          </a:p>
        </p:txBody>
      </p:sp>
    </p:spTree>
    <p:extLst>
      <p:ext uri="{BB962C8B-B14F-4D97-AF65-F5344CB8AC3E}">
        <p14:creationId xmlns:p14="http://schemas.microsoft.com/office/powerpoint/2010/main" val="551123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1938992"/>
          </a:xfrm>
          <a:prstGeom prst="rect">
            <a:avLst/>
          </a:prstGeom>
        </p:spPr>
        <p:txBody>
          <a:bodyPr wrap="square">
            <a:spAutoFit/>
          </a:bodyPr>
          <a:lstStyle/>
          <a:p>
            <a:pPr algn="just"/>
            <a:r>
              <a:rPr lang="en-US" sz="2400" b="1" dirty="0">
                <a:latin typeface="TH Niramit AS" pitchFamily="2" charset="-34"/>
                <a:cs typeface="TH Niramit AS" pitchFamily="2" charset="-34"/>
              </a:rPr>
              <a:t>	Communication is therefore more explicit, more formalized in the shape of memos, legal documents and written statements. Agreement is generally made in writing and contracts are treated as final once signed by all parties, and are as a result legally binding unless they are challenged or unless alterations are desired.</a:t>
            </a:r>
          </a:p>
        </p:txBody>
      </p:sp>
    </p:spTree>
    <p:extLst>
      <p:ext uri="{BB962C8B-B14F-4D97-AF65-F5344CB8AC3E}">
        <p14:creationId xmlns:p14="http://schemas.microsoft.com/office/powerpoint/2010/main" val="551123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830997"/>
          </a:xfrm>
          <a:prstGeom prst="rect">
            <a:avLst/>
          </a:prstGeom>
        </p:spPr>
        <p:txBody>
          <a:bodyPr wrap="square">
            <a:spAutoFit/>
          </a:bodyPr>
          <a:lstStyle/>
          <a:p>
            <a:pPr algn="just"/>
            <a:r>
              <a:rPr lang="en-US" sz="2400" b="1" dirty="0">
                <a:latin typeface="TH Niramit AS" pitchFamily="2" charset="-34"/>
                <a:cs typeface="TH Niramit AS" pitchFamily="2" charset="-34"/>
              </a:rPr>
              <a:t>	The main points of comparison between high-context and low- context communication are summarized in Figure 3.1 below.</a:t>
            </a:r>
          </a:p>
        </p:txBody>
      </p:sp>
    </p:spTree>
    <p:extLst>
      <p:ext uri="{BB962C8B-B14F-4D97-AF65-F5344CB8AC3E}">
        <p14:creationId xmlns:p14="http://schemas.microsoft.com/office/powerpoint/2010/main" val="551123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7" name="Rectangle 1"/>
          <p:cNvSpPr>
            <a:spLocks noChangeArrowheads="1"/>
          </p:cNvSpPr>
          <p:nvPr/>
        </p:nvSpPr>
        <p:spPr bwMode="auto">
          <a:xfrm>
            <a:off x="714775" y="1247009"/>
            <a:ext cx="7744691"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High context					Low context</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Examples: Arabs, Japanese, Koreans 			Examples: Americans, Germans, Dutch</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Indirect style – can appear ambiguous 		Direct style – can appear abrupt</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High use of non- verbal communication 		Less use of non- verbal communication</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Comfortable with silence 				</a:t>
            </a:r>
            <a:r>
              <a:rPr kumimoji="0" lang="en-US" sz="2000" b="0" i="0" u="none" strike="noStrike" cap="none" normalizeH="0" baseline="0" dirty="0" err="1">
                <a:ln>
                  <a:noFill/>
                </a:ln>
                <a:solidFill>
                  <a:schemeClr val="tx1"/>
                </a:solidFill>
                <a:effectLst/>
                <a:latin typeface="TH Niramit AS" pitchFamily="2" charset="-34"/>
                <a:ea typeface="Calibri" pitchFamily="34" charset="0"/>
                <a:cs typeface="TH Niramit AS" pitchFamily="2" charset="-34"/>
              </a:rPr>
              <a:t>Silence</a:t>
            </a: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 causes anxiety</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Lower importance of written regulations 		Greater reliance on written documents</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Lower attention to detail 				High attention to detail</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Close personal relationships 			Personal relationships less important</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a:p>
            <a:pPr marL="0" marR="0" lvl="0" indent="0" algn="just" defTabSz="914400" rtl="0" eaLnBrk="0" fontAlgn="base" latinLnBrk="0" hangingPunct="0">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Importance of oral agreements 			Oral agreements less important</a:t>
            </a:r>
            <a:endParaRPr kumimoji="0" lang="en-US" sz="2000" b="0" i="0" u="none" strike="noStrike" cap="none" normalizeH="0" baseline="0" dirty="0">
              <a:ln>
                <a:noFill/>
              </a:ln>
              <a:solidFill>
                <a:schemeClr val="tx1"/>
              </a:solidFill>
              <a:effectLst/>
              <a:latin typeface="TH Niramit AS" pitchFamily="2" charset="-34"/>
              <a:cs typeface="TH Niramit AS" pitchFamily="2" charset="-34"/>
            </a:endParaRPr>
          </a:p>
        </p:txBody>
      </p:sp>
      <p:sp>
        <p:nvSpPr>
          <p:cNvPr id="2052" name="Rectangle 4"/>
          <p:cNvSpPr>
            <a:spLocks noChangeArrowheads="1"/>
          </p:cNvSpPr>
          <p:nvPr/>
        </p:nvSpPr>
        <p:spPr bwMode="auto">
          <a:xfrm>
            <a:off x="714775" y="4432396"/>
            <a:ext cx="690522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a:ln>
                  <a:noFill/>
                </a:ln>
                <a:solidFill>
                  <a:schemeClr val="tx1"/>
                </a:solidFill>
                <a:effectLst/>
                <a:latin typeface="TH Niramit AS" pitchFamily="2" charset="-34"/>
                <a:ea typeface="Calibri" pitchFamily="34" charset="0"/>
                <a:cs typeface="TH Niramit AS" pitchFamily="2" charset="-34"/>
              </a:rPr>
              <a:t>Figure 3.1 </a:t>
            </a:r>
            <a:r>
              <a:rPr kumimoji="0" lang="en-US" sz="16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Comparison of high- context and low- context communication</a:t>
            </a:r>
            <a:endParaRPr kumimoji="0" lang="en-US" sz="2800" b="0" i="0" u="none" strike="noStrike" cap="none" normalizeH="0" baseline="0" dirty="0">
              <a:ln>
                <a:noFill/>
              </a:ln>
              <a:solidFill>
                <a:schemeClr val="tx1"/>
              </a:solidFill>
              <a:effectLst/>
              <a:latin typeface="Arial" pitchFamily="34" charset="0"/>
              <a:cs typeface="Angsana New" pitchFamily="18" charset="-34"/>
            </a:endParaRPr>
          </a:p>
        </p:txBody>
      </p:sp>
    </p:spTree>
    <p:extLst>
      <p:ext uri="{BB962C8B-B14F-4D97-AF65-F5344CB8AC3E}">
        <p14:creationId xmlns:p14="http://schemas.microsoft.com/office/powerpoint/2010/main" val="551123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70343" y="526476"/>
            <a:ext cx="8033327" cy="41549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	A UK team member working in a Japanese company is given a high context instruction he does not understand. The natural response for the UK team member is to ask the Japanese counterpart to explain or repeat. The Japanese find this request uncomfortable as it suggests he wasn’t clear in the first place. Therefore, he loses ‘face’, or personal dignity, which is very important in Japan.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	What the UK team member should have done was to ‘take the shame’ and to say that it was his/her misunderstanding that was to blame and not the Japanese manager’s perceived lack of clarity. The Halls’ point is that each side adopts its own style of communication without appreciating that there may be a difference which actually causes a communication breakdown.</a:t>
            </a:r>
            <a:endParaRPr kumimoji="0" lang="th-TH" sz="2400" b="0" i="0" u="none" strike="noStrike" cap="none" normalizeH="0" baseline="0" dirty="0">
              <a:ln>
                <a:noFill/>
              </a:ln>
              <a:solidFill>
                <a:schemeClr val="tx1"/>
              </a:solidFill>
              <a:effectLst/>
              <a:latin typeface="Arial" pitchFamily="34" charset="0"/>
              <a:cs typeface="Angsana New" pitchFamily="18" charset="-3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and </a:t>
            </a:r>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The Halls’ second conclusion about different cultures working together concerned the organization of time. When they talk of ‘time’, they mean ‘the language of time’. Time can be either sequential, linear or </a:t>
            </a: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or synchronic or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(Hall and Hall, 1990: 18).</a:t>
            </a:r>
          </a:p>
        </p:txBody>
      </p:sp>
    </p:spTree>
    <p:extLst>
      <p:ext uri="{BB962C8B-B14F-4D97-AF65-F5344CB8AC3E}">
        <p14:creationId xmlns:p14="http://schemas.microsoft.com/office/powerpoint/2010/main" val="551123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and </a:t>
            </a:r>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Different cultures have different views on the importance of time. A lack of appreciation of these differences by visitors, business people and those in the international community can often cause misunderstanding and, indeed, frustration. </a:t>
            </a:r>
          </a:p>
        </p:txBody>
      </p:sp>
      <p:sp>
        <p:nvSpPr>
          <p:cNvPr id="4" name="Rectangle 3"/>
          <p:cNvSpPr/>
          <p:nvPr/>
        </p:nvSpPr>
        <p:spPr>
          <a:xfrm>
            <a:off x="412448" y="4351283"/>
            <a:ext cx="8308471" cy="307777"/>
          </a:xfrm>
          <a:prstGeom prst="rect">
            <a:avLst/>
          </a:prstGeom>
        </p:spPr>
        <p:txBody>
          <a:bodyPr wrap="square">
            <a:spAutoFit/>
          </a:bodyPr>
          <a:lstStyle/>
          <a:p>
            <a:r>
              <a:rPr lang="en-US" b="1" dirty="0">
                <a:latin typeface="TH Niramit AS" pitchFamily="2" charset="-34"/>
                <a:cs typeface="TH Niramit AS" pitchFamily="2" charset="-34"/>
              </a:rPr>
              <a:t>Frustration = irritation</a:t>
            </a:r>
            <a:endParaRPr lang="th-TH" dirty="0"/>
          </a:p>
        </p:txBody>
      </p:sp>
    </p:spTree>
    <p:extLst>
      <p:ext uri="{BB962C8B-B14F-4D97-AF65-F5344CB8AC3E}">
        <p14:creationId xmlns:p14="http://schemas.microsoft.com/office/powerpoint/2010/main" val="55112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810139" y="532660"/>
            <a:ext cx="4706065" cy="592880"/>
            <a:chOff x="4745820" y="1482096"/>
            <a:chExt cx="6274753" cy="790507"/>
          </a:xfrm>
        </p:grpSpPr>
        <p:sp>
          <p:nvSpPr>
            <p:cNvPr id="9" name="TextBox 8"/>
            <p:cNvSpPr txBox="1"/>
            <p:nvPr/>
          </p:nvSpPr>
          <p:spPr>
            <a:xfrm>
              <a:off x="5895648" y="1482096"/>
              <a:ext cx="5124925" cy="615554"/>
            </a:xfrm>
            <a:prstGeom prst="rect">
              <a:avLst/>
            </a:prstGeom>
            <a:noFill/>
          </p:spPr>
          <p:txBody>
            <a:bodyPr wrap="square" lIns="108000" rIns="108000" rtlCol="0">
              <a:spAutoFit/>
            </a:bodyPr>
            <a:lstStyle/>
            <a:p>
              <a:r>
                <a:rPr lang="en-US" sz="2400" b="1" dirty="0">
                  <a:latin typeface="TH Niramit AS"/>
                  <a:cs typeface="TH Niramit AS"/>
                </a:rPr>
                <a:t>Introduction</a:t>
              </a:r>
              <a:endParaRPr lang="ko-KR" altLang="en-US" sz="2400" b="1" dirty="0">
                <a:latin typeface="TH Niramit AS"/>
                <a:cs typeface="TH Niramit AS"/>
              </a:endParaRPr>
            </a:p>
          </p:txBody>
        </p:sp>
        <p:grpSp>
          <p:nvGrpSpPr>
            <p:cNvPr id="5" name="Group 4"/>
            <p:cNvGrpSpPr/>
            <p:nvPr/>
          </p:nvGrpSpPr>
          <p:grpSpPr>
            <a:xfrm>
              <a:off x="4745820" y="1491808"/>
              <a:ext cx="958096" cy="780795"/>
              <a:chOff x="5324331" y="1449052"/>
              <a:chExt cx="958096" cy="780795"/>
            </a:xfrm>
          </p:grpSpPr>
          <p:sp>
            <p:nvSpPr>
              <p:cNvPr id="6" name="Oval 5"/>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latin typeface="TH Niramit AS"/>
                  <a:cs typeface="TH Niramit AS"/>
                </a:endParaRPr>
              </a:p>
            </p:txBody>
          </p:sp>
          <p:sp>
            <p:nvSpPr>
              <p:cNvPr id="7" name="TextBox 6"/>
              <p:cNvSpPr txBox="1"/>
              <p:nvPr/>
            </p:nvSpPr>
            <p:spPr>
              <a:xfrm>
                <a:off x="5324331" y="1516285"/>
                <a:ext cx="958096" cy="615554"/>
              </a:xfrm>
              <a:prstGeom prst="rect">
                <a:avLst/>
              </a:prstGeom>
              <a:noFill/>
            </p:spPr>
            <p:txBody>
              <a:bodyPr wrap="square" lIns="108000" rIns="108000" rtlCol="0">
                <a:spAutoFit/>
              </a:bodyPr>
              <a:lstStyle/>
              <a:p>
                <a:pPr algn="ctr"/>
                <a:r>
                  <a:rPr lang="en-US" altLang="ko-KR" sz="2400" b="1" dirty="0">
                    <a:solidFill>
                      <a:schemeClr val="bg1"/>
                    </a:solidFill>
                    <a:latin typeface="TH Niramit AS"/>
                    <a:cs typeface="TH Niramit AS"/>
                  </a:rPr>
                  <a:t>01</a:t>
                </a:r>
                <a:endParaRPr lang="ko-KR" altLang="en-US" sz="2400" b="1" dirty="0">
                  <a:solidFill>
                    <a:schemeClr val="bg1"/>
                  </a:solidFill>
                  <a:latin typeface="TH Niramit AS"/>
                  <a:cs typeface="TH Niramit AS"/>
                </a:endParaRPr>
              </a:p>
            </p:txBody>
          </p:sp>
        </p:grpSp>
      </p:grpSp>
      <p:sp>
        <p:nvSpPr>
          <p:cNvPr id="2" name="TextBox 1"/>
          <p:cNvSpPr txBox="1"/>
          <p:nvPr/>
        </p:nvSpPr>
        <p:spPr>
          <a:xfrm>
            <a:off x="1006515" y="2044815"/>
            <a:ext cx="1418029" cy="623248"/>
          </a:xfrm>
          <a:prstGeom prst="rect">
            <a:avLst/>
          </a:prstGeom>
          <a:noFill/>
        </p:spPr>
        <p:txBody>
          <a:bodyPr wrap="square" lIns="68580" tIns="34290" rIns="68580" bIns="34290" rtlCol="0" anchor="ctr">
            <a:spAutoFit/>
          </a:bodyPr>
          <a:lstStyle/>
          <a:p>
            <a:pPr algn="ctr"/>
            <a:r>
              <a:rPr lang="en-US" altLang="ko-KR" sz="3600" b="1" dirty="0">
                <a:solidFill>
                  <a:schemeClr val="tx1"/>
                </a:solidFill>
                <a:latin typeface="TH Niramit AS" pitchFamily="2" charset="-34"/>
                <a:cs typeface="TH Niramit AS" pitchFamily="2" charset="-34"/>
              </a:rPr>
              <a:t>Outlines</a:t>
            </a:r>
            <a:endParaRPr lang="ko-KR" altLang="en-US" sz="3600" b="1" dirty="0">
              <a:solidFill>
                <a:schemeClr val="tx1"/>
              </a:solidFill>
              <a:latin typeface="TH Niramit AS" pitchFamily="2" charset="-34"/>
              <a:cs typeface="TH Niramit AS" pitchFamily="2" charset="-34"/>
            </a:endParaRPr>
          </a:p>
        </p:txBody>
      </p:sp>
      <p:grpSp>
        <p:nvGrpSpPr>
          <p:cNvPr id="55" name="Group 54"/>
          <p:cNvGrpSpPr/>
          <p:nvPr/>
        </p:nvGrpSpPr>
        <p:grpSpPr>
          <a:xfrm>
            <a:off x="3810139" y="1397375"/>
            <a:ext cx="4983941" cy="592880"/>
            <a:chOff x="4745820" y="1482096"/>
            <a:chExt cx="6274753" cy="790507"/>
          </a:xfrm>
        </p:grpSpPr>
        <p:sp>
          <p:nvSpPr>
            <p:cNvPr id="61" name="TextBox 60"/>
            <p:cNvSpPr txBox="1"/>
            <p:nvPr/>
          </p:nvSpPr>
          <p:spPr>
            <a:xfrm>
              <a:off x="5895648" y="1482096"/>
              <a:ext cx="5124925" cy="615553"/>
            </a:xfrm>
            <a:prstGeom prst="rect">
              <a:avLst/>
            </a:prstGeom>
            <a:noFill/>
          </p:spPr>
          <p:txBody>
            <a:bodyPr wrap="square" lIns="108000" rIns="108000" rtlCol="0">
              <a:spAutoFit/>
            </a:bodyPr>
            <a:lstStyle/>
            <a:p>
              <a:pPr lvl="0"/>
              <a:r>
                <a:rPr lang="en-US" sz="2400" b="1" dirty="0">
                  <a:latin typeface="TH Niramit AS" pitchFamily="2" charset="-34"/>
                  <a:cs typeface="TH Niramit AS" pitchFamily="2" charset="-34"/>
                </a:rPr>
                <a:t>Edward T. and Mildred R. Hall;</a:t>
              </a:r>
            </a:p>
          </p:txBody>
        </p:sp>
        <p:grpSp>
          <p:nvGrpSpPr>
            <p:cNvPr id="57" name="Group 56"/>
            <p:cNvGrpSpPr/>
            <p:nvPr/>
          </p:nvGrpSpPr>
          <p:grpSpPr>
            <a:xfrm>
              <a:off x="4745820" y="1491808"/>
              <a:ext cx="958096" cy="780795"/>
              <a:chOff x="5324331" y="1449052"/>
              <a:chExt cx="958096" cy="780795"/>
            </a:xfrm>
          </p:grpSpPr>
          <p:sp>
            <p:nvSpPr>
              <p:cNvPr id="58" name="Oval 57"/>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latin typeface="TH Niramit AS" pitchFamily="2" charset="-34"/>
                  <a:cs typeface="TH Niramit AS" pitchFamily="2" charset="-34"/>
                </a:endParaRPr>
              </a:p>
            </p:txBody>
          </p:sp>
          <p:sp>
            <p:nvSpPr>
              <p:cNvPr id="59" name="TextBox 58"/>
              <p:cNvSpPr txBox="1"/>
              <p:nvPr/>
            </p:nvSpPr>
            <p:spPr>
              <a:xfrm>
                <a:off x="5324331" y="1516285"/>
                <a:ext cx="958096" cy="615554"/>
              </a:xfrm>
              <a:prstGeom prst="rect">
                <a:avLst/>
              </a:prstGeom>
              <a:noFill/>
            </p:spPr>
            <p:txBody>
              <a:bodyPr wrap="square" lIns="108000" rIns="108000" rtlCol="0">
                <a:spAutoFit/>
              </a:bodyPr>
              <a:lstStyle/>
              <a:p>
                <a:pPr algn="ctr"/>
                <a:r>
                  <a:rPr lang="en-US" altLang="ko-KR" sz="2400" b="1" dirty="0">
                    <a:solidFill>
                      <a:schemeClr val="bg1"/>
                    </a:solidFill>
                    <a:latin typeface="TH Niramit AS" pitchFamily="2" charset="-34"/>
                    <a:cs typeface="TH Niramit AS" pitchFamily="2" charset="-34"/>
                  </a:rPr>
                  <a:t>02</a:t>
                </a:r>
                <a:endParaRPr lang="ko-KR" altLang="en-US" sz="2400" b="1" dirty="0">
                  <a:solidFill>
                    <a:schemeClr val="bg1"/>
                  </a:solidFill>
                  <a:latin typeface="TH Niramit AS" pitchFamily="2" charset="-34"/>
                  <a:cs typeface="TH Niramit AS" pitchFamily="2" charset="-34"/>
                </a:endParaRPr>
              </a:p>
            </p:txBody>
          </p:sp>
        </p:grpSp>
      </p:grpSp>
      <p:grpSp>
        <p:nvGrpSpPr>
          <p:cNvPr id="62" name="Group 61"/>
          <p:cNvGrpSpPr/>
          <p:nvPr/>
        </p:nvGrpSpPr>
        <p:grpSpPr>
          <a:xfrm>
            <a:off x="3810139" y="2262090"/>
            <a:ext cx="5131638" cy="815608"/>
            <a:chOff x="4745820" y="1482096"/>
            <a:chExt cx="6842184" cy="1087478"/>
          </a:xfrm>
        </p:grpSpPr>
        <p:sp>
          <p:nvSpPr>
            <p:cNvPr id="68" name="TextBox 67"/>
            <p:cNvSpPr txBox="1"/>
            <p:nvPr/>
          </p:nvSpPr>
          <p:spPr>
            <a:xfrm>
              <a:off x="5895648" y="1482096"/>
              <a:ext cx="5692356" cy="1087478"/>
            </a:xfrm>
            <a:prstGeom prst="rect">
              <a:avLst/>
            </a:prstGeom>
            <a:noFill/>
          </p:spPr>
          <p:txBody>
            <a:bodyPr wrap="square" lIns="108000" rIns="108000" rtlCol="0">
              <a:spAutoFit/>
            </a:bodyPr>
            <a:lstStyle/>
            <a:p>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and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cultures</a:t>
              </a:r>
            </a:p>
            <a:p>
              <a:endParaRPr lang="th-TH" sz="2300" b="1" dirty="0">
                <a:latin typeface="TH Niramit AS" pitchFamily="2" charset="-34"/>
                <a:cs typeface="TH Niramit AS" pitchFamily="2" charset="-34"/>
              </a:endParaRPr>
            </a:p>
          </p:txBody>
        </p:sp>
        <p:grpSp>
          <p:nvGrpSpPr>
            <p:cNvPr id="64" name="Group 63"/>
            <p:cNvGrpSpPr/>
            <p:nvPr/>
          </p:nvGrpSpPr>
          <p:grpSpPr>
            <a:xfrm>
              <a:off x="4745820" y="1491808"/>
              <a:ext cx="958096" cy="780795"/>
              <a:chOff x="5324331" y="1449052"/>
              <a:chExt cx="958096" cy="780795"/>
            </a:xfrm>
          </p:grpSpPr>
          <p:sp>
            <p:nvSpPr>
              <p:cNvPr id="65" name="Oval 64"/>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TH Niramit AS" pitchFamily="2" charset="-34"/>
                  <a:cs typeface="TH Niramit AS" pitchFamily="2" charset="-34"/>
                </a:endParaRPr>
              </a:p>
            </p:txBody>
          </p:sp>
          <p:sp>
            <p:nvSpPr>
              <p:cNvPr id="66" name="TextBox 65"/>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03</a:t>
                </a:r>
                <a:endParaRPr lang="ko-KR" altLang="en-US" sz="2300" b="1" dirty="0">
                  <a:solidFill>
                    <a:schemeClr val="bg1"/>
                  </a:solidFill>
                  <a:latin typeface="TH Niramit AS" pitchFamily="2" charset="-34"/>
                  <a:cs typeface="TH Niramit AS" pitchFamily="2" charset="-34"/>
                </a:endParaRPr>
              </a:p>
            </p:txBody>
          </p:sp>
        </p:grpSp>
      </p:grpSp>
      <p:grpSp>
        <p:nvGrpSpPr>
          <p:cNvPr id="69" name="Group 68"/>
          <p:cNvGrpSpPr/>
          <p:nvPr/>
        </p:nvGrpSpPr>
        <p:grpSpPr>
          <a:xfrm>
            <a:off x="3810139" y="3126805"/>
            <a:ext cx="5333861" cy="761748"/>
            <a:chOff x="4745820" y="1482096"/>
            <a:chExt cx="7111814" cy="1015663"/>
          </a:xfrm>
        </p:grpSpPr>
        <p:grpSp>
          <p:nvGrpSpPr>
            <p:cNvPr id="70" name="Group 69"/>
            <p:cNvGrpSpPr/>
            <p:nvPr/>
          </p:nvGrpSpPr>
          <p:grpSpPr>
            <a:xfrm>
              <a:off x="5895647" y="1482096"/>
              <a:ext cx="5961987" cy="1015663"/>
              <a:chOff x="6420993" y="1411926"/>
              <a:chExt cx="5961987" cy="1015663"/>
            </a:xfrm>
          </p:grpSpPr>
          <p:sp>
            <p:nvSpPr>
              <p:cNvPr id="74" name="TextBox 73"/>
              <p:cNvSpPr txBox="1"/>
              <p:nvPr/>
            </p:nvSpPr>
            <p:spPr>
              <a:xfrm>
                <a:off x="6420994" y="1750481"/>
                <a:ext cx="5124924" cy="677108"/>
              </a:xfrm>
              <a:prstGeom prst="rect">
                <a:avLst/>
              </a:prstGeom>
              <a:noFill/>
            </p:spPr>
            <p:txBody>
              <a:bodyPr wrap="square" rtlCol="0">
                <a:spAutoFit/>
              </a:bodyPr>
              <a:lstStyle/>
              <a:p>
                <a:endParaRPr lang="en-US" altLang="ko-KR" sz="2700" dirty="0">
                  <a:latin typeface="TH Niramit AS" pitchFamily="2" charset="-34"/>
                  <a:cs typeface="TH Niramit AS" pitchFamily="2" charset="-34"/>
                </a:endParaRPr>
              </a:p>
            </p:txBody>
          </p:sp>
          <p:sp>
            <p:nvSpPr>
              <p:cNvPr id="75" name="TextBox 74"/>
              <p:cNvSpPr txBox="1"/>
              <p:nvPr/>
            </p:nvSpPr>
            <p:spPr>
              <a:xfrm>
                <a:off x="6420993" y="1411926"/>
                <a:ext cx="5961987" cy="595034"/>
              </a:xfrm>
              <a:prstGeom prst="rect">
                <a:avLst/>
              </a:prstGeom>
              <a:noFill/>
            </p:spPr>
            <p:txBody>
              <a:bodyPr wrap="square" lIns="108000" rIns="108000" rtlCol="0">
                <a:spAutoFit/>
              </a:bodyPr>
              <a:lstStyle/>
              <a:p>
                <a:r>
                  <a:rPr lang="en-US" sz="2300" b="1" dirty="0">
                    <a:latin typeface="TH Niramit AS" pitchFamily="2" charset="-34"/>
                    <a:cs typeface="TH Niramit AS" pitchFamily="2" charset="-34"/>
                  </a:rPr>
                  <a:t>Activity</a:t>
                </a:r>
                <a:endParaRPr lang="th-TH" sz="2300" b="1" dirty="0">
                  <a:latin typeface="TH Niramit AS" pitchFamily="2" charset="-34"/>
                  <a:cs typeface="TH Niramit AS" pitchFamily="2" charset="-34"/>
                </a:endParaRPr>
              </a:p>
            </p:txBody>
          </p:sp>
        </p:grpSp>
        <p:grpSp>
          <p:nvGrpSpPr>
            <p:cNvPr id="71" name="Group 70"/>
            <p:cNvGrpSpPr/>
            <p:nvPr/>
          </p:nvGrpSpPr>
          <p:grpSpPr>
            <a:xfrm>
              <a:off x="4745820" y="1491808"/>
              <a:ext cx="958096" cy="780795"/>
              <a:chOff x="5324331" y="1449052"/>
              <a:chExt cx="958096" cy="780795"/>
            </a:xfrm>
          </p:grpSpPr>
          <p:sp>
            <p:nvSpPr>
              <p:cNvPr id="72" name="Oval 71"/>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chemeClr val="tx1"/>
                  </a:solidFill>
                  <a:latin typeface="TH Niramit AS" pitchFamily="2" charset="-34"/>
                  <a:cs typeface="TH Niramit AS" pitchFamily="2" charset="-34"/>
                </a:endParaRPr>
              </a:p>
            </p:txBody>
          </p:sp>
          <p:sp>
            <p:nvSpPr>
              <p:cNvPr id="73" name="TextBox 72"/>
              <p:cNvSpPr txBox="1"/>
              <p:nvPr/>
            </p:nvSpPr>
            <p:spPr>
              <a:xfrm>
                <a:off x="5324331" y="1516285"/>
                <a:ext cx="958096" cy="595034"/>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04</a:t>
                </a:r>
                <a:endParaRPr lang="ko-KR" altLang="en-US" sz="2300" b="1" dirty="0">
                  <a:solidFill>
                    <a:schemeClr val="bg1"/>
                  </a:solidFill>
                  <a:latin typeface="TH Niramit AS" pitchFamily="2" charset="-34"/>
                  <a:cs typeface="TH Niramit AS" pitchFamily="2" charset="-34"/>
                </a:endParaRPr>
              </a:p>
            </p:txBody>
          </p:sp>
        </p:grpSp>
      </p:grpSp>
    </p:spTree>
    <p:extLst>
      <p:ext uri="{BB962C8B-B14F-4D97-AF65-F5344CB8AC3E}">
        <p14:creationId xmlns:p14="http://schemas.microsoft.com/office/powerpoint/2010/main" val="1098824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and </a:t>
            </a:r>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938992"/>
          </a:xfrm>
          <a:prstGeom prst="rect">
            <a:avLst/>
          </a:prstGeom>
        </p:spPr>
        <p:txBody>
          <a:bodyPr wrap="square">
            <a:spAutoFit/>
          </a:bodyPr>
          <a:lstStyle/>
          <a:p>
            <a:pPr algn="just"/>
            <a:r>
              <a:rPr lang="en-US" sz="2400" b="1" dirty="0">
                <a:latin typeface="TH Niramit AS" pitchFamily="2" charset="-34"/>
                <a:cs typeface="TH Niramit AS" pitchFamily="2" charset="-34"/>
              </a:rPr>
              <a:t>	In many Western cultures, the importance of time is enshrined in such sayings as ‘time waits for no man’ and ‘time is money’, hence the development of courses in time management, the emphasis in the 1960s on time and motion studies, and the costing out of time spent by professionals such as lawyers and accountants. </a:t>
            </a:r>
          </a:p>
        </p:txBody>
      </p:sp>
    </p:spTree>
    <p:extLst>
      <p:ext uri="{BB962C8B-B14F-4D97-AF65-F5344CB8AC3E}">
        <p14:creationId xmlns:p14="http://schemas.microsoft.com/office/powerpoint/2010/main" val="551123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and </a:t>
            </a:r>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Surprisingly, a person’s efficiency and importance are often measured by the number of hours worked, particularly in excess of the normal working hours. Timetables and punctuality can become almost an obsession. </a:t>
            </a:r>
          </a:p>
        </p:txBody>
      </p:sp>
    </p:spTree>
    <p:extLst>
      <p:ext uri="{BB962C8B-B14F-4D97-AF65-F5344CB8AC3E}">
        <p14:creationId xmlns:p14="http://schemas.microsoft.com/office/powerpoint/2010/main" val="551123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and </a:t>
            </a:r>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200329"/>
          </a:xfrm>
          <a:prstGeom prst="rect">
            <a:avLst/>
          </a:prstGeom>
        </p:spPr>
        <p:txBody>
          <a:bodyPr wrap="square">
            <a:spAutoFit/>
          </a:bodyPr>
          <a:lstStyle/>
          <a:p>
            <a:pPr algn="just"/>
            <a:r>
              <a:rPr lang="en-US" sz="2400" b="1" dirty="0">
                <a:latin typeface="TH Niramit AS" pitchFamily="2" charset="-34"/>
                <a:cs typeface="TH Niramit AS" pitchFamily="2" charset="-34"/>
              </a:rPr>
              <a:t>	This is particularly the case with the Germans and the Swiss, although even the British, who are somewhat less time-sensitive, would be happier if their public transport did run on time.</a:t>
            </a:r>
          </a:p>
        </p:txBody>
      </p:sp>
    </p:spTree>
    <p:extLst>
      <p:ext uri="{BB962C8B-B14F-4D97-AF65-F5344CB8AC3E}">
        <p14:creationId xmlns:p14="http://schemas.microsoft.com/office/powerpoint/2010/main" val="551123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3046988"/>
          </a:xfrm>
          <a:prstGeom prst="rect">
            <a:avLst/>
          </a:prstGeom>
        </p:spPr>
        <p:txBody>
          <a:bodyPr wrap="square">
            <a:spAutoFit/>
          </a:bodyPr>
          <a:lstStyle/>
          <a:p>
            <a:pPr algn="just"/>
            <a:r>
              <a:rPr lang="en-US" sz="2400" b="1" dirty="0">
                <a:latin typeface="TH Niramit AS" pitchFamily="2" charset="-34"/>
                <a:cs typeface="TH Niramit AS" pitchFamily="2" charset="-34"/>
              </a:rPr>
              <a:t>	In predominantly </a:t>
            </a: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cultures, for example, the English and Germanic-speaking cultures, time is expressed and used in a </a:t>
            </a:r>
            <a:r>
              <a:rPr lang="en-US" sz="2400" b="1" i="1" dirty="0">
                <a:latin typeface="TH Niramit AS" pitchFamily="2" charset="-34"/>
                <a:cs typeface="TH Niramit AS" pitchFamily="2" charset="-34"/>
              </a:rPr>
              <a:t>linear </a:t>
            </a:r>
            <a:r>
              <a:rPr lang="en-US" sz="2400" b="1" dirty="0">
                <a:latin typeface="TH Niramit AS" pitchFamily="2" charset="-34"/>
                <a:cs typeface="TH Niramit AS" pitchFamily="2" charset="-34"/>
              </a:rPr>
              <a:t>way, being divided into segments and compartmentalized. </a:t>
            </a:r>
          </a:p>
          <a:p>
            <a:pPr algn="just"/>
            <a:r>
              <a:rPr lang="en-US" sz="2400" b="1" dirty="0">
                <a:latin typeface="TH Niramit AS" pitchFamily="2" charset="-34"/>
                <a:cs typeface="TH Niramit AS" pitchFamily="2" charset="-34"/>
              </a:rPr>
              <a:t>	Time is almost tangible; it is seen as a valuable commodity and is given a monetary value, which can be ‘saved’ or ‘spent’ and which is not to be ‘wasted’ or ‘lost’. It is seen as a scarce resource which cannot be retrieved and therefore must be used to the full and controlled, for example, through schedules and appointments. </a:t>
            </a:r>
          </a:p>
        </p:txBody>
      </p:sp>
    </p:spTree>
    <p:extLst>
      <p:ext uri="{BB962C8B-B14F-4D97-AF65-F5344CB8AC3E}">
        <p14:creationId xmlns:p14="http://schemas.microsoft.com/office/powerpoint/2010/main" val="551123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3046988"/>
          </a:xfrm>
          <a:prstGeom prst="rect">
            <a:avLst/>
          </a:prstGeom>
        </p:spPr>
        <p:txBody>
          <a:bodyPr wrap="square">
            <a:spAutoFit/>
          </a:bodyPr>
          <a:lstStyle/>
          <a:p>
            <a:pPr algn="just"/>
            <a:r>
              <a:rPr lang="en-US" sz="2400" b="1" dirty="0">
                <a:latin typeface="TH Niramit AS" pitchFamily="2" charset="-34"/>
                <a:cs typeface="TH Niramit AS" pitchFamily="2" charset="-34"/>
              </a:rPr>
              <a:t>	</a:t>
            </a: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people are perceived as </a:t>
            </a:r>
            <a:r>
              <a:rPr lang="en-US" sz="2400" b="1" dirty="0">
                <a:solidFill>
                  <a:schemeClr val="accent6">
                    <a:lumMod val="50000"/>
                  </a:schemeClr>
                </a:solidFill>
                <a:latin typeface="TH Niramit AS" pitchFamily="2" charset="-34"/>
                <a:cs typeface="TH Niramit AS" pitchFamily="2" charset="-34"/>
              </a:rPr>
              <a:t>active</a:t>
            </a:r>
            <a:r>
              <a:rPr lang="en-US" sz="2400" b="1" dirty="0">
                <a:latin typeface="TH Niramit AS" pitchFamily="2" charset="-34"/>
                <a:cs typeface="TH Niramit AS" pitchFamily="2" charset="-34"/>
              </a:rPr>
              <a:t>, at times even hyperactive, and often appear impatient, with an obvious dislike of being idle. They come to the point quickly with little introductory ‘small talk’ and tend to value quick responses in discussion.</a:t>
            </a:r>
          </a:p>
          <a:p>
            <a:pPr algn="just"/>
            <a:r>
              <a:rPr lang="en-US" sz="2400" b="1" dirty="0">
                <a:latin typeface="TH Niramit AS" pitchFamily="2" charset="-34"/>
                <a:cs typeface="TH Niramit AS" pitchFamily="2" charset="-34"/>
              </a:rPr>
              <a:t>	Spare time or having to wait is seen as time wasted or as frustrating. Time is used as a classification system for organizing both their working life and their social life. As a result, personal organizers, appointment diaries and the like are popular. </a:t>
            </a:r>
          </a:p>
        </p:txBody>
      </p:sp>
    </p:spTree>
    <p:extLst>
      <p:ext uri="{BB962C8B-B14F-4D97-AF65-F5344CB8AC3E}">
        <p14:creationId xmlns:p14="http://schemas.microsoft.com/office/powerpoint/2010/main" val="551123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Monochronic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308324"/>
          </a:xfrm>
          <a:prstGeom prst="rect">
            <a:avLst/>
          </a:prstGeom>
        </p:spPr>
        <p:txBody>
          <a:bodyPr wrap="square">
            <a:spAutoFit/>
          </a:bodyPr>
          <a:lstStyle/>
          <a:p>
            <a:pPr algn="just"/>
            <a:r>
              <a:rPr lang="en-US" sz="2400" b="1" dirty="0">
                <a:latin typeface="TH Niramit AS" pitchFamily="2" charset="-34"/>
                <a:cs typeface="TH Niramit AS" pitchFamily="2" charset="-34"/>
              </a:rPr>
              <a:t>	The Halls distinguished between </a:t>
            </a: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cultures (cultures ruled by the clock, in which everything takes place on time according to agreed schedules and with minimum slippage) and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cultures (cultures in which the activity comes first and the organization of time is re- organized to fit around it). ‘On time’, (</a:t>
            </a: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cultures can run the danger of being in conflict with ‘in time’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cultures.</a:t>
            </a:r>
          </a:p>
        </p:txBody>
      </p:sp>
    </p:spTree>
    <p:extLst>
      <p:ext uri="{BB962C8B-B14F-4D97-AF65-F5344CB8AC3E}">
        <p14:creationId xmlns:p14="http://schemas.microsoft.com/office/powerpoint/2010/main" val="551123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938992"/>
          </a:xfrm>
          <a:prstGeom prst="rect">
            <a:avLst/>
          </a:prstGeom>
        </p:spPr>
        <p:txBody>
          <a:bodyPr wrap="square">
            <a:spAutoFit/>
          </a:bodyPr>
          <a:lstStyle/>
          <a:p>
            <a:pPr algn="just"/>
            <a:r>
              <a:rPr lang="en-US" sz="2400" b="1" dirty="0">
                <a:latin typeface="TH Niramit AS" pitchFamily="2" charset="-34"/>
                <a:cs typeface="TH Niramit AS" pitchFamily="2" charset="-34"/>
              </a:rPr>
              <a:t>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people see time very differently. For them, it is the simultaneous coming together of many things and they place more emphasis on the importance of human relationships than on keeping to deadlines. Time is therefore seen to be a commodity that can be manipulated, stretched or even done away with altogether. </a:t>
            </a:r>
          </a:p>
        </p:txBody>
      </p:sp>
    </p:spTree>
    <p:extLst>
      <p:ext uri="{BB962C8B-B14F-4D97-AF65-F5344CB8AC3E}">
        <p14:creationId xmlns:p14="http://schemas.microsoft.com/office/powerpoint/2010/main" val="551123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308324"/>
          </a:xfrm>
          <a:prstGeom prst="rect">
            <a:avLst/>
          </a:prstGeom>
        </p:spPr>
        <p:txBody>
          <a:bodyPr wrap="square">
            <a:spAutoFit/>
          </a:bodyPr>
          <a:lstStyle/>
          <a:p>
            <a:pPr algn="just"/>
            <a:r>
              <a:rPr lang="en-US" sz="2400" b="1" dirty="0">
                <a:latin typeface="TH Niramit AS" pitchFamily="2" charset="-34"/>
                <a:cs typeface="TH Niramit AS" pitchFamily="2" charset="-34"/>
              </a:rPr>
              <a:t>	Arabs, Latin Americans, Africans, most Southern Europeans and most Asians tend to be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although the Chinese and, in particular, the Japanese are much less so. </a:t>
            </a:r>
          </a:p>
          <a:p>
            <a:pPr algn="just"/>
            <a:r>
              <a:rPr lang="en-US" sz="2400" b="1" dirty="0">
                <a:latin typeface="TH Niramit AS" pitchFamily="2" charset="-34"/>
                <a:cs typeface="TH Niramit AS" pitchFamily="2" charset="-34"/>
              </a:rPr>
              <a:t>	Plans are frequently changed and a lack of punctuality, delays and interruptions are considered commonplace. A time commitment is viewed as an objective to be achieved </a:t>
            </a:r>
            <a:r>
              <a:rPr lang="en-US" sz="2400" b="1" i="1" dirty="0">
                <a:latin typeface="TH Niramit AS" pitchFamily="2" charset="-34"/>
                <a:cs typeface="TH Niramit AS" pitchFamily="2" charset="-34"/>
              </a:rPr>
              <a:t>if possible</a:t>
            </a:r>
            <a:r>
              <a:rPr lang="en-US" sz="2400" b="1" dirty="0">
                <a:latin typeface="TH Niramit AS" pitchFamily="2" charset="-34"/>
                <a:cs typeface="TH Niramit AS" pitchFamily="2" charset="-34"/>
              </a:rPr>
              <a:t>.</a:t>
            </a:r>
          </a:p>
        </p:txBody>
      </p:sp>
    </p:spTree>
    <p:extLst>
      <p:ext uri="{BB962C8B-B14F-4D97-AF65-F5344CB8AC3E}">
        <p14:creationId xmlns:p14="http://schemas.microsoft.com/office/powerpoint/2010/main" val="551123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677656"/>
          </a:xfrm>
          <a:prstGeom prst="rect">
            <a:avLst/>
          </a:prstGeom>
        </p:spPr>
        <p:txBody>
          <a:bodyPr wrap="square">
            <a:spAutoFit/>
          </a:bodyPr>
          <a:lstStyle/>
          <a:p>
            <a:pPr algn="just"/>
            <a:r>
              <a:rPr lang="en-US" sz="2400" b="1" dirty="0">
                <a:latin typeface="TH Niramit AS" pitchFamily="2" charset="-34"/>
                <a:cs typeface="TH Niramit AS" pitchFamily="2" charset="-34"/>
              </a:rPr>
              <a:t>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cultures use time to build personal relationships and to establish trust between the parties. Time is therefore something that does not always control one’s activities, but can be used flexibly. </a:t>
            </a:r>
          </a:p>
          <a:p>
            <a:pPr algn="just"/>
            <a:r>
              <a:rPr lang="en-US" sz="2400" b="1" dirty="0">
                <a:latin typeface="TH Niramit AS" pitchFamily="2" charset="-34"/>
                <a:cs typeface="TH Niramit AS" pitchFamily="2" charset="-34"/>
              </a:rPr>
              <a:t>	Time spent in ‘preliminaries’, which Westerners often rather dismissively call ‘small talk’, is of enormous importance and is taken seriously in business before any in-depth negotiation actually takes place. </a:t>
            </a: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solidFill>
                  <a:schemeClr val="tx1"/>
                </a:solidFill>
                <a:latin typeface="TH Niramit AS" pitchFamily="2" charset="-34"/>
                <a:cs typeface="TH Niramit AS" pitchFamily="2" charset="-34"/>
              </a:rPr>
              <a:t>Polychronic</a:t>
            </a:r>
            <a:r>
              <a:rPr lang="en-US" sz="3600" dirty="0">
                <a:solidFill>
                  <a:schemeClr val="tx1"/>
                </a:solidFill>
                <a:latin typeface="TH Niramit AS" pitchFamily="2" charset="-34"/>
                <a:cs typeface="TH Niramit AS" pitchFamily="2" charset="-34"/>
              </a:rPr>
              <a:t> cultures</a:t>
            </a:r>
          </a:p>
        </p:txBody>
      </p:sp>
      <p:sp>
        <p:nvSpPr>
          <p:cNvPr id="3" name="Rectangle 2"/>
          <p:cNvSpPr/>
          <p:nvPr/>
        </p:nvSpPr>
        <p:spPr>
          <a:xfrm>
            <a:off x="714775" y="1362308"/>
            <a:ext cx="7822447" cy="2677656"/>
          </a:xfrm>
          <a:prstGeom prst="rect">
            <a:avLst/>
          </a:prstGeom>
        </p:spPr>
        <p:txBody>
          <a:bodyPr wrap="square">
            <a:spAutoFit/>
          </a:bodyPr>
          <a:lstStyle/>
          <a:p>
            <a:pPr algn="just"/>
            <a:r>
              <a:rPr lang="en-US" sz="2400" b="1" dirty="0">
                <a:latin typeface="TH Niramit AS" pitchFamily="2" charset="-34"/>
                <a:cs typeface="TH Niramit AS" pitchFamily="2" charset="-34"/>
              </a:rPr>
              <a:t>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cultures tend to adopt an ‘open door’ policy, where interruptions and the arrival and departure of visitors are commonplace. Appointment times are often not strictly adhered to and business offices have large reception areas where informal discussions can take place, with precedence reserved for family or special clients.</a:t>
            </a:r>
          </a:p>
          <a:p>
            <a:pPr algn="just"/>
            <a:endParaRPr lang="en-US" sz="2400" b="1" dirty="0">
              <a:latin typeface="TH Niramit AS" pitchFamily="2" charset="-34"/>
              <a:cs typeface="TH Niramit AS" pitchFamily="2" charset="-34"/>
            </a:endParaRP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a:t>
            </a:r>
            <a:endParaRPr lang="en-US" sz="3600" dirty="0">
              <a:solidFill>
                <a:srgbClr val="000000"/>
              </a:solidFill>
            </a:endParaRP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Edward and Mildred Hall and Greet </a:t>
            </a:r>
            <a:r>
              <a:rPr lang="en-US" sz="2400" b="1" dirty="0" err="1">
                <a:latin typeface="TH Niramit AS" pitchFamily="2" charset="-34"/>
                <a:cs typeface="TH Niramit AS" pitchFamily="2" charset="-34"/>
              </a:rPr>
              <a:t>Hofstede</a:t>
            </a:r>
            <a:r>
              <a:rPr lang="en-US" sz="2400" b="1" dirty="0">
                <a:latin typeface="TH Niramit AS" pitchFamily="2" charset="-34"/>
                <a:cs typeface="TH Niramit AS" pitchFamily="2" charset="-34"/>
              </a:rPr>
              <a:t> are arguably among the most well-known leading researchers in the field of cross-cultural communication. They have developed much of the theoretical foundation on which cross-cultural analysis has been built. </a:t>
            </a:r>
          </a:p>
        </p:txBody>
      </p:sp>
    </p:spTree>
    <p:extLst>
      <p:ext uri="{BB962C8B-B14F-4D97-AF65-F5344CB8AC3E}">
        <p14:creationId xmlns:p14="http://schemas.microsoft.com/office/powerpoint/2010/main" val="551123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677656"/>
          </a:xfrm>
          <a:prstGeom prst="rect">
            <a:avLst/>
          </a:prstGeom>
        </p:spPr>
        <p:txBody>
          <a:bodyPr wrap="square">
            <a:spAutoFit/>
          </a:bodyPr>
          <a:lstStyle/>
          <a:p>
            <a:pPr algn="just"/>
            <a:r>
              <a:rPr lang="en-US" sz="2400" b="1" dirty="0">
                <a:latin typeface="TH Niramit AS" pitchFamily="2" charset="-34"/>
                <a:cs typeface="TH Niramit AS" pitchFamily="2" charset="-34"/>
              </a:rPr>
              <a:t>	 This would have been construed as very impolite, especially as on our first visit to their firm in southern France, we had been taken out to lunch at an expensive restaurant, as this was considered by the company to be very much part of building relationships and mutual trust.</a:t>
            </a:r>
          </a:p>
          <a:p>
            <a:pPr algn="just"/>
            <a:endParaRPr lang="en-US" sz="2400" b="1" dirty="0">
              <a:latin typeface="TH Niramit AS" pitchFamily="2" charset="-34"/>
              <a:cs typeface="TH Niramit AS" pitchFamily="2" charset="-34"/>
            </a:endParaRPr>
          </a:p>
          <a:p>
            <a:pPr algn="just"/>
            <a:endParaRPr lang="en-US" sz="2400" b="1" dirty="0">
              <a:latin typeface="TH Niramit AS" pitchFamily="2" charset="-34"/>
              <a:cs typeface="TH Niramit AS" pitchFamily="2" charset="-34"/>
            </a:endParaRP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677656"/>
          </a:xfrm>
          <a:prstGeom prst="rect">
            <a:avLst/>
          </a:prstGeom>
        </p:spPr>
        <p:txBody>
          <a:bodyPr wrap="square">
            <a:spAutoFit/>
          </a:bodyPr>
          <a:lstStyle/>
          <a:p>
            <a:pPr algn="just"/>
            <a:r>
              <a:rPr lang="en-US" sz="2400" b="1" dirty="0">
                <a:latin typeface="TH Niramit AS" pitchFamily="2" charset="-34"/>
                <a:cs typeface="TH Niramit AS" pitchFamily="2" charset="-34"/>
              </a:rPr>
              <a:t>	 In Asia, time is usually seen as cyclical, with opportunities recurring and re-presenting themselves, not as ‘once-only’ situations. This cyclical approach permits contemplation and further consideration, as opposed to pressure for quick decisions, and owes much to the teachings of Confucius.</a:t>
            </a:r>
          </a:p>
          <a:p>
            <a:pPr algn="just"/>
            <a:endParaRPr lang="en-US" sz="2400" b="1" dirty="0">
              <a:latin typeface="TH Niramit AS" pitchFamily="2" charset="-34"/>
              <a:cs typeface="TH Niramit AS" pitchFamily="2" charset="-34"/>
            </a:endParaRP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308324"/>
          </a:xfrm>
          <a:prstGeom prst="rect">
            <a:avLst/>
          </a:prstGeom>
        </p:spPr>
        <p:txBody>
          <a:bodyPr wrap="square">
            <a:spAutoFit/>
          </a:bodyPr>
          <a:lstStyle/>
          <a:p>
            <a:pPr algn="just"/>
            <a:r>
              <a:rPr lang="en-US" sz="2400" b="1" dirty="0">
                <a:latin typeface="TH Niramit AS" pitchFamily="2" charset="-34"/>
                <a:cs typeface="TH Niramit AS" pitchFamily="2" charset="-34"/>
              </a:rPr>
              <a:t>	 However, the different attitudes towards time cannot simply be described as an East/West split. The Chinese, for example, although mainly </a:t>
            </a: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do have a flexible attitude towards time. They do not like to be rushed into making a decision, but prefer to spend time on reflection. They also have a keen sense of the importance of time to other people and place a high value on punctuality. </a:t>
            </a:r>
          </a:p>
        </p:txBody>
      </p:sp>
    </p:spTree>
    <p:extLst>
      <p:ext uri="{BB962C8B-B14F-4D97-AF65-F5344CB8AC3E}">
        <p14:creationId xmlns:p14="http://schemas.microsoft.com/office/powerpoint/2010/main" val="551123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2677656"/>
          </a:xfrm>
          <a:prstGeom prst="rect">
            <a:avLst/>
          </a:prstGeom>
        </p:spPr>
        <p:txBody>
          <a:bodyPr wrap="square">
            <a:spAutoFit/>
          </a:bodyPr>
          <a:lstStyle/>
          <a:p>
            <a:pPr algn="just"/>
            <a:r>
              <a:rPr lang="en-US" sz="2400" b="1" dirty="0">
                <a:latin typeface="TH Niramit AS" pitchFamily="2" charset="-34"/>
                <a:cs typeface="TH Niramit AS" pitchFamily="2" charset="-34"/>
              </a:rPr>
              <a:t>	 The Japanese spend considerable time and effort in building up trust, forming relationships and considering all the implications of a business proposal. Time is allocated to a formal, almost ritualistic, series of actions, each of which forms an essential part of the traditional procedure, for example, the presentation of the business card, the ‘</a:t>
            </a:r>
            <a:r>
              <a:rPr lang="en-US" sz="2400" b="1" dirty="0" err="1">
                <a:latin typeface="TH Niramit AS" pitchFamily="2" charset="-34"/>
                <a:cs typeface="TH Niramit AS" pitchFamily="2" charset="-34"/>
              </a:rPr>
              <a:t>meishi</a:t>
            </a:r>
            <a:r>
              <a:rPr lang="en-US" sz="2400" b="1" dirty="0">
                <a:latin typeface="TH Niramit AS" pitchFamily="2" charset="-34"/>
                <a:cs typeface="TH Niramit AS" pitchFamily="2" charset="-34"/>
              </a:rPr>
              <a:t>’, the tea ceremony and the patient unfolding of negotiations step by step.</a:t>
            </a: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200329"/>
          </a:xfrm>
          <a:prstGeom prst="rect">
            <a:avLst/>
          </a:prstGeom>
        </p:spPr>
        <p:txBody>
          <a:bodyPr wrap="square">
            <a:spAutoFit/>
          </a:bodyPr>
          <a:lstStyle/>
          <a:p>
            <a:pPr algn="just"/>
            <a:r>
              <a:rPr lang="en-US" sz="2400" b="1" dirty="0">
                <a:latin typeface="TH Niramit AS" pitchFamily="2" charset="-34"/>
                <a:cs typeface="TH Niramit AS" pitchFamily="2" charset="-34"/>
              </a:rPr>
              <a:t>	The common </a:t>
            </a:r>
            <a:r>
              <a:rPr lang="en-US" sz="2400" b="1" dirty="0" err="1">
                <a:latin typeface="TH Niramit AS" pitchFamily="2" charset="-34"/>
                <a:cs typeface="TH Niramit AS" pitchFamily="2" charset="-34"/>
              </a:rPr>
              <a:t>behaviour</a:t>
            </a:r>
            <a:r>
              <a:rPr lang="en-US" sz="2400" b="1" dirty="0">
                <a:latin typeface="TH Niramit AS" pitchFamily="2" charset="-34"/>
                <a:cs typeface="TH Niramit AS" pitchFamily="2" charset="-34"/>
              </a:rPr>
              <a:t> patterns identified by the Halls in monochromic and </a:t>
            </a: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cultures can be summarized as follows.</a:t>
            </a: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32511" y="609600"/>
          <a:ext cx="8478977" cy="3759327"/>
        </p:xfrm>
        <a:graphic>
          <a:graphicData uri="http://schemas.openxmlformats.org/drawingml/2006/table">
            <a:tbl>
              <a:tblPr/>
              <a:tblGrid>
                <a:gridCol w="4521200">
                  <a:extLst>
                    <a:ext uri="{9D8B030D-6E8A-4147-A177-3AD203B41FA5}">
                      <a16:colId xmlns="" xmlns:a16="http://schemas.microsoft.com/office/drawing/2014/main" val="20000"/>
                    </a:ext>
                  </a:extLst>
                </a:gridCol>
                <a:gridCol w="3957777">
                  <a:extLst>
                    <a:ext uri="{9D8B030D-6E8A-4147-A177-3AD203B41FA5}">
                      <a16:colId xmlns="" xmlns:a16="http://schemas.microsoft.com/office/drawing/2014/main" val="20001"/>
                    </a:ext>
                  </a:extLst>
                </a:gridCol>
              </a:tblGrid>
              <a:tr h="0">
                <a:tc>
                  <a:txBody>
                    <a:bodyPr/>
                    <a:lstStyle/>
                    <a:p>
                      <a:pPr marL="0" marR="0">
                        <a:lnSpc>
                          <a:spcPct val="115000"/>
                        </a:lnSpc>
                        <a:spcBef>
                          <a:spcPts val="0"/>
                        </a:spcBef>
                        <a:spcAft>
                          <a:spcPts val="0"/>
                        </a:spcAft>
                      </a:pPr>
                      <a:r>
                        <a:rPr lang="en-US" sz="1950" b="1" dirty="0" err="1">
                          <a:latin typeface="TH Niramit AS"/>
                          <a:ea typeface="Calibri"/>
                          <a:cs typeface="Cordia New"/>
                        </a:rPr>
                        <a:t>Monochronic</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950" b="1" dirty="0" err="1">
                          <a:latin typeface="TH Niramit AS"/>
                          <a:ea typeface="Calibri"/>
                          <a:cs typeface="Cordia New"/>
                        </a:rPr>
                        <a:t>Polychronic</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0">
                <a:tc>
                  <a:txBody>
                    <a:bodyPr/>
                    <a:lstStyle/>
                    <a:p>
                      <a:pPr marL="0" marR="0">
                        <a:lnSpc>
                          <a:spcPct val="115000"/>
                        </a:lnSpc>
                        <a:spcBef>
                          <a:spcPts val="0"/>
                        </a:spcBef>
                        <a:spcAft>
                          <a:spcPts val="0"/>
                        </a:spcAft>
                      </a:pPr>
                      <a:r>
                        <a:rPr lang="en-US" sz="1950" b="1" dirty="0">
                          <a:latin typeface="TH Niramit AS"/>
                          <a:ea typeface="Calibri"/>
                          <a:cs typeface="Cordia New"/>
                        </a:rPr>
                        <a:t>Time seen in a linear way, almost tangible, sequential</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950" b="1" dirty="0">
                          <a:latin typeface="TH Niramit AS"/>
                          <a:ea typeface="Calibri"/>
                          <a:cs typeface="Cordia New"/>
                        </a:rPr>
                        <a:t>Time seen as synchronic</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0">
                <a:tc>
                  <a:txBody>
                    <a:bodyPr/>
                    <a:lstStyle/>
                    <a:p>
                      <a:pPr marL="0" marR="0" algn="just">
                        <a:lnSpc>
                          <a:spcPct val="115000"/>
                        </a:lnSpc>
                        <a:spcBef>
                          <a:spcPts val="0"/>
                        </a:spcBef>
                        <a:spcAft>
                          <a:spcPts val="0"/>
                        </a:spcAft>
                      </a:pPr>
                      <a:r>
                        <a:rPr lang="en-US" sz="1950" b="1" dirty="0">
                          <a:latin typeface="TH Niramit AS"/>
                          <a:ea typeface="Calibri"/>
                          <a:cs typeface="Cordia New"/>
                        </a:rPr>
                        <a:t>One thing at a time – concentrate on the task in hand</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950" b="1" dirty="0">
                          <a:latin typeface="TH Niramit AS"/>
                          <a:ea typeface="Calibri"/>
                          <a:cs typeface="Cordia New"/>
                        </a:rPr>
                        <a:t>Several things at a time</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0">
                <a:tc>
                  <a:txBody>
                    <a:bodyPr/>
                    <a:lstStyle/>
                    <a:p>
                      <a:pPr marL="0" marR="0">
                        <a:lnSpc>
                          <a:spcPct val="115000"/>
                        </a:lnSpc>
                        <a:spcBef>
                          <a:spcPts val="0"/>
                        </a:spcBef>
                        <a:spcAft>
                          <a:spcPts val="0"/>
                        </a:spcAft>
                      </a:pPr>
                      <a:r>
                        <a:rPr lang="en-US" sz="1950" b="1" dirty="0">
                          <a:latin typeface="TH Niramit AS"/>
                          <a:ea typeface="Calibri"/>
                          <a:cs typeface="Cordia New"/>
                        </a:rPr>
                        <a:t>Time commitments strictly observed</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950" b="1">
                          <a:latin typeface="TH Niramit AS"/>
                          <a:ea typeface="Calibri"/>
                          <a:cs typeface="Cordia New"/>
                        </a:rPr>
                        <a:t>Time commitments more relaxed</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0">
                <a:tc>
                  <a:txBody>
                    <a:bodyPr/>
                    <a:lstStyle/>
                    <a:p>
                      <a:pPr marL="0" marR="0" algn="just">
                        <a:lnSpc>
                          <a:spcPct val="115000"/>
                        </a:lnSpc>
                        <a:spcBef>
                          <a:spcPts val="0"/>
                        </a:spcBef>
                        <a:spcAft>
                          <a:spcPts val="0"/>
                        </a:spcAft>
                      </a:pPr>
                      <a:r>
                        <a:rPr lang="en-US" sz="1950" b="1" dirty="0">
                          <a:latin typeface="TH Niramit AS"/>
                          <a:ea typeface="Calibri"/>
                          <a:cs typeface="Cordia New"/>
                        </a:rPr>
                        <a:t>Dislike interruptions</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950" b="1">
                          <a:latin typeface="TH Niramit AS"/>
                          <a:ea typeface="Calibri"/>
                          <a:cs typeface="Cordia New"/>
                        </a:rPr>
                        <a:t>Comfortable with interruptions</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0">
                <a:tc>
                  <a:txBody>
                    <a:bodyPr/>
                    <a:lstStyle/>
                    <a:p>
                      <a:pPr marL="0" marR="0" algn="just">
                        <a:lnSpc>
                          <a:spcPct val="115000"/>
                        </a:lnSpc>
                        <a:spcBef>
                          <a:spcPts val="0"/>
                        </a:spcBef>
                        <a:spcAft>
                          <a:spcPts val="0"/>
                        </a:spcAft>
                      </a:pPr>
                      <a:r>
                        <a:rPr lang="en-US" sz="1950" b="1" dirty="0">
                          <a:latin typeface="TH Niramit AS"/>
                          <a:ea typeface="Calibri"/>
                          <a:cs typeface="Cordia New"/>
                        </a:rPr>
                        <a:t>Appointments on time</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950" b="1" dirty="0">
                          <a:latin typeface="TH Niramit AS"/>
                          <a:ea typeface="Calibri"/>
                          <a:cs typeface="Cordia New"/>
                        </a:rPr>
                        <a:t>Less emphasis on promptness</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0">
                <a:tc>
                  <a:txBody>
                    <a:bodyPr/>
                    <a:lstStyle/>
                    <a:p>
                      <a:pPr marL="0" marR="0" algn="just">
                        <a:lnSpc>
                          <a:spcPct val="115000"/>
                        </a:lnSpc>
                        <a:spcBef>
                          <a:spcPts val="0"/>
                        </a:spcBef>
                        <a:spcAft>
                          <a:spcPts val="0"/>
                        </a:spcAft>
                      </a:pPr>
                      <a:r>
                        <a:rPr lang="en-US" sz="1950" b="1">
                          <a:latin typeface="TH Niramit AS"/>
                          <a:ea typeface="Calibri"/>
                          <a:cs typeface="Cordia New"/>
                        </a:rPr>
                        <a:t>Low context – needs information</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950" b="1">
                          <a:latin typeface="TH Niramit AS"/>
                          <a:ea typeface="Calibri"/>
                          <a:cs typeface="Cordia New"/>
                        </a:rPr>
                        <a:t>High context – already has the information</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0">
                <a:tc>
                  <a:txBody>
                    <a:bodyPr/>
                    <a:lstStyle/>
                    <a:p>
                      <a:pPr marL="0" marR="0" algn="just">
                        <a:lnSpc>
                          <a:spcPct val="115000"/>
                        </a:lnSpc>
                        <a:spcBef>
                          <a:spcPts val="0"/>
                        </a:spcBef>
                        <a:spcAft>
                          <a:spcPts val="0"/>
                        </a:spcAft>
                      </a:pPr>
                      <a:r>
                        <a:rPr lang="en-US" sz="1950" b="1">
                          <a:latin typeface="TH Niramit AS"/>
                          <a:ea typeface="Calibri"/>
                          <a:cs typeface="Cordia New"/>
                        </a:rPr>
                        <a:t>Closely follows plans and deadlines</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950" b="1">
                          <a:latin typeface="TH Niramit AS"/>
                          <a:ea typeface="Calibri"/>
                          <a:cs typeface="Cordia New"/>
                        </a:rPr>
                        <a:t>Time commitments to be kept if possible</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0">
                <a:tc>
                  <a:txBody>
                    <a:bodyPr/>
                    <a:lstStyle/>
                    <a:p>
                      <a:pPr marL="0" marR="0">
                        <a:lnSpc>
                          <a:spcPct val="115000"/>
                        </a:lnSpc>
                        <a:spcBef>
                          <a:spcPts val="0"/>
                        </a:spcBef>
                        <a:spcAft>
                          <a:spcPts val="0"/>
                        </a:spcAft>
                      </a:pPr>
                      <a:r>
                        <a:rPr lang="en-US" sz="1950" b="1">
                          <a:latin typeface="TH Niramit AS"/>
                          <a:ea typeface="Calibri"/>
                          <a:cs typeface="Cordia New"/>
                        </a:rPr>
                        <a:t>Committed to objectives and targets</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950" b="1">
                          <a:latin typeface="TH Niramit AS"/>
                          <a:ea typeface="Calibri"/>
                          <a:cs typeface="Cordia New"/>
                        </a:rPr>
                        <a:t>More emphasis on personal relationships</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0">
                <a:tc>
                  <a:txBody>
                    <a:bodyPr/>
                    <a:lstStyle/>
                    <a:p>
                      <a:pPr marL="0" marR="0">
                        <a:lnSpc>
                          <a:spcPct val="115000"/>
                        </a:lnSpc>
                        <a:spcBef>
                          <a:spcPts val="0"/>
                        </a:spcBef>
                        <a:spcAft>
                          <a:spcPts val="0"/>
                        </a:spcAft>
                      </a:pPr>
                      <a:r>
                        <a:rPr lang="en-US" sz="1950" b="1" dirty="0">
                          <a:latin typeface="TH Niramit AS"/>
                          <a:ea typeface="Calibri"/>
                          <a:cs typeface="Cordia New"/>
                        </a:rPr>
                        <a:t>Emphasize promptness; to be kept waiting is rude</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950" b="1">
                          <a:latin typeface="TH Niramit AS"/>
                          <a:ea typeface="Calibri"/>
                          <a:cs typeface="Cordia New"/>
                        </a:rPr>
                        <a:t>Promptness based on relationships</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0">
                <a:tc>
                  <a:txBody>
                    <a:bodyPr/>
                    <a:lstStyle/>
                    <a:p>
                      <a:pPr marL="0" marR="0">
                        <a:lnSpc>
                          <a:spcPct val="115000"/>
                        </a:lnSpc>
                        <a:spcBef>
                          <a:spcPts val="0"/>
                        </a:spcBef>
                        <a:spcAft>
                          <a:spcPts val="0"/>
                        </a:spcAft>
                      </a:pPr>
                      <a:r>
                        <a:rPr lang="en-US" sz="1950" b="1">
                          <a:latin typeface="TH Niramit AS"/>
                          <a:ea typeface="Calibri"/>
                          <a:cs typeface="Cordia New"/>
                        </a:rPr>
                        <a:t>More accustomed to short- term relationships</a:t>
                      </a:r>
                      <a:endParaRPr lang="en-US" sz="195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950" b="1" dirty="0">
                          <a:latin typeface="TH Niramit AS"/>
                          <a:ea typeface="Calibri"/>
                          <a:cs typeface="Cordia New"/>
                        </a:rPr>
                        <a:t>Place importance on long- term relationships</a:t>
                      </a:r>
                      <a:endParaRPr lang="en-US" sz="195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
        <p:nvSpPr>
          <p:cNvPr id="74753" name="Rectangle 1"/>
          <p:cNvSpPr>
            <a:spLocks noChangeArrowheads="1"/>
          </p:cNvSpPr>
          <p:nvPr/>
        </p:nvSpPr>
        <p:spPr bwMode="auto">
          <a:xfrm>
            <a:off x="1861851" y="4428250"/>
            <a:ext cx="608532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Figure 3.2 Summary of </a:t>
            </a:r>
            <a:r>
              <a:rPr kumimoji="0" lang="en-US" sz="1600" b="0" i="0" u="none" strike="noStrike" cap="none" normalizeH="0" baseline="0" dirty="0" err="1">
                <a:ln>
                  <a:noFill/>
                </a:ln>
                <a:solidFill>
                  <a:schemeClr val="tx1"/>
                </a:solidFill>
                <a:effectLst/>
                <a:latin typeface="TH Niramit AS" pitchFamily="2" charset="-34"/>
                <a:ea typeface="Calibri" pitchFamily="34" charset="0"/>
                <a:cs typeface="TH Niramit AS" pitchFamily="2" charset="-34"/>
              </a:rPr>
              <a:t>Monochronic</a:t>
            </a:r>
            <a:r>
              <a:rPr kumimoji="0" lang="en-US" sz="16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 and </a:t>
            </a:r>
            <a:r>
              <a:rPr kumimoji="0" lang="en-US" sz="1600" b="0" i="0" u="none" strike="noStrike" cap="none" normalizeH="0" baseline="0" dirty="0" err="1">
                <a:ln>
                  <a:noFill/>
                </a:ln>
                <a:solidFill>
                  <a:schemeClr val="tx1"/>
                </a:solidFill>
                <a:effectLst/>
                <a:latin typeface="TH Niramit AS" pitchFamily="2" charset="-34"/>
                <a:ea typeface="Calibri" pitchFamily="34" charset="0"/>
                <a:cs typeface="TH Niramit AS" pitchFamily="2" charset="-34"/>
              </a:rPr>
              <a:t>Polychronic</a:t>
            </a:r>
            <a:r>
              <a:rPr kumimoji="0" lang="en-US" sz="16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 cultures (adapted from Hall</a:t>
            </a:r>
            <a:r>
              <a:rPr kumimoji="0" lang="en-US" sz="1600" b="1"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 </a:t>
            </a:r>
            <a:r>
              <a:rPr kumimoji="0" lang="en-US" sz="16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and Hall, 1990: 15)</a:t>
            </a:r>
            <a:endParaRPr kumimoji="0" lang="en-US" sz="2800" b="0" i="0" u="none" strike="noStrike" cap="none" normalizeH="0" baseline="0" dirty="0">
              <a:ln>
                <a:noFill/>
              </a:ln>
              <a:solidFill>
                <a:schemeClr val="tx1"/>
              </a:solidFill>
              <a:effectLst/>
              <a:latin typeface="Arial" pitchFamily="34" charset="0"/>
              <a:cs typeface="Angsana New" pitchFamily="18" charset="-34"/>
            </a:endParaRPr>
          </a:p>
        </p:txBody>
      </p:sp>
    </p:spTree>
    <p:extLst>
      <p:ext uri="{BB962C8B-B14F-4D97-AF65-F5344CB8AC3E}">
        <p14:creationId xmlns:p14="http://schemas.microsoft.com/office/powerpoint/2010/main" val="551123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1200329"/>
          </a:xfrm>
          <a:prstGeom prst="rect">
            <a:avLst/>
          </a:prstGeom>
        </p:spPr>
        <p:txBody>
          <a:bodyPr wrap="square">
            <a:spAutoFit/>
          </a:bodyPr>
          <a:lstStyle/>
          <a:p>
            <a:pPr algn="just"/>
            <a:r>
              <a:rPr lang="en-US" sz="2400" b="1" dirty="0">
                <a:latin typeface="TH Niramit AS" pitchFamily="2" charset="-34"/>
                <a:cs typeface="TH Niramit AS" pitchFamily="2" charset="-34"/>
              </a:rPr>
              <a:t>	The Halls also considered that cultures may be oriented towards different time dimensions:</a:t>
            </a:r>
          </a:p>
          <a:p>
            <a:pPr algn="just"/>
            <a:endParaRPr lang="en-US" sz="2400" b="1" dirty="0">
              <a:latin typeface="TH Niramit AS" pitchFamily="2" charset="-34"/>
              <a:cs typeface="TH Niramit AS" pitchFamily="2" charset="-34"/>
            </a:endParaRPr>
          </a:p>
        </p:txBody>
      </p:sp>
      <p:graphicFrame>
        <p:nvGraphicFramePr>
          <p:cNvPr id="6" name="Diagram 5"/>
          <p:cNvGraphicFramePr/>
          <p:nvPr/>
        </p:nvGraphicFramePr>
        <p:xfrm>
          <a:off x="2479963" y="2313709"/>
          <a:ext cx="4170218" cy="2041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1123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5" name="Rectangle 4"/>
          <p:cNvSpPr/>
          <p:nvPr/>
        </p:nvSpPr>
        <p:spPr>
          <a:xfrm>
            <a:off x="714775" y="1205345"/>
            <a:ext cx="7822447" cy="2677656"/>
          </a:xfrm>
          <a:prstGeom prst="rect">
            <a:avLst/>
          </a:prstGeom>
        </p:spPr>
        <p:txBody>
          <a:bodyPr wrap="square">
            <a:spAutoFit/>
          </a:bodyPr>
          <a:lstStyle/>
          <a:p>
            <a:pPr lvl="0" algn="just"/>
            <a:r>
              <a:rPr lang="en-US" sz="2400" b="1" dirty="0">
                <a:latin typeface="TH Niramit AS" pitchFamily="2" charset="-34"/>
                <a:cs typeface="TH Niramit AS" pitchFamily="2" charset="-34"/>
              </a:rPr>
              <a:t>1. </a:t>
            </a:r>
            <a:r>
              <a:rPr lang="en-US" sz="2400" b="1" i="1" dirty="0">
                <a:latin typeface="TH Niramit AS" pitchFamily="2" charset="-34"/>
                <a:cs typeface="TH Niramit AS" pitchFamily="2" charset="-34"/>
              </a:rPr>
              <a:t>Past- oriented cultures</a:t>
            </a:r>
            <a:r>
              <a:rPr lang="en-US" sz="2400" b="1" dirty="0">
                <a:latin typeface="TH Niramit AS" pitchFamily="2" charset="-34"/>
                <a:cs typeface="TH Niramit AS" pitchFamily="2" charset="-34"/>
              </a:rPr>
              <a:t>: </a:t>
            </a:r>
          </a:p>
          <a:p>
            <a:pPr algn="just"/>
            <a:r>
              <a:rPr lang="en-US" sz="2400" b="1" dirty="0">
                <a:latin typeface="TH Niramit AS" pitchFamily="2" charset="-34"/>
                <a:cs typeface="TH Niramit AS" pitchFamily="2" charset="-34"/>
              </a:rPr>
              <a:t>	These are very much concerned with their past history and their traditions, which they revere and maintain. </a:t>
            </a:r>
          </a:p>
          <a:p>
            <a:pPr algn="just"/>
            <a:r>
              <a:rPr lang="en-US" sz="2400" b="1" dirty="0">
                <a:latin typeface="TH Niramit AS" pitchFamily="2" charset="-34"/>
                <a:cs typeface="TH Niramit AS" pitchFamily="2" charset="-34"/>
              </a:rPr>
              <a:t>	They show respect for their ancestors, predecessors and older people. Events are viewed in the context of their traditions and history. France and the UK are, to a large extent, examples of this type of culture, as are India and other Asian cultures.</a:t>
            </a:r>
          </a:p>
        </p:txBody>
      </p:sp>
    </p:spTree>
    <p:extLst>
      <p:ext uri="{BB962C8B-B14F-4D97-AF65-F5344CB8AC3E}">
        <p14:creationId xmlns:p14="http://schemas.microsoft.com/office/powerpoint/2010/main" val="551123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5" name="Rectangle 4"/>
          <p:cNvSpPr/>
          <p:nvPr/>
        </p:nvSpPr>
        <p:spPr>
          <a:xfrm>
            <a:off x="714775" y="1205345"/>
            <a:ext cx="7822447" cy="1938992"/>
          </a:xfrm>
          <a:prstGeom prst="rect">
            <a:avLst/>
          </a:prstGeom>
        </p:spPr>
        <p:txBody>
          <a:bodyPr wrap="square">
            <a:spAutoFit/>
          </a:bodyPr>
          <a:lstStyle/>
          <a:p>
            <a:pPr lvl="0" algn="just"/>
            <a:r>
              <a:rPr lang="en-US" sz="2400" b="1" dirty="0">
                <a:latin typeface="TH Niramit AS" pitchFamily="2" charset="-34"/>
                <a:cs typeface="TH Niramit AS" pitchFamily="2" charset="-34"/>
              </a:rPr>
              <a:t>2. </a:t>
            </a:r>
            <a:r>
              <a:rPr lang="en-US" sz="2400" b="1" i="1" dirty="0">
                <a:latin typeface="TH Niramit AS" pitchFamily="2" charset="-34"/>
                <a:cs typeface="TH Niramit AS" pitchFamily="2" charset="-34"/>
              </a:rPr>
              <a:t>Present- oriented cultures</a:t>
            </a:r>
            <a:r>
              <a:rPr lang="en-US" sz="2400" b="1" dirty="0">
                <a:latin typeface="TH Niramit AS" pitchFamily="2" charset="-34"/>
                <a:cs typeface="TH Niramit AS" pitchFamily="2" charset="-34"/>
              </a:rPr>
              <a:t>: </a:t>
            </a:r>
          </a:p>
          <a:p>
            <a:pPr algn="just"/>
            <a:r>
              <a:rPr lang="en-US" sz="2400" b="1" dirty="0">
                <a:latin typeface="TH Niramit AS" pitchFamily="2" charset="-34"/>
                <a:cs typeface="TH Niramit AS" pitchFamily="2" charset="-34"/>
              </a:rPr>
              <a:t>	Activities and enjoyment of the moment are considered to be of the greatest importance. There is less emphasis on future planning. Events are viewed in terms of their contemporary impact and the emphasis is on the ‘here and now’. Australia is a good example of this type of culture.</a:t>
            </a:r>
          </a:p>
        </p:txBody>
      </p:sp>
    </p:spTree>
    <p:extLst>
      <p:ext uri="{BB962C8B-B14F-4D97-AF65-F5344CB8AC3E}">
        <p14:creationId xmlns:p14="http://schemas.microsoft.com/office/powerpoint/2010/main" val="551123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5" name="Rectangle 4"/>
          <p:cNvSpPr/>
          <p:nvPr/>
        </p:nvSpPr>
        <p:spPr>
          <a:xfrm>
            <a:off x="714775" y="1205345"/>
            <a:ext cx="7822447" cy="1938992"/>
          </a:xfrm>
          <a:prstGeom prst="rect">
            <a:avLst/>
          </a:prstGeom>
        </p:spPr>
        <p:txBody>
          <a:bodyPr wrap="square">
            <a:spAutoFit/>
          </a:bodyPr>
          <a:lstStyle/>
          <a:p>
            <a:pPr lvl="0" algn="just"/>
            <a:r>
              <a:rPr lang="en-US" sz="2400" b="1" i="1" dirty="0">
                <a:latin typeface="TH Niramit AS" pitchFamily="2" charset="-34"/>
                <a:cs typeface="TH Niramit AS" pitchFamily="2" charset="-34"/>
              </a:rPr>
              <a:t>3. Future-oriented cultures</a:t>
            </a:r>
            <a:r>
              <a:rPr lang="en-US" sz="2400" b="1" dirty="0">
                <a:latin typeface="TH Niramit AS" pitchFamily="2" charset="-34"/>
                <a:cs typeface="TH Niramit AS" pitchFamily="2" charset="-34"/>
              </a:rPr>
              <a:t>: </a:t>
            </a:r>
          </a:p>
          <a:p>
            <a:pPr algn="just"/>
            <a:r>
              <a:rPr lang="en-US" sz="2400" b="1" dirty="0">
                <a:latin typeface="TH Niramit AS" pitchFamily="2" charset="-34"/>
                <a:cs typeface="TH Niramit AS" pitchFamily="2" charset="-34"/>
              </a:rPr>
              <a:t>	These focus on the future, with much planning and thinking about prospects and potential. They show great interest in youth and future potential. The present and past are used and exploited for future advantage. The USA is a good example.</a:t>
            </a:r>
          </a:p>
        </p:txBody>
      </p:sp>
    </p:spTree>
    <p:extLst>
      <p:ext uri="{BB962C8B-B14F-4D97-AF65-F5344CB8AC3E}">
        <p14:creationId xmlns:p14="http://schemas.microsoft.com/office/powerpoint/2010/main" val="55112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Definitions </a:t>
            </a:r>
            <a:endParaRPr lang="en-US" sz="3600" dirty="0">
              <a:solidFill>
                <a:srgbClr val="000000"/>
              </a:solidFill>
            </a:endParaRP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Their key ideas are in many cases complementary and provide a basic theoretical and methodological approach to a clearer understanding of the relationship between culture and communication. This chapter aims to assess their key research and to show how their findings can be applied.</a:t>
            </a:r>
          </a:p>
        </p:txBody>
      </p:sp>
    </p:spTree>
    <p:extLst>
      <p:ext uri="{BB962C8B-B14F-4D97-AF65-F5344CB8AC3E}">
        <p14:creationId xmlns:p14="http://schemas.microsoft.com/office/powerpoint/2010/main" val="551123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sp>
        <p:nvSpPr>
          <p:cNvPr id="3" name="Rectangle 2"/>
          <p:cNvSpPr/>
          <p:nvPr/>
        </p:nvSpPr>
        <p:spPr>
          <a:xfrm>
            <a:off x="714775" y="1362308"/>
            <a:ext cx="7822447" cy="3416320"/>
          </a:xfrm>
          <a:prstGeom prst="rect">
            <a:avLst/>
          </a:prstGeom>
        </p:spPr>
        <p:txBody>
          <a:bodyPr wrap="square">
            <a:spAutoFit/>
          </a:bodyPr>
          <a:lstStyle/>
          <a:p>
            <a:pPr algn="just"/>
            <a:r>
              <a:rPr lang="en-US" sz="2400" b="1" dirty="0">
                <a:latin typeface="TH Niramit AS" pitchFamily="2" charset="-34"/>
                <a:cs typeface="TH Niramit AS" pitchFamily="2" charset="-34"/>
              </a:rPr>
              <a:t>	 Cultures such as the French and the British tend to place great emphasis on their traditions and cultural heritage. These cultures seek examples from the past to better understand the present and to make decisions about the future. </a:t>
            </a:r>
          </a:p>
          <a:p>
            <a:pPr algn="just"/>
            <a:r>
              <a:rPr lang="en-US" sz="2400" b="1" dirty="0">
                <a:latin typeface="TH Niramit AS" pitchFamily="2" charset="-34"/>
                <a:cs typeface="TH Niramit AS" pitchFamily="2" charset="-34"/>
              </a:rPr>
              <a:t>	Future-oriented cultures, such as the USA, are more likely to interpret present actions in terms of their future effects. The American view of the future, at least in the short term, is that it can be controlled by individuals through personal achievement and effort.</a:t>
            </a:r>
          </a:p>
          <a:p>
            <a:pPr algn="just"/>
            <a:endParaRPr lang="en-US" sz="2400" b="1" dirty="0">
              <a:latin typeface="TH Niramit AS" pitchFamily="2" charset="-34"/>
              <a:cs typeface="TH Niramit AS" pitchFamily="2" charset="-34"/>
            </a:endParaRPr>
          </a:p>
        </p:txBody>
      </p:sp>
    </p:spTree>
    <p:extLst>
      <p:ext uri="{BB962C8B-B14F-4D97-AF65-F5344CB8AC3E}">
        <p14:creationId xmlns:p14="http://schemas.microsoft.com/office/powerpoint/2010/main" val="551123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latin typeface="TH Niramit AS" pitchFamily="2" charset="-34"/>
                <a:cs typeface="TH Niramit AS" pitchFamily="2" charset="-34"/>
              </a:rPr>
              <a:t>Polychronic</a:t>
            </a:r>
            <a:r>
              <a:rPr lang="en-US" sz="3600" dirty="0">
                <a:latin typeface="TH Niramit AS" pitchFamily="2" charset="-34"/>
                <a:cs typeface="TH Niramit AS" pitchFamily="2" charset="-34"/>
              </a:rPr>
              <a:t> cultures</a:t>
            </a:r>
          </a:p>
        </p:txBody>
      </p:sp>
      <p:graphicFrame>
        <p:nvGraphicFramePr>
          <p:cNvPr id="5" name="Table 4"/>
          <p:cNvGraphicFramePr>
            <a:graphicFrameLocks noGrp="1"/>
          </p:cNvGraphicFramePr>
          <p:nvPr/>
        </p:nvGraphicFramePr>
        <p:xfrm>
          <a:off x="714776" y="922213"/>
          <a:ext cx="7714499" cy="3505200"/>
        </p:xfrm>
        <a:graphic>
          <a:graphicData uri="http://schemas.openxmlformats.org/drawingml/2006/table">
            <a:tbl>
              <a:tblPr/>
              <a:tblGrid>
                <a:gridCol w="2570943">
                  <a:extLst>
                    <a:ext uri="{9D8B030D-6E8A-4147-A177-3AD203B41FA5}">
                      <a16:colId xmlns="" xmlns:a16="http://schemas.microsoft.com/office/drawing/2014/main" val="20000"/>
                    </a:ext>
                  </a:extLst>
                </a:gridCol>
                <a:gridCol w="2571778">
                  <a:extLst>
                    <a:ext uri="{9D8B030D-6E8A-4147-A177-3AD203B41FA5}">
                      <a16:colId xmlns="" xmlns:a16="http://schemas.microsoft.com/office/drawing/2014/main" val="20001"/>
                    </a:ext>
                  </a:extLst>
                </a:gridCol>
                <a:gridCol w="2571778">
                  <a:extLst>
                    <a:ext uri="{9D8B030D-6E8A-4147-A177-3AD203B41FA5}">
                      <a16:colId xmlns="" xmlns:a16="http://schemas.microsoft.com/office/drawing/2014/main" val="20002"/>
                    </a:ext>
                  </a:extLst>
                </a:gridCol>
              </a:tblGrid>
              <a:tr h="0">
                <a:tc>
                  <a:txBody>
                    <a:bodyPr/>
                    <a:lstStyle/>
                    <a:p>
                      <a:pPr marL="0" marR="0" algn="ctr">
                        <a:lnSpc>
                          <a:spcPct val="115000"/>
                        </a:lnSpc>
                        <a:spcBef>
                          <a:spcPts val="0"/>
                        </a:spcBef>
                        <a:spcAft>
                          <a:spcPts val="0"/>
                        </a:spcAft>
                      </a:pPr>
                      <a:r>
                        <a:rPr lang="en-US" sz="2000" b="1" dirty="0">
                          <a:latin typeface="TH Niramit AS"/>
                          <a:ea typeface="Calibri"/>
                          <a:cs typeface="Cordia New"/>
                        </a:rPr>
                        <a:t>Dimension</a:t>
                      </a:r>
                      <a:endParaRPr lang="en-US" sz="200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H Niramit AS"/>
                          <a:ea typeface="Calibri"/>
                          <a:cs typeface="Cordia New"/>
                        </a:rPr>
                        <a:t>High</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H Niramit AS"/>
                          <a:ea typeface="Calibri"/>
                          <a:cs typeface="Cordia New"/>
                        </a:rPr>
                        <a:t>Low</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0">
                <a:tc>
                  <a:txBody>
                    <a:bodyPr/>
                    <a:lstStyle/>
                    <a:p>
                      <a:pPr marL="0" marR="0">
                        <a:lnSpc>
                          <a:spcPct val="115000"/>
                        </a:lnSpc>
                        <a:spcBef>
                          <a:spcPts val="0"/>
                        </a:spcBef>
                        <a:spcAft>
                          <a:spcPts val="0"/>
                        </a:spcAft>
                      </a:pPr>
                      <a:r>
                        <a:rPr lang="en-US" sz="2000" b="1">
                          <a:latin typeface="TH Niramit AS"/>
                          <a:ea typeface="Calibri"/>
                          <a:cs typeface="Cordia New"/>
                        </a:rPr>
                        <a:t>Time</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TH Niramit AS"/>
                          <a:ea typeface="Calibri"/>
                          <a:cs typeface="Cordia New"/>
                        </a:rPr>
                        <a:t>Polychromic</a:t>
                      </a:r>
                      <a:endParaRPr lang="en-US" sz="200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H Niramit AS"/>
                          <a:ea typeface="Calibri"/>
                          <a:cs typeface="Cordia New"/>
                        </a:rPr>
                        <a:t>Monochromic</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0">
                <a:tc>
                  <a:txBody>
                    <a:bodyPr/>
                    <a:lstStyle/>
                    <a:p>
                      <a:pPr marL="0" marR="0">
                        <a:lnSpc>
                          <a:spcPct val="115000"/>
                        </a:lnSpc>
                        <a:spcBef>
                          <a:spcPts val="0"/>
                        </a:spcBef>
                        <a:spcAft>
                          <a:spcPts val="0"/>
                        </a:spcAft>
                      </a:pPr>
                      <a:r>
                        <a:rPr lang="en-US" sz="2000" b="1">
                          <a:latin typeface="TH Niramit AS"/>
                          <a:ea typeface="Calibri"/>
                          <a:cs typeface="Cordia New"/>
                        </a:rPr>
                        <a:t>Space</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H Niramit AS"/>
                          <a:ea typeface="Calibri"/>
                          <a:cs typeface="Cordia New"/>
                        </a:rPr>
                        <a:t>Shared</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H Niramit AS"/>
                          <a:ea typeface="Calibri"/>
                          <a:cs typeface="Cordia New"/>
                        </a:rPr>
                        <a:t>Private</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0">
                <a:tc>
                  <a:txBody>
                    <a:bodyPr/>
                    <a:lstStyle/>
                    <a:p>
                      <a:pPr marL="0" marR="0">
                        <a:lnSpc>
                          <a:spcPct val="115000"/>
                        </a:lnSpc>
                        <a:spcBef>
                          <a:spcPts val="0"/>
                        </a:spcBef>
                        <a:spcAft>
                          <a:spcPts val="0"/>
                        </a:spcAft>
                      </a:pPr>
                      <a:r>
                        <a:rPr lang="en-US" sz="2000" b="1">
                          <a:latin typeface="TH Niramit AS"/>
                          <a:ea typeface="Calibri"/>
                          <a:cs typeface="Cordia New"/>
                        </a:rPr>
                        <a:t>Communication</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TH Niramit AS"/>
                          <a:ea typeface="Calibri"/>
                          <a:cs typeface="Cordia New"/>
                        </a:rPr>
                        <a:t>Indirect</a:t>
                      </a:r>
                      <a:endParaRPr lang="en-US" sz="200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H Niramit AS"/>
                          <a:ea typeface="Calibri"/>
                          <a:cs typeface="Cordia New"/>
                        </a:rPr>
                        <a:t>Direct</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0">
                <a:tc>
                  <a:txBody>
                    <a:bodyPr/>
                    <a:lstStyle/>
                    <a:p>
                      <a:pPr marL="0" marR="0" algn="just">
                        <a:lnSpc>
                          <a:spcPct val="115000"/>
                        </a:lnSpc>
                        <a:spcBef>
                          <a:spcPts val="0"/>
                        </a:spcBef>
                        <a:spcAft>
                          <a:spcPts val="0"/>
                        </a:spcAft>
                      </a:pPr>
                      <a:r>
                        <a:rPr lang="en-US" sz="2000" b="1">
                          <a:latin typeface="TH Niramit AS"/>
                          <a:ea typeface="Calibri"/>
                          <a:cs typeface="Cordia New"/>
                        </a:rPr>
                        <a:t>Rewards</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Group</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Individual</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0">
                <a:tc>
                  <a:txBody>
                    <a:bodyPr/>
                    <a:lstStyle/>
                    <a:p>
                      <a:pPr marL="0" marR="0" algn="just">
                        <a:lnSpc>
                          <a:spcPct val="115000"/>
                        </a:lnSpc>
                        <a:spcBef>
                          <a:spcPts val="0"/>
                        </a:spcBef>
                        <a:spcAft>
                          <a:spcPts val="0"/>
                        </a:spcAft>
                      </a:pPr>
                      <a:r>
                        <a:rPr lang="en-US" sz="2000" b="1">
                          <a:latin typeface="TH Niramit AS"/>
                          <a:ea typeface="Calibri"/>
                          <a:cs typeface="Cordia New"/>
                        </a:rPr>
                        <a:t>Emotions</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Openly Expressed</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Conceals</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0">
                <a:tc>
                  <a:txBody>
                    <a:bodyPr/>
                    <a:lstStyle/>
                    <a:p>
                      <a:pPr marL="0" marR="0" algn="just">
                        <a:lnSpc>
                          <a:spcPct val="115000"/>
                        </a:lnSpc>
                        <a:spcBef>
                          <a:spcPts val="0"/>
                        </a:spcBef>
                        <a:spcAft>
                          <a:spcPts val="0"/>
                        </a:spcAft>
                      </a:pPr>
                      <a:r>
                        <a:rPr lang="en-US" sz="2000" b="1">
                          <a:latin typeface="TH Niramit AS"/>
                          <a:ea typeface="Calibri"/>
                          <a:cs typeface="Cordia New"/>
                        </a:rPr>
                        <a:t>Information</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Hidden Networks</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Open System</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0">
                <a:tc>
                  <a:txBody>
                    <a:bodyPr/>
                    <a:lstStyle/>
                    <a:p>
                      <a:pPr marL="0" marR="0" algn="just">
                        <a:lnSpc>
                          <a:spcPct val="115000"/>
                        </a:lnSpc>
                        <a:spcBef>
                          <a:spcPts val="0"/>
                        </a:spcBef>
                        <a:spcAft>
                          <a:spcPts val="0"/>
                        </a:spcAft>
                      </a:pPr>
                      <a:r>
                        <a:rPr lang="en-US" sz="2000" b="1">
                          <a:latin typeface="TH Niramit AS"/>
                          <a:ea typeface="Calibri"/>
                          <a:cs typeface="Cordia New"/>
                        </a:rPr>
                        <a:t>Regulation </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Rituals, Rites</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Written codes</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0">
                <a:tc>
                  <a:txBody>
                    <a:bodyPr/>
                    <a:lstStyle/>
                    <a:p>
                      <a:pPr marL="0" marR="0" algn="just">
                        <a:lnSpc>
                          <a:spcPct val="115000"/>
                        </a:lnSpc>
                        <a:spcBef>
                          <a:spcPts val="0"/>
                        </a:spcBef>
                        <a:spcAft>
                          <a:spcPts val="0"/>
                        </a:spcAft>
                      </a:pPr>
                      <a:r>
                        <a:rPr lang="en-US" sz="2000" b="1">
                          <a:latin typeface="TH Niramit AS"/>
                          <a:ea typeface="Calibri"/>
                          <a:cs typeface="Cordia New"/>
                        </a:rPr>
                        <a:t>Conflict</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Avoid</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Confront</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0">
                <a:tc>
                  <a:txBody>
                    <a:bodyPr/>
                    <a:lstStyle/>
                    <a:p>
                      <a:pPr marL="0" marR="0" algn="just">
                        <a:lnSpc>
                          <a:spcPct val="115000"/>
                        </a:lnSpc>
                        <a:spcBef>
                          <a:spcPts val="0"/>
                        </a:spcBef>
                        <a:spcAft>
                          <a:spcPts val="0"/>
                        </a:spcAft>
                      </a:pPr>
                      <a:r>
                        <a:rPr lang="en-US" sz="2000" b="1">
                          <a:latin typeface="TH Niramit AS"/>
                          <a:ea typeface="Calibri"/>
                          <a:cs typeface="Cordia New"/>
                        </a:rPr>
                        <a:t>Status and Power</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a:latin typeface="TH Niramit AS"/>
                          <a:ea typeface="Calibri"/>
                          <a:cs typeface="Cordia New"/>
                        </a:rPr>
                        <a:t>Position, Authoritarian</a:t>
                      </a:r>
                      <a:endParaRPr lang="en-US" sz="2000" b="1">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b="1" dirty="0">
                          <a:latin typeface="TH Niramit AS"/>
                          <a:ea typeface="Calibri"/>
                          <a:cs typeface="Cordia New"/>
                        </a:rPr>
                        <a:t>Qualification, Democratic</a:t>
                      </a:r>
                      <a:endParaRPr lang="en-US" sz="2000" b="1" dirty="0">
                        <a:latin typeface="Calibri"/>
                        <a:ea typeface="Calibri"/>
                        <a:cs typeface="Cordi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
        <p:nvSpPr>
          <p:cNvPr id="130049" name="Rectangle 1"/>
          <p:cNvSpPr>
            <a:spLocks noChangeArrowheads="1"/>
          </p:cNvSpPr>
          <p:nvPr/>
        </p:nvSpPr>
        <p:spPr bwMode="auto">
          <a:xfrm>
            <a:off x="714775" y="438011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a:ln>
                  <a:noFill/>
                </a:ln>
                <a:solidFill>
                  <a:schemeClr val="tx1"/>
                </a:solidFill>
                <a:effectLst/>
                <a:latin typeface="TH Niramit AS" pitchFamily="2" charset="-34"/>
                <a:ea typeface="Calibri" pitchFamily="34" charset="0"/>
                <a:cs typeface="TH Niramit AS" pitchFamily="2" charset="-34"/>
              </a:rPr>
              <a:t>Figure 2.3 </a:t>
            </a:r>
            <a:r>
              <a:rPr kumimoji="0" lang="en-US" sz="1600" b="0" i="0" u="none" strike="noStrike" cap="none" normalizeH="0" baseline="0" dirty="0">
                <a:ln>
                  <a:noFill/>
                </a:ln>
                <a:solidFill>
                  <a:schemeClr val="tx1"/>
                </a:solidFill>
                <a:effectLst/>
                <a:latin typeface="TH Niramit AS" pitchFamily="2" charset="-34"/>
                <a:ea typeface="Calibri" pitchFamily="34" charset="0"/>
                <a:cs typeface="TH Niramit AS" pitchFamily="2" charset="-34"/>
              </a:rPr>
              <a:t>High- context and low- context dimensions</a:t>
            </a:r>
            <a:endParaRPr kumimoji="0" lang="en-US" sz="2800" b="0" i="0" u="none" strike="noStrike" cap="none" normalizeH="0" baseline="0" dirty="0">
              <a:ln>
                <a:noFill/>
              </a:ln>
              <a:solidFill>
                <a:schemeClr val="tx1"/>
              </a:solidFill>
              <a:effectLst/>
              <a:latin typeface="Arial" pitchFamily="34" charset="0"/>
              <a:cs typeface="Angsana New" pitchFamily="18" charset="-34"/>
            </a:endParaRPr>
          </a:p>
        </p:txBody>
      </p:sp>
    </p:spTree>
    <p:extLst>
      <p:ext uri="{BB962C8B-B14F-4D97-AF65-F5344CB8AC3E}">
        <p14:creationId xmlns:p14="http://schemas.microsoft.com/office/powerpoint/2010/main" val="55112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484909" y="568035"/>
            <a:ext cx="8132618" cy="409342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Example</a:t>
            </a:r>
          </a:p>
          <a:p>
            <a:pPr marL="0" marR="0" lvl="0" indent="0" algn="thaiDi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	A British firm was negotiating with an Italian supplier to tender for a Swedish client. The </a:t>
            </a:r>
            <a:r>
              <a:rPr kumimoji="0" lang="en-US" sz="2000" b="0" i="0" u="none" strike="noStrike" cap="none" normalizeH="0" baseline="0" dirty="0" err="1">
                <a:ln>
                  <a:noFill/>
                </a:ln>
                <a:solidFill>
                  <a:schemeClr val="tx1"/>
                </a:solidFill>
                <a:effectLst/>
                <a:latin typeface="TH Niramit AS" pitchFamily="2" charset="-34"/>
                <a:ea typeface="Angsana New" pitchFamily="18" charset="-34"/>
                <a:cs typeface="TH Niramit AS" pitchFamily="2" charset="-34"/>
              </a:rPr>
              <a:t>monochronic</a:t>
            </a:r>
            <a:r>
              <a:rPr kumimoji="0" lang="en-US" sz="2000" b="0"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 British and Swedish companies complained about late deliveries, laxity in responding to emails and written requests for information on the part of the Italians. The Italians complained that their British and Swedish counterparts were distant and unfriendly and that their communications were lacking in respect and courtesy; moreover, they always delivered ‘in time’ if not always at the scheduled time agreed. The result was confusion on the Swedish side and frustration on the part of the British and the Italians, eventually leading to a breakdown in the agreement. </a:t>
            </a:r>
          </a:p>
          <a:p>
            <a:pPr marL="0" marR="0" lvl="0" indent="0" algn="thaiDist" defTabSz="914400" rtl="0" eaLnBrk="1" fontAlgn="base" latinLnBrk="0" hangingPunct="1">
              <a:lnSpc>
                <a:spcPct val="100000"/>
              </a:lnSpc>
              <a:spcBef>
                <a:spcPct val="0"/>
              </a:spcBef>
              <a:spcAft>
                <a:spcPct val="0"/>
              </a:spcAft>
              <a:buClrTx/>
              <a:buSzTx/>
              <a:buFontTx/>
              <a:buNone/>
              <a:tabLst/>
            </a:pPr>
            <a:r>
              <a:rPr lang="en-US" sz="2000" dirty="0">
                <a:solidFill>
                  <a:schemeClr val="tx1"/>
                </a:solidFill>
                <a:latin typeface="TH Niramit AS" pitchFamily="2" charset="-34"/>
                <a:ea typeface="Angsana New" pitchFamily="18" charset="-34"/>
                <a:cs typeface="TH Niramit AS" pitchFamily="2" charset="-34"/>
              </a:rPr>
              <a:t>	</a:t>
            </a:r>
            <a:r>
              <a:rPr kumimoji="0" lang="en-US" sz="2000" b="0" i="0" u="none" strike="noStrike" cap="none" normalizeH="0" baseline="0" dirty="0">
                <a:ln>
                  <a:noFill/>
                </a:ln>
                <a:solidFill>
                  <a:schemeClr val="tx1"/>
                </a:solidFill>
                <a:effectLst/>
                <a:latin typeface="TH Niramit AS" pitchFamily="2" charset="-34"/>
                <a:ea typeface="Angsana New" pitchFamily="18" charset="-34"/>
                <a:cs typeface="TH Niramit AS" pitchFamily="2" charset="-34"/>
              </a:rPr>
              <a:t>The situation could have been resolved if the Italians had paid more attention to acknowledging emails, making sure the ‘paper trail’ of correspondence was maintained and advising of any slippage in delivery ahead of time. The British, on the other hand, needed to work harder at creating a personal relationship with their supplier, use the phone more and explain the problems with the Swedish client to obtain the loyalty of the supplier and the commitment to timely delivery.</a:t>
            </a:r>
            <a:endParaRPr kumimoji="0" lang="th-TH" sz="2000" b="0" i="0" u="none" strike="noStrike" cap="none" normalizeH="0" baseline="0" dirty="0">
              <a:ln>
                <a:noFill/>
              </a:ln>
              <a:solidFill>
                <a:schemeClr val="tx1"/>
              </a:solidFill>
              <a:effectLst/>
              <a:latin typeface="Arial" pitchFamily="34" charset="0"/>
              <a:cs typeface="Angsana New" pitchFamily="18" charset="-34"/>
            </a:endParaRPr>
          </a:p>
        </p:txBody>
      </p:sp>
    </p:spTree>
    <p:extLst>
      <p:ext uri="{BB962C8B-B14F-4D97-AF65-F5344CB8AC3E}">
        <p14:creationId xmlns:p14="http://schemas.microsoft.com/office/powerpoint/2010/main" val="5511233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H Niramit AS" pitchFamily="2" charset="-34"/>
                <a:cs typeface="TH Niramit AS" pitchFamily="2" charset="-34"/>
              </a:rPr>
              <a:t>Conclusion</a:t>
            </a:r>
            <a:endParaRPr lang="th-TH" dirty="0">
              <a:latin typeface="TH Niramit AS" pitchFamily="2" charset="-34"/>
              <a:cs typeface="TH Niramit AS" pitchFamily="2" charset="-34"/>
            </a:endParaRPr>
          </a:p>
        </p:txBody>
      </p:sp>
      <p:sp>
        <p:nvSpPr>
          <p:cNvPr id="3" name="Content Placeholder 2"/>
          <p:cNvSpPr>
            <a:spLocks noGrp="1"/>
          </p:cNvSpPr>
          <p:nvPr>
            <p:ph idx="1"/>
          </p:nvPr>
        </p:nvSpPr>
        <p:spPr/>
        <p:txBody>
          <a:bodyPr/>
          <a:lstStyle/>
          <a:p>
            <a:pPr algn="just">
              <a:buNone/>
            </a:pPr>
            <a:r>
              <a:rPr lang="en-US" sz="2400" b="1" dirty="0">
                <a:latin typeface="TH Niramit AS" pitchFamily="2" charset="-34"/>
                <a:cs typeface="TH Niramit AS" pitchFamily="2" charset="-34"/>
              </a:rPr>
              <a:t>High Context</a:t>
            </a:r>
          </a:p>
          <a:p>
            <a:pPr algn="just">
              <a:buNone/>
            </a:pPr>
            <a:r>
              <a:rPr lang="en-US" sz="2400" b="1" dirty="0">
                <a:latin typeface="TH Niramit AS" pitchFamily="2" charset="-34"/>
                <a:cs typeface="TH Niramit AS" pitchFamily="2" charset="-34"/>
              </a:rPr>
              <a:t>	A high-context culture relies on implicit communication and nonverbal cues. In high-context communication, a message cannot be understood without a great deal of background information. (Long-term relational building)</a:t>
            </a:r>
          </a:p>
          <a:p>
            <a:pPr algn="just">
              <a:buNone/>
            </a:pPr>
            <a:r>
              <a:rPr lang="en-US" sz="2400" b="1" dirty="0">
                <a:latin typeface="TH Niramit AS" pitchFamily="2" charset="-34"/>
                <a:cs typeface="TH Niramit AS" pitchFamily="2" charset="-34"/>
              </a:rPr>
              <a:t>Low Context</a:t>
            </a:r>
          </a:p>
          <a:p>
            <a:pPr algn="just">
              <a:buNone/>
            </a:pPr>
            <a:r>
              <a:rPr lang="en-US" sz="2400" b="1" dirty="0">
                <a:latin typeface="TH Niramit AS" pitchFamily="2" charset="-34"/>
                <a:cs typeface="TH Niramit AS" pitchFamily="2" charset="-34"/>
              </a:rPr>
              <a:t>	A low-context culture relies on explicit communication. In low-context communication, more of the information in a message is spelled out and defined. (Short-term relationship building) </a:t>
            </a:r>
          </a:p>
          <a:p>
            <a:pPr algn="just">
              <a:buNone/>
            </a:pPr>
            <a:r>
              <a:rPr lang="en-US" sz="2400" b="1" dirty="0">
                <a:latin typeface="TH Niramit AS" pitchFamily="2" charset="-34"/>
                <a:cs typeface="TH Niramit AS" pitchFamily="2" charset="-34"/>
              </a:rPr>
              <a:t>	</a:t>
            </a:r>
            <a:endParaRPr lang="th-TH" sz="2400" b="1" dirty="0">
              <a:latin typeface="TH Niramit AS" pitchFamily="2" charset="-34"/>
              <a:cs typeface="TH Niramit AS" pitchFamily="2" charset="-34"/>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H Niramit AS" pitchFamily="2" charset="-34"/>
                <a:cs typeface="TH Niramit AS" pitchFamily="2" charset="-34"/>
              </a:rPr>
              <a:t>Conclusion</a:t>
            </a:r>
            <a:endParaRPr lang="th-TH" dirty="0">
              <a:latin typeface="TH Niramit AS" pitchFamily="2" charset="-34"/>
              <a:cs typeface="TH Niramit AS" pitchFamily="2" charset="-34"/>
            </a:endParaRPr>
          </a:p>
        </p:txBody>
      </p:sp>
      <p:sp>
        <p:nvSpPr>
          <p:cNvPr id="3" name="Content Placeholder 2"/>
          <p:cNvSpPr>
            <a:spLocks noGrp="1"/>
          </p:cNvSpPr>
          <p:nvPr>
            <p:ph idx="1"/>
          </p:nvPr>
        </p:nvSpPr>
        <p:spPr/>
        <p:txBody>
          <a:bodyPr/>
          <a:lstStyle/>
          <a:p>
            <a:pPr algn="just">
              <a:buNone/>
            </a:pPr>
            <a:r>
              <a:rPr lang="en-US" sz="2400" b="1" dirty="0" err="1">
                <a:latin typeface="TH Niramit AS" pitchFamily="2" charset="-34"/>
                <a:cs typeface="TH Niramit AS" pitchFamily="2" charset="-34"/>
              </a:rPr>
              <a:t>Monochronic</a:t>
            </a:r>
            <a:r>
              <a:rPr lang="en-US" sz="2400" b="1" dirty="0">
                <a:latin typeface="TH Niramit AS" pitchFamily="2" charset="-34"/>
                <a:cs typeface="TH Niramit AS" pitchFamily="2" charset="-34"/>
              </a:rPr>
              <a:t> culture 	</a:t>
            </a:r>
          </a:p>
          <a:p>
            <a:pPr algn="just">
              <a:buNone/>
            </a:pPr>
            <a:r>
              <a:rPr lang="en-US" sz="2400" b="1" dirty="0">
                <a:latin typeface="TH Niramit AS" pitchFamily="2" charset="-34"/>
                <a:cs typeface="TH Niramit AS" pitchFamily="2" charset="-34"/>
              </a:rPr>
              <a:t>	Time is money. Focus on their work, Time Management, Accomplishment, based on themselves</a:t>
            </a:r>
          </a:p>
          <a:p>
            <a:pPr algn="just">
              <a:buNone/>
            </a:pPr>
            <a:r>
              <a:rPr lang="en-US" sz="2400" b="1" dirty="0" err="1">
                <a:latin typeface="TH Niramit AS" pitchFamily="2" charset="-34"/>
                <a:cs typeface="TH Niramit AS" pitchFamily="2" charset="-34"/>
              </a:rPr>
              <a:t>Polychronic</a:t>
            </a:r>
            <a:r>
              <a:rPr lang="en-US" sz="2400" b="1" dirty="0">
                <a:latin typeface="TH Niramit AS" pitchFamily="2" charset="-34"/>
                <a:cs typeface="TH Niramit AS" pitchFamily="2" charset="-34"/>
              </a:rPr>
              <a:t> culture 	</a:t>
            </a:r>
          </a:p>
          <a:p>
            <a:pPr algn="just">
              <a:buNone/>
            </a:pPr>
            <a:r>
              <a:rPr lang="en-US" sz="2400" b="1" dirty="0">
                <a:latin typeface="TH Niramit AS" pitchFamily="2" charset="-34"/>
                <a:cs typeface="TH Niramit AS" pitchFamily="2" charset="-34"/>
              </a:rPr>
              <a:t>	Time is flexible, multitask, interpersonal harmony, Thai style</a:t>
            </a:r>
          </a:p>
          <a:p>
            <a:pPr algn="just">
              <a:buNone/>
            </a:pPr>
            <a:r>
              <a:rPr lang="en-US" sz="2400" b="1" dirty="0">
                <a:latin typeface="TH Niramit AS" pitchFamily="2" charset="-34"/>
                <a:cs typeface="TH Niramit AS" pitchFamily="2" charset="-34"/>
              </a:rPr>
              <a:t>	</a:t>
            </a:r>
            <a:endParaRPr lang="th-TH" sz="2400" b="1" dirty="0">
              <a:latin typeface="TH Niramit AS" pitchFamily="2" charset="-34"/>
              <a:cs typeface="TH Niramit AS" pitchFamily="2" charset="-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5436644" cy="1200329"/>
          </a:xfrm>
          <a:prstGeom prst="rect">
            <a:avLst/>
          </a:prstGeom>
        </p:spPr>
        <p:txBody>
          <a:bodyPr wrap="square">
            <a:spAutoFit/>
          </a:bodyPr>
          <a:lstStyle/>
          <a:p>
            <a:pPr algn="just"/>
            <a:r>
              <a:rPr lang="en-US" sz="2400" b="1" dirty="0">
                <a:latin typeface="TH Niramit AS" pitchFamily="2" charset="-34"/>
                <a:cs typeface="TH Niramit AS" pitchFamily="2" charset="-34"/>
              </a:rPr>
              <a:t>	Modern cross-cultural communication studies owe much to the work of the American psychologists Edward T. and Mildred R. Hall. </a:t>
            </a:r>
          </a:p>
        </p:txBody>
      </p:sp>
      <p:pic>
        <p:nvPicPr>
          <p:cNvPr id="4" name="Picture 3" descr="Edward_T._Hall_1966.jpg"/>
          <p:cNvPicPr>
            <a:picLocks noChangeAspect="1"/>
          </p:cNvPicPr>
          <p:nvPr/>
        </p:nvPicPr>
        <p:blipFill>
          <a:blip r:embed="rId3"/>
          <a:stretch>
            <a:fillRect/>
          </a:stretch>
        </p:blipFill>
        <p:spPr>
          <a:xfrm>
            <a:off x="6956747" y="715923"/>
            <a:ext cx="1547676" cy="18677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HallMildred1014_20181013.jpg"/>
          <p:cNvPicPr>
            <a:picLocks noChangeAspect="1"/>
          </p:cNvPicPr>
          <p:nvPr/>
        </p:nvPicPr>
        <p:blipFill>
          <a:blip r:embed="rId4"/>
          <a:stretch>
            <a:fillRect/>
          </a:stretch>
        </p:blipFill>
        <p:spPr>
          <a:xfrm>
            <a:off x="6956747" y="2742564"/>
            <a:ext cx="1547676" cy="18561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5112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4" y="1362308"/>
            <a:ext cx="7822447" cy="1569660"/>
          </a:xfrm>
          <a:prstGeom prst="rect">
            <a:avLst/>
          </a:prstGeom>
        </p:spPr>
        <p:txBody>
          <a:bodyPr wrap="square">
            <a:spAutoFit/>
          </a:bodyPr>
          <a:lstStyle/>
          <a:p>
            <a:pPr algn="just"/>
            <a:r>
              <a:rPr lang="en-US" sz="2400" b="1" dirty="0">
                <a:latin typeface="TH Niramit AS" pitchFamily="2" charset="-34"/>
                <a:cs typeface="TH Niramit AS" pitchFamily="2" charset="-34"/>
              </a:rPr>
              <a:t>	In particular, they examined the </a:t>
            </a:r>
            <a:r>
              <a:rPr lang="en-US" sz="2400" b="1" i="1" dirty="0">
                <a:solidFill>
                  <a:schemeClr val="accent6">
                    <a:lumMod val="50000"/>
                  </a:schemeClr>
                </a:solidFill>
                <a:latin typeface="TH Niramit AS" pitchFamily="2" charset="-34"/>
                <a:cs typeface="TH Niramit AS" pitchFamily="2" charset="-34"/>
              </a:rPr>
              <a:t>different communication styles used and the impact of behavior on the way in which people do business with those from different cultures. </a:t>
            </a:r>
            <a:r>
              <a:rPr lang="en-US" sz="2400" b="1" dirty="0">
                <a:latin typeface="TH Niramit AS" pitchFamily="2" charset="-34"/>
                <a:cs typeface="TH Niramit AS" pitchFamily="2" charset="-34"/>
              </a:rPr>
              <a:t>Their research helped establish cross- cultural communication as a research discipline.</a:t>
            </a:r>
          </a:p>
        </p:txBody>
      </p:sp>
    </p:spTree>
    <p:extLst>
      <p:ext uri="{BB962C8B-B14F-4D97-AF65-F5344CB8AC3E}">
        <p14:creationId xmlns:p14="http://schemas.microsoft.com/office/powerpoint/2010/main" val="55112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4" y="1362308"/>
            <a:ext cx="7822447" cy="1938992"/>
          </a:xfrm>
          <a:prstGeom prst="rect">
            <a:avLst/>
          </a:prstGeom>
        </p:spPr>
        <p:txBody>
          <a:bodyPr wrap="square">
            <a:spAutoFit/>
          </a:bodyPr>
          <a:lstStyle/>
          <a:p>
            <a:pPr algn="just"/>
            <a:r>
              <a:rPr lang="en-US" sz="2400" b="1" dirty="0">
                <a:latin typeface="TH Niramit AS" pitchFamily="2" charset="-34"/>
                <a:cs typeface="TH Niramit AS" pitchFamily="2" charset="-34"/>
              </a:rPr>
              <a:t>	 The Halls identified </a:t>
            </a:r>
            <a:r>
              <a:rPr lang="en-US" sz="2400" b="1" i="1" dirty="0">
                <a:solidFill>
                  <a:schemeClr val="accent5">
                    <a:lumMod val="50000"/>
                  </a:schemeClr>
                </a:solidFill>
                <a:latin typeface="TH Niramit AS" pitchFamily="2" charset="-34"/>
                <a:cs typeface="TH Niramit AS" pitchFamily="2" charset="-34"/>
              </a:rPr>
              <a:t>two styles of communication in business</a:t>
            </a:r>
            <a:r>
              <a:rPr lang="en-US" sz="2400" b="1" i="1" dirty="0">
                <a:solidFill>
                  <a:schemeClr val="accent6">
                    <a:lumMod val="50000"/>
                  </a:schemeClr>
                </a:solidFill>
                <a:latin typeface="TH Niramit AS" pitchFamily="2" charset="-34"/>
                <a:cs typeface="TH Niramit AS" pitchFamily="2" charset="-34"/>
              </a:rPr>
              <a:t>, </a:t>
            </a:r>
            <a:r>
              <a:rPr lang="en-US" sz="2400" b="1" dirty="0">
                <a:latin typeface="TH Niramit AS" pitchFamily="2" charset="-34"/>
                <a:cs typeface="TH Niramit AS" pitchFamily="2" charset="-34"/>
              </a:rPr>
              <a:t>which they called </a:t>
            </a:r>
            <a:r>
              <a:rPr lang="en-US" sz="2400" b="1" dirty="0">
                <a:solidFill>
                  <a:schemeClr val="accent5">
                    <a:lumMod val="50000"/>
                  </a:schemeClr>
                </a:solidFill>
                <a:latin typeface="TH Niramit AS" pitchFamily="2" charset="-34"/>
                <a:cs typeface="TH Niramit AS" pitchFamily="2" charset="-34"/>
              </a:rPr>
              <a:t>high-context and low-context communication</a:t>
            </a:r>
            <a:r>
              <a:rPr lang="en-US" sz="2400" b="1" dirty="0">
                <a:latin typeface="TH Niramit AS" pitchFamily="2" charset="-34"/>
                <a:cs typeface="TH Niramit AS" pitchFamily="2" charset="-34"/>
              </a:rPr>
              <a:t>. The importance of </a:t>
            </a:r>
            <a:r>
              <a:rPr lang="en-US" sz="2400" b="1" i="1" dirty="0">
                <a:latin typeface="TH Niramit AS" pitchFamily="2" charset="-34"/>
                <a:cs typeface="TH Niramit AS" pitchFamily="2" charset="-34"/>
              </a:rPr>
              <a:t>context </a:t>
            </a:r>
            <a:r>
              <a:rPr lang="en-US" sz="2400" b="1" dirty="0">
                <a:latin typeface="TH Niramit AS" pitchFamily="2" charset="-34"/>
                <a:cs typeface="TH Niramit AS" pitchFamily="2" charset="-34"/>
              </a:rPr>
              <a:t>is emphasized as the name given to ‘the quantity of information which surrounds any event’ and is inextricably bound up with the meaning of that event. </a:t>
            </a:r>
          </a:p>
        </p:txBody>
      </p:sp>
    </p:spTree>
    <p:extLst>
      <p:ext uri="{BB962C8B-B14F-4D97-AF65-F5344CB8AC3E}">
        <p14:creationId xmlns:p14="http://schemas.microsoft.com/office/powerpoint/2010/main" val="551123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2308324"/>
          </a:xfrm>
          <a:prstGeom prst="rect">
            <a:avLst/>
          </a:prstGeom>
        </p:spPr>
        <p:txBody>
          <a:bodyPr wrap="square">
            <a:spAutoFit/>
          </a:bodyPr>
          <a:lstStyle/>
          <a:p>
            <a:pPr algn="just"/>
            <a:r>
              <a:rPr lang="en-US" sz="2400" b="1" dirty="0">
                <a:latin typeface="TH Niramit AS" pitchFamily="2" charset="-34"/>
                <a:cs typeface="TH Niramit AS" pitchFamily="2" charset="-34"/>
              </a:rPr>
              <a:t>	 Examples of </a:t>
            </a:r>
            <a:r>
              <a:rPr lang="en-US" sz="2400" b="1" dirty="0">
                <a:solidFill>
                  <a:schemeClr val="accent5">
                    <a:lumMod val="50000"/>
                  </a:schemeClr>
                </a:solidFill>
                <a:latin typeface="TH Niramit AS" pitchFamily="2" charset="-34"/>
                <a:cs typeface="TH Niramit AS" pitchFamily="2" charset="-34"/>
              </a:rPr>
              <a:t>high-context communicators </a:t>
            </a:r>
            <a:r>
              <a:rPr lang="en-US" sz="2400" b="1" dirty="0">
                <a:latin typeface="TH Niramit AS" pitchFamily="2" charset="-34"/>
                <a:cs typeface="TH Niramit AS" pitchFamily="2" charset="-34"/>
              </a:rPr>
              <a:t>include the Japanese, Koreans, Arabs and, to some extent, Chinese, but also Italians and other Mediterranean people. </a:t>
            </a:r>
          </a:p>
          <a:p>
            <a:pPr algn="just"/>
            <a:r>
              <a:rPr lang="en-US" sz="2400" b="1" dirty="0">
                <a:latin typeface="TH Niramit AS" pitchFamily="2" charset="-34"/>
                <a:cs typeface="TH Niramit AS" pitchFamily="2" charset="-34"/>
              </a:rPr>
              <a:t>	These people usually have wide information systems, extensive family and social networks, and are accustomed to being involved in close personal relationships.</a:t>
            </a:r>
          </a:p>
        </p:txBody>
      </p:sp>
    </p:spTree>
    <p:extLst>
      <p:ext uri="{BB962C8B-B14F-4D97-AF65-F5344CB8AC3E}">
        <p14:creationId xmlns:p14="http://schemas.microsoft.com/office/powerpoint/2010/main" val="551123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pitchFamily="2" charset="-34"/>
                <a:cs typeface="TH Niramit AS" pitchFamily="2" charset="-34"/>
              </a:rPr>
              <a:t>Edward T. and Mildred R. Hall</a:t>
            </a:r>
          </a:p>
        </p:txBody>
      </p:sp>
      <p:sp>
        <p:nvSpPr>
          <p:cNvPr id="3" name="Rectangle 2"/>
          <p:cNvSpPr/>
          <p:nvPr/>
        </p:nvSpPr>
        <p:spPr>
          <a:xfrm>
            <a:off x="714775" y="1362308"/>
            <a:ext cx="7822447" cy="1938992"/>
          </a:xfrm>
          <a:prstGeom prst="rect">
            <a:avLst/>
          </a:prstGeom>
        </p:spPr>
        <p:txBody>
          <a:bodyPr wrap="square">
            <a:spAutoFit/>
          </a:bodyPr>
          <a:lstStyle/>
          <a:p>
            <a:pPr algn="just"/>
            <a:r>
              <a:rPr lang="en-US" sz="2400" b="1" dirty="0">
                <a:latin typeface="TH Niramit AS" pitchFamily="2" charset="-34"/>
                <a:cs typeface="TH Niramit AS" pitchFamily="2" charset="-34"/>
              </a:rPr>
              <a:t>	 Relationships between individuals in a high-context culture are very often </a:t>
            </a:r>
            <a:r>
              <a:rPr lang="en-US" sz="2400" b="1" dirty="0">
                <a:solidFill>
                  <a:schemeClr val="accent6">
                    <a:lumMod val="50000"/>
                  </a:schemeClr>
                </a:solidFill>
                <a:latin typeface="TH Niramit AS" pitchFamily="2" charset="-34"/>
                <a:cs typeface="TH Niramit AS" pitchFamily="2" charset="-34"/>
              </a:rPr>
              <a:t>long-lasting</a:t>
            </a:r>
            <a:r>
              <a:rPr lang="en-US" sz="2400" b="1" dirty="0">
                <a:latin typeface="TH Niramit AS" pitchFamily="2" charset="-34"/>
                <a:cs typeface="TH Niramit AS" pitchFamily="2" charset="-34"/>
              </a:rPr>
              <a:t>. As a result, they are generally less in need in their day- to- day life of much in-depth background. Their style of communication is </a:t>
            </a:r>
            <a:r>
              <a:rPr lang="en-US" sz="2400" b="1" dirty="0">
                <a:solidFill>
                  <a:schemeClr val="accent6">
                    <a:lumMod val="50000"/>
                  </a:schemeClr>
                </a:solidFill>
                <a:latin typeface="TH Niramit AS" pitchFamily="2" charset="-34"/>
                <a:cs typeface="TH Niramit AS" pitchFamily="2" charset="-34"/>
              </a:rPr>
              <a:t>‘indirect’ or ‘implicit</a:t>
            </a:r>
            <a:r>
              <a:rPr lang="en-US" sz="2400" b="1" dirty="0">
                <a:latin typeface="TH Niramit AS" pitchFamily="2" charset="-34"/>
                <a:cs typeface="TH Niramit AS" pitchFamily="2" charset="-34"/>
              </a:rPr>
              <a:t>’, and more importance is given to the spoken than the written word. </a:t>
            </a:r>
          </a:p>
        </p:txBody>
      </p:sp>
    </p:spTree>
    <p:extLst>
      <p:ext uri="{BB962C8B-B14F-4D97-AF65-F5344CB8AC3E}">
        <p14:creationId xmlns:p14="http://schemas.microsoft.com/office/powerpoint/2010/main" val="551123362"/>
      </p:ext>
    </p:extLst>
  </p:cSld>
  <p:clrMapOvr>
    <a:masterClrMapping/>
  </p:clrMapOvr>
</p:sld>
</file>

<file path=ppt/theme/theme1.xml><?xml version="1.0" encoding="utf-8"?>
<a:theme xmlns:a="http://schemas.openxmlformats.org/drawingml/2006/main" name="Social Media Sales by Slidesgo">
  <a:themeElements>
    <a:clrScheme name="Simple Light">
      <a:dk1>
        <a:srgbClr val="000000"/>
      </a:dk1>
      <a:lt1>
        <a:srgbClr val="FFFFFF"/>
      </a:lt1>
      <a:dk2>
        <a:srgbClr val="FFE252"/>
      </a:dk2>
      <a:lt2>
        <a:srgbClr val="FFE252"/>
      </a:lt2>
      <a:accent1>
        <a:srgbClr val="FFE252"/>
      </a:accent1>
      <a:accent2>
        <a:srgbClr val="D1B528"/>
      </a:accent2>
      <a:accent3>
        <a:srgbClr val="7FC9D4"/>
      </a:accent3>
      <a:accent4>
        <a:srgbClr val="7FC9D4"/>
      </a:accent4>
      <a:accent5>
        <a:srgbClr val="7FC9D4"/>
      </a:accent5>
      <a:accent6>
        <a:srgbClr val="7FC9D4"/>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2779</TotalTime>
  <Words>425</Words>
  <Application>Microsoft Office PowerPoint</Application>
  <PresentationFormat>On-screen Show (16:9)</PresentationFormat>
  <Paragraphs>182</Paragraphs>
  <Slides>44</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Angsana New</vt:lpstr>
      <vt:lpstr>Roboto</vt:lpstr>
      <vt:lpstr>TH Niramit AS</vt:lpstr>
      <vt:lpstr>Cordia New</vt:lpstr>
      <vt:lpstr>Malgun Gothic</vt:lpstr>
      <vt:lpstr>Maven Pro</vt:lpstr>
      <vt:lpstr>Calibri</vt:lpstr>
      <vt:lpstr>Social Media Sales by Slidesgo</vt:lpstr>
      <vt:lpstr>TRM 3210 CROSS CULTURAL COMMUNICATION IN THE TOURISM INDUSTRY</vt:lpstr>
      <vt:lpstr>PowerPoint Presentation</vt:lpstr>
      <vt:lpstr>Definitions</vt:lpstr>
      <vt:lpstr>Definitions </vt:lpstr>
      <vt:lpstr>Edward T. and Mildred R. Hall</vt:lpstr>
      <vt:lpstr>Edward T. and Mildred R. Hall</vt:lpstr>
      <vt:lpstr>Edward T. and Mildred R. Hall</vt:lpstr>
      <vt:lpstr>Edward T. and Mildred R. Hall</vt:lpstr>
      <vt:lpstr>Edward T. and Mildred R. Hall</vt:lpstr>
      <vt:lpstr>Edward T. and Mildred R. Hall</vt:lpstr>
      <vt:lpstr>Edward T. and Mildred R. Hall</vt:lpstr>
      <vt:lpstr>Edward T. and Mildred R. Hall</vt:lpstr>
      <vt:lpstr>Edward T. and Mildred R. Hall</vt:lpstr>
      <vt:lpstr>Edward T. and Mildred R. Hall</vt:lpstr>
      <vt:lpstr>Edward T. and Mildred R. Hall</vt:lpstr>
      <vt:lpstr>Edward T. and Mildred R. Hall</vt:lpstr>
      <vt:lpstr>PowerPoint Presentation</vt:lpstr>
      <vt:lpstr>Monochronic and Polychronic cultures</vt:lpstr>
      <vt:lpstr>Monochronic and Polychronic cultures</vt:lpstr>
      <vt:lpstr>Monochronic and Polychronic cultures</vt:lpstr>
      <vt:lpstr>Monochronic and Polychronic cultures</vt:lpstr>
      <vt:lpstr>Monochronic and Polychronic cultures</vt:lpstr>
      <vt:lpstr>Monochronic cultures</vt:lpstr>
      <vt:lpstr>Monochronic cultures</vt:lpstr>
      <vt:lpstr>Monochronic cultures</vt:lpstr>
      <vt:lpstr>Polychronic cultures</vt:lpstr>
      <vt:lpstr>Polychronic cultures</vt:lpstr>
      <vt:lpstr>Polychronic cultures</vt:lpstr>
      <vt:lpstr>Polychronic cultures</vt:lpstr>
      <vt:lpstr>Polychronic cultures</vt:lpstr>
      <vt:lpstr>Polychronic cultures</vt:lpstr>
      <vt:lpstr>Polychronic cultures</vt:lpstr>
      <vt:lpstr>Polychronic cultures</vt:lpstr>
      <vt:lpstr>Polychronic cultures</vt:lpstr>
      <vt:lpstr>PowerPoint Presentation</vt:lpstr>
      <vt:lpstr>Polychronic cultures</vt:lpstr>
      <vt:lpstr>Polychronic cultures</vt:lpstr>
      <vt:lpstr>Polychronic cultures</vt:lpstr>
      <vt:lpstr>Polychronic cultures</vt:lpstr>
      <vt:lpstr>Polychronic cultures</vt:lpstr>
      <vt:lpstr>Polychronic cultures</vt:lpstr>
      <vt:lpstr>PowerPoint Presentation</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Dell_390_127</dc:creator>
  <cp:lastModifiedBy>council_ssru_n01</cp:lastModifiedBy>
  <cp:revision>473</cp:revision>
  <dcterms:modified xsi:type="dcterms:W3CDTF">2021-08-26T07:29:33Z</dcterms:modified>
</cp:coreProperties>
</file>