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1" r:id="rId2"/>
    <p:sldId id="304" r:id="rId3"/>
    <p:sldId id="300" r:id="rId4"/>
    <p:sldId id="302" r:id="rId5"/>
    <p:sldId id="301" r:id="rId6"/>
    <p:sldId id="305" r:id="rId7"/>
    <p:sldId id="324" r:id="rId8"/>
    <p:sldId id="326" r:id="rId9"/>
    <p:sldId id="327" r:id="rId10"/>
    <p:sldId id="306" r:id="rId11"/>
    <p:sldId id="328" r:id="rId12"/>
    <p:sldId id="329" r:id="rId13"/>
    <p:sldId id="330" r:id="rId14"/>
    <p:sldId id="331" r:id="rId15"/>
    <p:sldId id="332" r:id="rId16"/>
    <p:sldId id="333" r:id="rId17"/>
    <p:sldId id="334" r:id="rId18"/>
    <p:sldId id="335" r:id="rId19"/>
    <p:sldId id="336" r:id="rId20"/>
    <p:sldId id="337" r:id="rId21"/>
    <p:sldId id="342" r:id="rId22"/>
    <p:sldId id="311" r:id="rId23"/>
    <p:sldId id="312" r:id="rId24"/>
    <p:sldId id="313" r:id="rId25"/>
    <p:sldId id="314" r:id="rId26"/>
    <p:sldId id="339" r:id="rId27"/>
    <p:sldId id="340" r:id="rId28"/>
    <p:sldId id="341" r:id="rId29"/>
    <p:sldId id="315" r:id="rId30"/>
    <p:sldId id="316" r:id="rId31"/>
    <p:sldId id="317" r:id="rId32"/>
    <p:sldId id="325" r:id="rId33"/>
    <p:sldId id="318" r:id="rId34"/>
    <p:sldId id="319" r:id="rId35"/>
    <p:sldId id="320" r:id="rId36"/>
    <p:sldId id="321" r:id="rId37"/>
    <p:sldId id="322" r:id="rId38"/>
    <p:sldId id="323" r:id="rId3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842"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52FD6-FB0B-48CD-8B66-33E089EF9D28}" type="datetimeFigureOut">
              <a:rPr lang="th-TH" smtClean="0"/>
              <a:pPr/>
              <a:t>21/09/60</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2D0CB-C4F6-41B3-BAD4-AE2CDA3FD2D7}"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9782D0CB-C4F6-41B3-BAD4-AE2CDA3FD2D7}" type="slidenum">
              <a:rPr lang="th-TH" smtClean="0"/>
              <a:pPr/>
              <a:t>15</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A0DBBB0-5C77-4811-A623-611699C0E6BF}" type="datetimeFigureOut">
              <a:rPr lang="th-TH" smtClean="0"/>
              <a:pPr/>
              <a:t>21/09/60</a:t>
            </a:fld>
            <a:endParaRPr lang="th-TH"/>
          </a:p>
        </p:txBody>
      </p:sp>
      <p:sp>
        <p:nvSpPr>
          <p:cNvPr id="19" name="Footer Placeholder 18"/>
          <p:cNvSpPr>
            <a:spLocks noGrp="1"/>
          </p:cNvSpPr>
          <p:nvPr>
            <p:ph type="ftr" sz="quarter" idx="11"/>
          </p:nvPr>
        </p:nvSpPr>
        <p:spPr/>
        <p:txBody>
          <a:bodyPr/>
          <a:lstStyle/>
          <a:p>
            <a:endParaRPr lang="th-TH"/>
          </a:p>
        </p:txBody>
      </p:sp>
      <p:sp>
        <p:nvSpPr>
          <p:cNvPr id="27" name="Slide Number Placeholder 26"/>
          <p:cNvSpPr>
            <a:spLocks noGrp="1"/>
          </p:cNvSpPr>
          <p:nvPr>
            <p:ph type="sldNum" sz="quarter" idx="12"/>
          </p:nvPr>
        </p:nvSpPr>
        <p:spPr/>
        <p:txBody>
          <a:bodyPr/>
          <a:lstStyle/>
          <a:p>
            <a:fld id="{B79A2C02-EF09-448B-89B7-4D9E21D61677}"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DBBB0-5C77-4811-A623-611699C0E6BF}" type="datetimeFigureOut">
              <a:rPr lang="th-TH" smtClean="0"/>
              <a:pPr/>
              <a:t>21/09/60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DBBB0-5C77-4811-A623-611699C0E6BF}" type="datetimeFigureOut">
              <a:rPr lang="th-TH" smtClean="0"/>
              <a:pPr/>
              <a:t>21/09/60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DBBB0-5C77-4811-A623-611699C0E6BF}" type="datetimeFigureOut">
              <a:rPr lang="th-TH" smtClean="0"/>
              <a:pPr/>
              <a:t>21/09/60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DBBB0-5C77-4811-A623-611699C0E6BF}" type="datetimeFigureOut">
              <a:rPr lang="th-TH" smtClean="0"/>
              <a:pPr/>
              <a:t>21/09/60</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B79A2C02-EF09-448B-89B7-4D9E21D61677}"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DBBB0-5C77-4811-A623-611699C0E6BF}" type="datetimeFigureOut">
              <a:rPr lang="th-TH" smtClean="0"/>
              <a:pPr/>
              <a:t>21/09/60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DBBB0-5C77-4811-A623-611699C0E6BF}" type="datetimeFigureOut">
              <a:rPr lang="th-TH" smtClean="0"/>
              <a:pPr/>
              <a:t>21/09/60</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DBBB0-5C77-4811-A623-611699C0E6BF}" type="datetimeFigureOut">
              <a:rPr lang="th-TH" smtClean="0"/>
              <a:pPr/>
              <a:t>21/09/60</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DBBB0-5C77-4811-A623-611699C0E6BF}" type="datetimeFigureOut">
              <a:rPr lang="th-TH" smtClean="0"/>
              <a:pPr/>
              <a:t>21/09/60</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DBBB0-5C77-4811-A623-611699C0E6BF}" type="datetimeFigureOut">
              <a:rPr lang="th-TH" smtClean="0"/>
              <a:pPr/>
              <a:t>21/09/60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B79A2C02-EF09-448B-89B7-4D9E21D61677}"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DBBB0-5C77-4811-A623-611699C0E6BF}" type="datetimeFigureOut">
              <a:rPr lang="th-TH" smtClean="0"/>
              <a:pPr/>
              <a:t>21/09/60</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077200" y="6356350"/>
            <a:ext cx="609600" cy="365125"/>
          </a:xfrm>
        </p:spPr>
        <p:txBody>
          <a:bodyPr/>
          <a:lstStyle/>
          <a:p>
            <a:fld id="{B79A2C02-EF09-448B-89B7-4D9E21D61677}" type="slidenum">
              <a:rPr lang="th-TH" smtClean="0"/>
              <a:pPr/>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A0DBBB0-5C77-4811-A623-611699C0E6BF}" type="datetimeFigureOut">
              <a:rPr lang="th-TH" smtClean="0"/>
              <a:pPr/>
              <a:t>21/09/60</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9A2C02-EF09-448B-89B7-4D9E21D61677}" type="slidenum">
              <a:rPr lang="th-TH" smtClean="0"/>
              <a:pPr/>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620688"/>
            <a:ext cx="8424936" cy="5832648"/>
          </a:xfrm>
        </p:spPr>
        <p:txBody>
          <a:bodyPr>
            <a:normAutofit/>
          </a:bodyPr>
          <a:lstStyle/>
          <a:p>
            <a:pPr algn="ctr"/>
            <a:r>
              <a:rPr lang="en-US" sz="5400" b="1" dirty="0" smtClean="0">
                <a:solidFill>
                  <a:srgbClr val="FFFF00"/>
                </a:solidFill>
              </a:rPr>
              <a:t>Tourist Guide License</a:t>
            </a:r>
          </a:p>
          <a:p>
            <a:pPr lvl="0"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endParaRPr lang="en-US" sz="2800" b="1" dirty="0" smtClean="0">
              <a:solidFill>
                <a:srgbClr val="FFFF00"/>
              </a:solidFill>
              <a:ea typeface="Calibri" pitchFamily="34" charset="0"/>
              <a:cs typeface="Times New Roman" pitchFamily="18" charset="0"/>
            </a:endParaRPr>
          </a:p>
          <a:p>
            <a:pPr lvl="0" algn="ctr" fontAlgn="base">
              <a:spcBef>
                <a:spcPct val="0"/>
              </a:spcBef>
              <a:spcAft>
                <a:spcPct val="0"/>
              </a:spcAft>
            </a:pPr>
            <a:r>
              <a:rPr lang="en-US" sz="2800" b="1" dirty="0" smtClean="0">
                <a:solidFill>
                  <a:srgbClr val="FFFF00"/>
                </a:solidFill>
                <a:ea typeface="Calibri" pitchFamily="34" charset="0"/>
                <a:cs typeface="Times New Roman" pitchFamily="18" charset="0"/>
              </a:rPr>
              <a:t> </a:t>
            </a:r>
            <a:endParaRPr lang="en-US" sz="2400" dirty="0" smtClean="0">
              <a:solidFill>
                <a:srgbClr val="FFFF00"/>
              </a:solidFill>
              <a:cs typeface="Angsana New" pitchFamily="18" charset="-34"/>
            </a:endParaRPr>
          </a:p>
          <a:p>
            <a:pPr lvl="0" algn="ctr" eaLnBrk="0" fontAlgn="base" hangingPunct="0">
              <a:spcBef>
                <a:spcPct val="0"/>
              </a:spcBef>
              <a:spcAft>
                <a:spcPct val="0"/>
              </a:spcAft>
            </a:pPr>
            <a:r>
              <a:rPr lang="en-US" sz="2400" b="1" dirty="0" smtClean="0">
                <a:solidFill>
                  <a:srgbClr val="FFFF00"/>
                </a:solidFill>
                <a:ea typeface="Calibri" pitchFamily="34" charset="0"/>
                <a:cs typeface="Times New Roman" pitchFamily="18" charset="0"/>
              </a:rPr>
              <a:t>  International College, </a:t>
            </a:r>
            <a:r>
              <a:rPr lang="en-US" sz="2400" b="1" dirty="0" err="1" smtClean="0">
                <a:solidFill>
                  <a:srgbClr val="FFFF00"/>
                </a:solidFill>
                <a:ea typeface="Calibri" pitchFamily="34" charset="0"/>
                <a:cs typeface="Times New Roman" pitchFamily="18" charset="0"/>
              </a:rPr>
              <a:t>Suan</a:t>
            </a:r>
            <a:r>
              <a:rPr lang="en-US" sz="2400" b="1" dirty="0" smtClean="0">
                <a:solidFill>
                  <a:srgbClr val="FFFF00"/>
                </a:solidFill>
                <a:ea typeface="Calibri" pitchFamily="34" charset="0"/>
                <a:cs typeface="Times New Roman" pitchFamily="18" charset="0"/>
              </a:rPr>
              <a:t> </a:t>
            </a:r>
            <a:r>
              <a:rPr lang="en-US" sz="2400" b="1" dirty="0" err="1" smtClean="0">
                <a:solidFill>
                  <a:srgbClr val="FFFF00"/>
                </a:solidFill>
                <a:ea typeface="Calibri" pitchFamily="34" charset="0"/>
                <a:cs typeface="Times New Roman" pitchFamily="18" charset="0"/>
              </a:rPr>
              <a:t>Sunandha</a:t>
            </a:r>
            <a:r>
              <a:rPr lang="en-US" sz="2400" b="1" dirty="0" smtClean="0">
                <a:solidFill>
                  <a:srgbClr val="FFFF00"/>
                </a:solidFill>
                <a:ea typeface="Calibri" pitchFamily="34" charset="0"/>
                <a:cs typeface="Times New Roman" pitchFamily="18" charset="0"/>
              </a:rPr>
              <a:t> </a:t>
            </a:r>
          </a:p>
          <a:p>
            <a:pPr lvl="0" algn="ctr" eaLnBrk="0" fontAlgn="base" hangingPunct="0">
              <a:spcBef>
                <a:spcPct val="0"/>
              </a:spcBef>
              <a:spcAft>
                <a:spcPct val="0"/>
              </a:spcAft>
            </a:pPr>
            <a:r>
              <a:rPr lang="en-US" sz="2400" b="1" dirty="0" err="1" smtClean="0">
                <a:solidFill>
                  <a:srgbClr val="FFFF00"/>
                </a:solidFill>
                <a:ea typeface="Calibri" pitchFamily="34" charset="0"/>
                <a:cs typeface="Times New Roman" pitchFamily="18" charset="0"/>
              </a:rPr>
              <a:t>Rajabhat</a:t>
            </a:r>
            <a:r>
              <a:rPr lang="en-US" sz="2400" b="1" dirty="0" smtClean="0">
                <a:solidFill>
                  <a:srgbClr val="FFFF00"/>
                </a:solidFill>
                <a:ea typeface="Calibri" pitchFamily="34" charset="0"/>
                <a:cs typeface="Times New Roman" pitchFamily="18" charset="0"/>
              </a:rPr>
              <a:t>  University</a:t>
            </a:r>
            <a:r>
              <a:rPr lang="en-US" sz="2400" dirty="0" smtClean="0">
                <a:solidFill>
                  <a:srgbClr val="FFFF00"/>
                </a:solidFill>
                <a:cs typeface="Angsana New" pitchFamily="18" charset="-34"/>
              </a:rPr>
              <a:t> </a:t>
            </a:r>
            <a:r>
              <a:rPr lang="en-US" sz="2400" b="1" dirty="0" smtClean="0">
                <a:solidFill>
                  <a:srgbClr val="FFFF00"/>
                </a:solidFill>
                <a:ea typeface="Calibri" pitchFamily="34" charset="0"/>
                <a:cs typeface="Times New Roman" pitchFamily="18" charset="0"/>
              </a:rPr>
              <a:t>(SSRUIC)</a:t>
            </a:r>
            <a:endParaRPr lang="en-US" sz="2400" b="1" dirty="0" smtClean="0">
              <a:solidFill>
                <a:srgbClr val="FFFF00"/>
              </a:solidFill>
              <a:cs typeface="Times New Roman" pitchFamily="18" charset="0"/>
            </a:endParaRPr>
          </a:p>
          <a:p>
            <a:pPr lvl="0" algn="l" eaLnBrk="0" fontAlgn="base" hangingPunct="0">
              <a:spcBef>
                <a:spcPct val="0"/>
              </a:spcBef>
              <a:spcAft>
                <a:spcPct val="0"/>
              </a:spcAft>
            </a:pPr>
            <a:endParaRPr lang="en-US" sz="2400" b="1" dirty="0" smtClean="0">
              <a:solidFill>
                <a:srgbClr val="FFFF00"/>
              </a:solidFill>
              <a:cs typeface="Times New Roman" pitchFamily="18" charset="0"/>
            </a:endParaRPr>
          </a:p>
          <a:p>
            <a:pPr marR="0" lvl="0" algn="l" eaLnBrk="0" fontAlgn="base" hangingPunct="0">
              <a:spcBef>
                <a:spcPct val="0"/>
              </a:spcBef>
              <a:spcAft>
                <a:spcPct val="0"/>
              </a:spcAft>
              <a:buClrTx/>
              <a:buSzTx/>
            </a:pPr>
            <a:r>
              <a:rPr lang="en-US" sz="2400" b="1" dirty="0" smtClean="0">
                <a:solidFill>
                  <a:srgbClr val="FFFF00"/>
                </a:solidFill>
                <a:cs typeface="Times New Roman" pitchFamily="18" charset="0"/>
              </a:rPr>
              <a:t>					</a:t>
            </a:r>
            <a:endParaRPr lang="th-TH" dirty="0"/>
          </a:p>
        </p:txBody>
      </p:sp>
      <p:sp>
        <p:nvSpPr>
          <p:cNvPr id="62468" name="AutoShape 4"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70" name="AutoShape 6"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72" name="AutoShape 8"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74" name="AutoShape 10"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76" name="AutoShape 12"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80" name="AutoShape 16"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82" name="AutoShape 18"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84" name="AutoShape 20"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86" name="AutoShape 22"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88" name="AutoShape 24"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90" name="AutoShape 26"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62492" name="AutoShape 28" descr="data:image/jpeg;base64,/9j/4AAQSkZJRgABAQAAAQABAAD/2wCEAAkGBxQTEhQUExQWFhUXGBgaGBcYGCEdHxodGB0cHBgdIB4cHCggGiAlGxgWITEiJSsrLi4uFyAzODcvNygtLisBCgoKDg0OGxAQGywlICQwNS80LywsLSwvLCwsLC0sLCwsLCw0LDQsLCwsLCwsLCwsLCwsLCwsLC0sLC8sLDQsLP/AABEIAMAA6AMBIgACEQEDEQH/xAAcAAACAgMBAQAAAAAAAAAAAAAABgQFAgMHCAH/xABIEAACAQMBAwkDCQQHCAMAAAABAgMABBEhBRIxBgcTQVFhcYGRIjKhFCMzQlJicoKxkqLB0RUkNENTsvEWY3ODo8Lh8CU1k//EABoBAAIDAQEAAAAAAAAAAAAAAAAEAQIDBQb/xAAvEQACAgEDAQUIAQUAAAAAAAAAAQIRAwQSITEFQVGRoRMiMmFxscHRFCMzUoHw/9oADAMBAAIRAxEAPwDuNFFFABRRRQAUUUUAFFFFABRRRQAUUUUAFFFFABRRSbtLlFPczPabN3cxnE924zHCfsKP7yTHVnA66AGHbO3Le0TfuJkiXq3mxnwHE+VL3+3Dzf2KwubgdUjAQxnwaT2iO8Kam7D5FW9u/TODcXJ964n9tye7OiDsC4xTLQAn/L9sP7tpZxD79wzkfsoKz6TbP2Nn/tS021D2vtFLeCWeT3IkZ28FGaAFz+k9rp71jayfguiv+aI0LyymT+07Nu4+1ows6/8ATO/j8tcwG1L3ac4MlxJCHyUhidlVFxkA7mGkfA9eFTuT/Km52bdCGadri26Ton323jGS26HVz7RXOMqersxTMtJkUdz+td9CsdXjlLavGr7rOm7L5dWE7biXKLJ/hyfNsD2FXwc91MQNQtp7IguV3Z4Y5V7HUH0zw8qWm5Dtb+1s26ktjx6F8ywHicbjHKanipHgaWGhzopMg5ZyW7rFtSEW5Y7qXCEtBIfxYzET9lvWnJWBAIOQdQR10AfaKKKACiiigAooooAKKKKACiiigAooooAKKKKACiiigAooooATuXe05DJb7PgfopbsuDNnHRxoMybva5Gg8z1UxbE2RFaQJBAgSNBgDt7ST1knUnvpb5x+Rf8ASEalXKSxneRh1EdYPUa43Dyj2iytHJfXHzbtH7LAH2DjVgN4nvzmgD0vXxjjjXl6435PpJ7iT8czt+rVE/omHrQE9pyaAPVSyqdAQfOqTl3st7nZ91BH77xMFHaRqB5kY8683nY8P2BWcGzlQ5Qun4HZf0NADXyPvIG3WkPRum8csCRkKQY2A1UhtQca6jsqsvrITzR2lvvM0zKgJGuBjpJMD3VABOOrTWqGTZILM4klDscs2+ckniSTqdat+Sm1bnZzO9uYXZ/eaWPLEfZ3wcgZAOO6uhLXNxarlqvkc6OgSkueE7+Z6ZQYAFfa5Fs7nldcC6sjjreB979xgD+8addg84Oz7shY7hQ/2JPYbww2M+Vc86Ix3VskiMkih0YYZWGQQeog0h3UUuxT0kW9Nswn5yLi9rni6dbR9q9XVXQa+OoIIIyDoQevNAGu2uFkRXRgyMAysDkEHUEVtpI5LqbC+k2dn5iRWntPuAHEsXgCQw7iad6ACiiigAooooAKKKKACiiigAooooAKKKKACiqnbPKW0tR/WLiKM9jMN79njVA/Lt5v7DYzzg8JJPmIvHecbzeS476KIbodaK5nyi2ltaKBruSWCNYSjvbwoWLIGHSAyMfsZOg6uqukW0wdFdeDAEeBGalpoE0+hr2hcLHFI7HCqrMT2ADJryaNoPvMd0Iju7CRwSPaYkZxw49denOXaE7PugOJiceorz3st/mB5D+BrbT41OVMV1md4YJpdXRohsXcZNxkH/DUAepJraNjr1ySn85H6YqJfWyIGkTMbfcOPDTgab4+RV+IkdXilLKpKNlGBIyRnUHHDOnhTvtNLidZI16iUY6rPFyxyb9Bb/oWL7/m7fzo/oaPqMg8JG/nVjdW1zF9NaTJ95V6RfVM/ECoce1ITp0ig9hOD8abh/En8O30FZ/zMb97d6mg7JI92aQeOG/UZ+NYm2uF4NHJ4gqf1IqzSQHgQfA5rPFWlosEu7yKx12ePf5lK18U+ljZPve8vqOHnWbRxzDJCuO3j8eqraoFxslGO8uY3+0mnqOBpPL2a+sH5juLtRdMi/2v0T9g8or6xwLactGP7ibLpjsU5ynl210jY3PFatG3yxGtpVGd3V1fH2GA1P3Tr48a49JLJF9KN5f8RRw/EOrxq35IbKW+2hDEfaiQGR8cDnRf41zZ45QdSVM6kMkci3Rdod9j8pptrbTtpo7dore26Qqzau/SAA5xoo9kaDPjXXqi2Gz44VCxqFA7BUqqFwooooAKKKKACiio97fRwrvyyJGv2nYKPU0ASKKTpecW2YlbRJrxxpiBMqD3yNhF9ajtf7WuPdS3skPWxM8noN1QalJsq5JdR4Y41PClrafL2xhbc6cSydUcIMrnuATNUTcjo5T/AFy4uL1hjKO+EBHD5qPCj82fGr61sY7aMiGGOFApOFABIUZJ3VGWx2HFW2eJX2ngitblPtCfS2sRCh4S3cm6fHokBPqw8KjzbBuZv7btGQg/3VuOgQ9oyCZG8iPCpL8qrZUDSvIpMfS7hTdO4WKhtOo7pPHgM1nacpFZ3WGEjEczFnwp3oghUEZ3sMHByamoorcmZbG5LWtvrb2qhv8AEYe14lmy1Xgt2PvNjuX+Z4+gpNtOcVAmJVDuse+TGd0HL7gAVjkEdep4aVb7K5XLcTxwpE431dyzYwFUsoIwTxZSMHGmvZU7g2FjfWSuskLapIhBB14gq3wI08agc112zWCROfnLZ3t3/wCU2FPmm6fOru9Hut2HB8G0/Xd9DSvydb5Pte7h+rdRpcJ2byYjlHj7rfmqJcoIcSobdtxhoJVJABQjJ0rzLYDdVk+y5HoTXUOV8S3+2Pkk5Jt4IBIIs4DuxwWPgCB/rVRtzm4CgvZOVYa9E5yreBOqnxyPCq4s8cc+SdRpZZ8VIU9l2fT3dtD1M4Zvwp7R+Ap95btfSstvZI6qMGSYNuDuUNnOOskeFUfNXYs9xPO67pjURAHqYnL+eg9TTPt/lXFFvAB5d1ghEYz7R13ckhd7GuM5xWWpyOeX3VZto8KxYEpOvEU4Oby9k+mvcdxd5T8WA+NX/Jjm9jtnZ5ZFuN5SpV4QANQc6s2umPOstl8rIZdSskXtBcyAABj7oJBIBPVk69VNk1xuxl8E4UnAxrgd5xS8pTXD4Goxg1ujyU0/IqwbjaRZ7QuP0pC5YbFjtpiItnF4QoPSBpBqc5HsHQAY49tdR2TfieJZArKG6m4/+mpMkm6M1EZuLJlBSRwfZ20rJpEElu6RkgNIl1ISuevB0Ipo5d8kILe06eF5tHjyTKxBV9O3tK603bZ5PWl1kywgMfrpo3mRx86reUWxDDsieDpDKkahoywAKqhDBTjQ4xocDTFbLO21TfmYvTxSdpeRzYbMjwxbeOB1ux/j411LmE2KqQy3GMF2wPAVyu4uwUCLq7AYUak5HYPOuu82nKuGFLexlguIHYYR5U3VkbrAOcg+I66f1MotpI5ehhkSlKdnUKKKKWHgooooAK13Em6rN2AmtlYuuQR20Acz2FtDaG04BO12lpESwMcEeXG4SrAySEhTkdSmrCz5FWYfpGja6l0+dnYynThq5xjw0qr5DL0F5tGxb3d8ToO6UFXHqqnzNPr3qpCZZDhUUl27N33j8Ca1VJWYO22rMYrZsAAKijgAM6eAwF+NVu1b1U6WOMdLcJGJBGzYBUtgnTAOMElfDtpb25yveaSOK06RGONcDU593Gp0xr91iRn2c57N2F8jdLm6eVnaTcjRSXPzmcLI2u/jLYwcd3ACHJkqKRHutrXl0oigxus/GFGG6pAKNvnAHRyq4ZAMlQPtVZ7D5LTRzLczzKDvud0kyHdlGGj32OEG8E0UHO7944g3XKpjMLWziMKoWBCIN7TIcCMDC7oZZAcnezjArTs7kXdzFZLmQRNjO77+6wbfDBQQgO+WbP3h2VBYmrZ7Nj3VeORyS6oGDOTuuVZQq64QoDnGgOe2vlnyssUwYbRgPZYPuKv0gA6zn7K9+QKYZ+S1vI7NIrPli2GOgLAbxAGPe3Rnz7alQ7Btlxu28Qwcj2AcHJPWO0k+dTQWR9ipb3FvHKLeNVdchCiHd1zjQEe9rp11Pi2bCr9IsSK4Xd3goB3c5xp1Z1rfHGqKAoVEUaAAAADuGgFRRtWNvo8y/wDDG8P2vd+NBBKmTeUjtBHrSTywfopdn33+DOEkP3LgdG3lvFT44prs9ob8jIQikD3RIGcdu8qjCdWPaOaq+VOyhcW11b/bQlT2MfaU+IkXPpUrlUVfDTFTlvCYNtWdwPdlzE3eGBA9CQfKmPal4IYZZW4RozH8ozSdyi2p8ptNjTnRzKqv3OhKOP2lNT+cqQm1WBT7VxNHHp2bwZvgB60llVyQ/idRZlzf2H/x6l871xvysQcH5wnGvH3cetZcueT/AEltbpaRhVhDKYlwCN/HtjJAY5GuudaZIIgiqo4KAB5DFZ1WGVwluRbJhjOG1lJyI2dKIGS+CmEQ9CkRAJZSSzFgCe4DJzxogsMblqGZ4ohvMW4sCT0UZPWANSevdHaavKr9i6xmTrlZpPynSP8AcCfGjJlc+Qx4lBVdlhSvymguhaS3Tv0KAqsUSYLHfcIHkfUD3s7i9nvUz1mWBRo3UPG4IZG4EGoxyipXJWTljJxqLpnLeTNxNLu9Hdt05lEYglXeVxukliwwUOh4cKcjP8ps50ZGjkVZI5I24o4XhnrHAgjiCDVlsjZFtbOZIIcSYIDO7Pug8Qu97tTXck5OueNaZp427h+jPTwyRjU/vfqxR5tLKFbKKREAkcHfbrJBIOvZ3VF5e3HSXOz7ZPpBcJMSOoJoB55P7NSObYlY7mA/3FzKg8Ccg1r5ubP5ZtK7vH1WNzHH4KcD4AHzNRBXNsmcqgkddXgK+0UUwLhRRRQAUUUUAc05Zr8l2vY3XBJs28n/ADPc/e/Wne1Orr5jwOh+IPqKXed3ZRn2fKV9+P5xSOOU1GPSp/J/aQuIba4HCVAT+YAn94VpHpRlPhpknZGwYLYuYU3S5z246sL9le4fwqXtCySaNo5BlWGuDgjGoII1BBAII4EVnc3CoMtnXQAKST5AVAutqlcewqZ4GVwpP4UUMzHu08aANmzNiQQBRFEqkfWA9o6Y1PE6VLubpIxmR1QHQbxAyewZ4nuFU01xIVLOz7vWdLeMeJcl8evhWm1TUtGNTxMKZJHYZ5vfHeAKALWTaehZUcqOLN82o7yXxp5VDW+kk91sjsgTf/6r4Q+SjHbUNN12yNxmB0Kg3Lg9zHEcTdwBrK6O8xR8FsarKxlb/wDCLC47yRUAYtuuxB3GYHgc3Lg/hGI4m9azu3yd2Q6kcJn3iR2iCL3x3Eisp3KqA5IU6KJHEK+CpGC7eHxr5GpRCVyqcTuKLePxLOS/nQSbreQxlN4lUyAN7chjGdMKmrE66A9eNatLoYZT25X+I/Q1SWqZO9GNSOMKFiR2G4l94eAFXO+JIcgg6faDYZDwJGhIZdfCpRWStHFuVaNbm6hA0truO6jH+7nAZseD7w8jVtd7Yiu9o7M6JwyYmkIHFWWMlQR1HI+FXvKqxQ7QspHHzVyr2sn5gXhPk4I/OaV9oclk2VtSzdWJjkdl16t9WT/urLLDmzfDPhI6RRRULa11JGgaONpDvDeC4yFGSxAJGTpgDtNIjxIvCejfAyd1sAduDitWypEaFNwhlChdOoqMEHsIxwNabXbMToHG+q9rIwAPWCcYUjsJzWky2crFhJCX4FlkAbTqJVgdOw1NNdSLT6FnLKq43mA3jgZOMk9Q7TWdRbSwiU76KN7GN/O82OzeJJx3ZrdcXKIMu6qPvMB+tQSbKKjbNvlmjWRPdbPZ1Eg8NDqDwqQzAAk6Aak0AJGx7wQ3G2ZCcBGRvPoyf1xTLzLWW5s9WI1kYt6muTWnym/muIYVPRXFwZHYD6oPsAnsAx516J2Hs8W8EcS8EUD0pyEaE5ysn0UUVcoFFFFABRRRQBovoBJG6HgwIrm3Ni5SG6sz71rOwX8L+3GfJt4flrqFcyuF+SbeHUl5CV/PF7Q+BPpVoPkpkVxHm6O9ESOsZ98p36soJUduBVLbIRlowRnVjFHuZH3pZTvP+LSruyOhX7JPodR+vwqkuowZGU7rMp6964bu9jRIj1gnNWZVGEGGbeTdZhwaMGd/KZ8IneADjtonwzFX3WYYyshM7+cSYRO4kmsrt9d2Q6kaCZ8kjtEEPvjuJFbooJCoVVfd6hkW8Y8AgL49fGoJNV05GFckZ4CWTcyPuwxDef8ADpmjVE61j/LbRa+r6+Zqfa7KK59tUzxEKBc/iZizMe/I8KlQbOjVt4KC4+u3tN+02SPKpogprSM5JjByeJhj3c+M0py/iMVKi2U5YMwRCOBOZnHeHfCp4BT41c18ZsAk8BRQEM7LRvpN6X/iHeH7Pu/CpiqAAAMAcAK5Jyl5bXU0jLbsYogcKVHtN1ZJI0z2DurHk3y6uoZFW5bpYmIDFveXPWCBrjPA9nVUWidrG3l7Ys9jME+kgZZo/GFhIB4lMr4tUfnA2f8A0jsyK4h94KkqEd4B0psuFBbtV09QP/DUuc216kUEtlK6K1tcSRKGYDKsS8YGePstgY6hUz8SMb5aKTkRysW6jEchC3KDDIfrY+sM8c9Y6qa65rzqbCsI5yY7lYrj3jGATg4yOHuk9VZ8lBtZrZJkljkVvdjnByVHA73HB76SnjS5Q9DI3w0P7Wo3t9SyP1uh3SccM9TDxzWq62w6HdkliYD/AB4Cc/nVlX4Utry1eAhb+1kt9cdKvtxns1AyuezWmSy2vBKAY5o2z2OM+mc1VOUSzUZEdIVmG8sdgRw3hahvQl8fA0JsCHILojYOQOjRVB/CigHh15qXebRiiUtJIiKOtmA/1pJ2zznIo/q0LygkqJGyqEjiF0Jc92nGpucg2wiPscYUYUADJOB2kkk+ZJPnSRzhco8D5Fbnenl9l8H3FPEfiPwGe6qE7d2veexFH0at1ouNPxHJFPfN3zcC1PTT+3MdfDOp86vDFTtmc8vFIZeQmwFtLSOPA3sAscdZ40x0UVuYBRRRQAUUUUAFFFFABXO+eO2Kww3iD27WVJPJSN4eBGRXRKrOU2zxcWs0TDIZGHqKANFlOGKuvuyICP8AMvwY1vuLMOfaZ8fZDFR8MH40l82u0C+zkDH27V2if/lH+MZB86brnbNvH788K+Mij4ZrV+JhHwJNtapGMRoqA6kKAMntOOJ7620rbQ5w9nRcblGPYntfpoKqJediwyB0+54Ru5+ACr45YVFotTOgVHkvUBK72WHFV9ojxA4edV+xby3vIhLFKZ0yQdcDPWCowBxGhFWbOkajJVF4Dgo8B/KgDX00h91Md7nH7oyT4Eisbm2dopELZZ1YAgboGRjTj8c1l8rz7iO3fjdHq2KyiEhOW3APsrkn9o49N3zoA82XETI7I+QyEqwPURoa22Zkd1jXJLkKAdcknAru3KDkfa3bb8qEP9tDgnAwM9ugHHsrDYnJazsm3kX5zqZzluGDu+RPDtqu0vuLQwlYUB4xhfgMN8C1cT56NjhL0Tbo+fiGuPrQ4B9Y8fsV3CS5yCApOR16D+fwrn3PHbL8hjkZlDwyIQCcbwY9G4A4nRs+CmrST2spja9ovLzJvJHkNZNs0FgJRdRK7zOBvhnwVCn6uCceI1zVfa7Vk2ey21+fm/dhu/quOpX+y4HrirfmU2gJNnmBtTBI6YP2WJdf8xHlTftPZodXDKJEbjGwGPjoaycYzVM3UpQZR+y69TIw7iGB+BFUN7yHsJTlrZAT9nT9Kym5BRRszWdzPZniVU70evXuPp6EV8XkxtHq2mhHb8lGv/VrL2E10Zr7eL6o02nIHZ8bby26k/eJPwJqp5xY36awSGHpWRpHWJdMhQpIHYMDqFXy8jbtvpdqzEdkcKR/EljU/YXJKC2kMqtJNcAbvSzSF2APHHUvgBVoYZXcmVlljVJCZdc8M2AtvaRxFQA/SMWO8PeAAC4APbr3CnzkNzhQX4EbfM3IGsROc44lD9Yd3EfGk3nc5MRiL5bGN2RWUSADR1Y7uT3gka9lc22bErSEHIOAyspwysp4gjUHUelTOWzqbYcCzRW3h3XPp+j1bRXMOQXOExdbS+I6Q4EU/AS9WG6lfhrwPd19PqyaatC04ShJxkqaCiiipKhRRRQAUUUUAFJ/Lflutoy28KdPdy+5EOAz9ZyOA68deDwGtb+cHlWLC3BUb9xKdyCP7THAzjsBI8yB10tckOTnycNLM3SXUx3pZDqcnXdHcP8A3TAqk57UXhDcyotebxJAz3kru8rb8kcbbsQY9ijiQMDJ7Ksbbm+2enC3B/ExP6mrza204raMyzMFUepJ4ADrJ7KoV25fzawWIjQ8GuJMEjt3FGR60vum+8Z2xXFFtb8nLRPdtoR+QH9c1NWyjGgjQfkH8qXW2dtST3ruCEdkcJcjzZhXz/ZS4Pv7TuSfuqij0wf1qK8WTfgjVyXhEO2ri3iJWKWATMqaBXBAxpwzknzrpUNoinKqN77XFvU61ymDkTdwSPNbbRZZW94vECXxrgtvHTyqZyf5xI3hKXQeS6V3QxRIz74XHtbo0APDXTKmnMUotVYlmjJO6OlPdKNM5PYNf04edazcMfdXHex/gOPqKR9kcpL2/eaKzt4rcQkI73DFipIyAI4xjP5jS5zr7KvLeCF5r+WbpZCrog6KMDdJA3VJJ4dbHwrTdFGShJuug/7a5U2ttn5RdIp+wG9rw3V9qlO95zV1FnaO+f7yU9Ep78YLt5gVzXk7Ci74CgEEEHGuCO2ruk8uslF1FHc0vYsJx3ZJN/JfInX/ACn2hPnfuBCp+pAuD+22T6CqUbNj3i7AyOeLyEux82zUuilJ5pz6s7OHQ6fD8EV9/uXvNhtL5PtPozpHdJjwkj1X1G8PEiu4V5pvmdNyWP6SF1kXxU5I8xXofYW1EureKeP3ZUVh3ZGoPeDkHwp3BPdD6Hn+0sPs87a6Pn9+pKlgDVDksNcgA44aairGsXcAZNbps5zRUdAo03RxzjHXWdZzSbxzWNalCh5d2/SbPu16+ibHiBkV5/sJcSRN26eor0RysbFlck/4T/pXm+M4EZ7CtYZ1Y/opNbn4U/JjPe2iyoVbgfhXR+anlo0h+Q3TfPIPmpCfpVHVk/WA9R4GkCoO1UIUSqxSSI7yOOIIpDBl2un0Z3O0tGssN8fiXqj01RVHyJ2y13ZQTuAHdPaxwyNCR44z51eV0DzAUUUUAFFFFAHJFlF3ty6d9RaIqRDszxb4n1pruJt0ZwSepRxJ7P8AzXOuWMkmzNrfKcExTe+O0HG95jAI8K6QrZAI4HUUrmT3WNYWttFXbbIzKJ5yHlHuD6kQ7EB6+1zqe4aVbVovLtIkLucAeZJOgAA1JJ0AHGqG42bPefTO1vb9UKHEjj/eOPdB+yvrWfXqadOhem9jzu9Im92b4z6Zqs2hyts4SVe4QMOKg5I9KjjkLs/GPksfjjX1zVXd83sUbCazwki5IjkHSRt3ENqueGRw7KslEq3IJ+caF8paQzXMnABVwATw3jxA78VVWDXNrDFYwgG/vHeV+yINpvHiBgKdeA149bryV2qLm3DhBGysySRjgjpow/QjuIrDm5gEl/tK4YZdZFhXuRVB+OnpWkEm6ozm2ldjHyF5Lrs+26Lf6SRmLyyH67nj34HAevE0s8+8edno32Z0+IYV0g1zvnvYNsw4PCaI/Ej+NMC5xvYrfOHvX9D/AOau6X9kH55fwt/D+VMFc3N8R6/Ru4P6/p/kKKKKxGwp35m9tdG8tg501lg71J+cXxBOfM0kVg0rxPHPDpLCwdO/HFT3EZHnW2DJsl8mIdo6b22LjquV+j0hUVrdmOSajcm9tJeW0VxH7rrkjrVuDKe8HIqzrpp0eUoiPFu+6uT2msBbMTrU6ip3MihC52boQbOnGdZAsQ7y5wfRQx8q4LFHlo0HaPQca6Fz08oVmult0OUttXPUZGHD8qnH5jShsO1OsrdYwo7u3zrDNkpWdPQYN3u/5fZdfPoW9QtstiF+/A9TiptYvGDjPUc+lc6LppnpcsHODiu9UO/NfynNsIbG7URiRFe1lz7MgfXcP3gTjx000z1iuY8mdhRbT2LHBJjKbyxvxKOjMAR8AR1irrmy5QyXEUltc6XVo3Ry54sNQr9+d069eM9ddY8Qx0ooooAKoOWXKqLZ8HSye07aRxg6yN2DsHDJ6s1c3dysSNI5CoilmJ6gBk1yXk6r7Rum2ncLhAd21jP1FB97x/jnsFVlLarLRjudFLyp2Lf3cL3103ziYZLVR7KIDlge/HnpqeodB2LtVLqFJozlWHDsPWD3ip1IfJudLG/urWXEazuJYDwU50YDsPAfl8KWcnNcjKioPgd2gUsGIyV93PVniR2HqzWyio1zbmQ4LYTrCnVvE/VHcOPb1VmaEC920xYx2sfTyA4Y53Y0P3n11H2Rk8OGc1W3J2pF89vQTgatbohQ4+65JyfEUzwQqihUUKoGAoGAPAVUXPKiCNrgM2Bbqpdu9s4QDiW0GnfVl8kVfzZW82zh7eWXI35biV3XrQ5ChT2HdUHzqfzVXOu0XGu9dsP2VAqq2PK0FvebQnXcM2ZRFwwqriMH77E/EVY8z1oybPDv700skh88KD57mfzUzhVybF8rqKQ9SSE8aSed3/6yX8cX+YU1bR2jFAheaRY1HWxx/r5Ug86O1ln2UHQNuSTJuFhjeUZO8BxAPVnjTL6C66nLtk/Sp+Fv4Uw1QbHHzw7kP6ir+uRn+I9jovgl9fwgooorEcCvtfKKAGbmu258luzbOfmbkkp9yUDh4OAfMDtrs9eZ9rOVidl0ZBvqexl1U+RFekNnzb8Ub8d5FOfEA10dPNyhz3Hlu08CxZvd6PkkUvcu+Ui2Fo8xwXPsRL9qRgd0eAwWPcpphri3PNL01/BbkncjhMhXvdsA/u4raT2q2I4sbyTUF3nO7CzaZi8hJBYsSeLsTlj6k0wAUKuBgaAUVzMmRzZ6/TaeOGNLr4/93BX2vlfazGTo/MpLm0lX7M8w9Wz/ABrFfmOUhxoLq2Ge8oeP7orVzIn+rz99zL+grDnCulg2zsuZzuqQ6E9mWAHxcV2F0R4afxP6nT6KKKCpzrnlv2MNvYxHD3km6e5FI3j3jLL5Zq0tLZYkWNBhUUKo7hpS7yybf29ZqeCQuR4nez8BTPS2Z80M4VxYVScs9mpPZzh0DlY3ZNNQyqSCO/SruisU6dmzVooeQl701hbsW3yECsc51XTXv4VfVSDkvCshlhLwO3vGJsBvFDlT6VaQxOOMm9+JRn93FTKrtEK65Pt3GzIVVtwnTeAyRniRnTPZnh31z+42Js7Z0jS3Eplfe30iOpB4glcnebP1mONequhXKAqd7OMHOCR8RrXIWv8AZ8MMUyqsl2ZBMRu7wwW3jG+dMbhx1nQGr41ZTI6L1La822VJX5PYhgcnVpMdnDJwdDwGc61c8tOXEez0FpaqrSqoX7sQAwM/abHV69lauWnOAqIsVid+eZVO8uvRhhp3b+Orq6+quS7Qs2R2RxmQHLsTk5OpHx4mnOIKkLJSyS8WNPIrYMu1bsz3LM8cZBkZtd48RGvUo4EgdXjTLz3XICWkA0yzNgdigKP81MPNRtCGTZ8aRgK8Xsyr17/Wx7d7jn+Vc550No9PtJwD7MCrGPEZZj6tj8oqZcRJwx35FEpthr8457AB/Grqqvk+vsu3a36VaVysz989do1/ST8bfmwooorIZCiiigCHtgfMS/gP6V6L2D/Zrf8A4Uf+UV512v8AQS/gb9K9Ecn2BtbcjgYYv8gp7S/CzzvbP92P0/JYVwPljcdLtW9fqQxxD8iAt+8W9K75XmxboPJcSkjMlxM/HqZ2I+FX1D9ww7LinqE33Jv8fk3UVj0q9o9aOlXtHrXPpnqNyMqCca1j0q9o9ai7UuQsTkEZxga9ulSotuiuTIoRcvA6vzMW27YIx4u0jnzY4+FV/OtsE3s1iNQGeaI92/HvoT2DeiwfxUy8hY+i2dbJ1mFD+0N7/uqzmgDbufqsGHiP9a7SieGbK3my28buwjZ89LHmKUHjvJpr3kYPnRS9zdHodrbWtxojNHKo72yXPmWHpRWZY//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62494" name="Picture 30" descr="https://encrypted-tbn0.gstatic.com/images?q=tbn:ANd9GcTEZRx9MEtQ1zqoLdn3QQ05Ozuz4DE0K-AzTIDSzlpP2Eiu1HPz"/>
          <p:cNvPicPr>
            <a:picLocks noChangeAspect="1" noChangeArrowheads="1"/>
          </p:cNvPicPr>
          <p:nvPr/>
        </p:nvPicPr>
        <p:blipFill>
          <a:blip r:embed="rId2" cstate="print"/>
          <a:srcRect/>
          <a:stretch>
            <a:fillRect/>
          </a:stretch>
        </p:blipFill>
        <p:spPr bwMode="auto">
          <a:xfrm>
            <a:off x="2699792" y="1988840"/>
            <a:ext cx="3528392" cy="25028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6912768" cy="6237312"/>
          </a:xfrm>
        </p:spPr>
        <p:txBody>
          <a:bodyPr>
            <a:normAutofit fontScale="92500" lnSpcReduction="10000"/>
          </a:bodyPr>
          <a:lstStyle/>
          <a:p>
            <a:pPr>
              <a:buNone/>
            </a:pPr>
            <a:r>
              <a:rPr lang="en-US" b="1" dirty="0" smtClean="0"/>
              <a:t>	</a:t>
            </a:r>
            <a:r>
              <a:rPr lang="en-US" sz="3600" b="1" dirty="0" smtClean="0"/>
              <a:t>Qualifications of </a:t>
            </a:r>
          </a:p>
          <a:p>
            <a:pPr>
              <a:buNone/>
            </a:pPr>
            <a:r>
              <a:rPr lang="en-US" sz="3600" b="1" dirty="0" smtClean="0"/>
              <a:t>   Natural Person Applicant</a:t>
            </a:r>
            <a:endParaRPr lang="en-US" sz="3600" dirty="0" smtClean="0"/>
          </a:p>
          <a:p>
            <a:endParaRPr lang="en-US" sz="900" dirty="0" smtClean="0"/>
          </a:p>
          <a:p>
            <a:pPr>
              <a:buNone/>
            </a:pPr>
            <a:r>
              <a:rPr lang="en-US" dirty="0" smtClean="0"/>
              <a:t>	- Being of Thai Nationality</a:t>
            </a:r>
          </a:p>
          <a:p>
            <a:pPr>
              <a:buNone/>
            </a:pPr>
            <a:r>
              <a:rPr lang="en-US" dirty="0" smtClean="0"/>
              <a:t>	- Being not less than 20 years old</a:t>
            </a:r>
          </a:p>
          <a:p>
            <a:pPr>
              <a:buNone/>
            </a:pPr>
            <a:r>
              <a:rPr lang="en-US" dirty="0" smtClean="0"/>
              <a:t>	- Having domicile or residence in the </a:t>
            </a:r>
          </a:p>
          <a:p>
            <a:pPr>
              <a:buNone/>
            </a:pPr>
            <a:r>
              <a:rPr lang="en-US" dirty="0" smtClean="0"/>
              <a:t>      Kingdom of Thailand</a:t>
            </a:r>
          </a:p>
          <a:p>
            <a:pPr>
              <a:buNone/>
            </a:pPr>
            <a:r>
              <a:rPr lang="en-US" dirty="0" smtClean="0"/>
              <a:t>	- Not being bankrupt</a:t>
            </a:r>
          </a:p>
          <a:p>
            <a:pPr>
              <a:buNone/>
            </a:pPr>
            <a:r>
              <a:rPr lang="en-US" dirty="0" smtClean="0"/>
              <a:t>	- Not being a lunatic or incompetent or quasi-</a:t>
            </a:r>
          </a:p>
          <a:p>
            <a:pPr>
              <a:buNone/>
            </a:pPr>
            <a:r>
              <a:rPr lang="en-US" dirty="0" smtClean="0"/>
              <a:t>      incompetent person</a:t>
            </a:r>
          </a:p>
          <a:p>
            <a:pPr>
              <a:buNone/>
            </a:pPr>
            <a:r>
              <a:rPr lang="en-US" dirty="0" smtClean="0"/>
              <a:t>	- Not being a person whose license is being </a:t>
            </a:r>
          </a:p>
          <a:p>
            <a:pPr>
              <a:buNone/>
            </a:pPr>
            <a:r>
              <a:rPr lang="en-US" dirty="0" smtClean="0"/>
              <a:t>      suspended</a:t>
            </a:r>
          </a:p>
          <a:p>
            <a:pPr>
              <a:buNone/>
            </a:pPr>
            <a:r>
              <a:rPr lang="en-US" dirty="0" smtClean="0"/>
              <a:t>	- Not being a person whose license has been </a:t>
            </a:r>
          </a:p>
          <a:p>
            <a:pPr>
              <a:buNone/>
            </a:pPr>
            <a:r>
              <a:rPr lang="en-US" dirty="0" smtClean="0"/>
              <a:t>      revoked five years prior to the current  </a:t>
            </a:r>
          </a:p>
          <a:p>
            <a:pPr>
              <a:buNone/>
            </a:pPr>
            <a:r>
              <a:rPr lang="en-US" dirty="0" smtClean="0"/>
              <a:t>      application</a:t>
            </a:r>
          </a:p>
          <a:p>
            <a:pPr>
              <a:buNone/>
            </a:pPr>
            <a:endParaRPr lang="th-TH" dirty="0"/>
          </a:p>
        </p:txBody>
      </p:sp>
      <p:pic>
        <p:nvPicPr>
          <p:cNvPr id="37892" name="Picture 4" descr="http://tastythailand.com/wp-content/uploads/2013/02/tour-guide-thailand.jpg"/>
          <p:cNvPicPr>
            <a:picLocks noChangeAspect="1" noChangeArrowheads="1"/>
          </p:cNvPicPr>
          <p:nvPr/>
        </p:nvPicPr>
        <p:blipFill>
          <a:blip r:embed="rId2" cstate="print"/>
          <a:srcRect/>
          <a:stretch>
            <a:fillRect/>
          </a:stretch>
        </p:blipFill>
        <p:spPr bwMode="auto">
          <a:xfrm>
            <a:off x="6156176" y="764704"/>
            <a:ext cx="2357671" cy="1768253"/>
          </a:xfrm>
          <a:prstGeom prst="rect">
            <a:avLst/>
          </a:prstGeom>
          <a:noFill/>
        </p:spPr>
      </p:pic>
      <p:pic>
        <p:nvPicPr>
          <p:cNvPr id="37894" name="Picture 6" descr="http://www.ttrweekly.com/site/wp-content/uploads/2015/06/inside-no-319.jpg"/>
          <p:cNvPicPr>
            <a:picLocks noChangeAspect="1" noChangeArrowheads="1"/>
          </p:cNvPicPr>
          <p:nvPr/>
        </p:nvPicPr>
        <p:blipFill>
          <a:blip r:embed="rId3" cstate="print"/>
          <a:srcRect/>
          <a:stretch>
            <a:fillRect/>
          </a:stretch>
        </p:blipFill>
        <p:spPr bwMode="auto">
          <a:xfrm>
            <a:off x="6588224" y="2780928"/>
            <a:ext cx="2273830" cy="1705373"/>
          </a:xfrm>
          <a:prstGeom prst="rect">
            <a:avLst/>
          </a:prstGeom>
          <a:noFill/>
        </p:spPr>
      </p:pic>
      <p:pic>
        <p:nvPicPr>
          <p:cNvPr id="37896" name="Picture 8" descr="http://www.buffalotours.com/upload/english2011/product/Our-tour-guide-in-Chiang-Mai-Thailand17074.jpg"/>
          <p:cNvPicPr>
            <a:picLocks noChangeAspect="1" noChangeArrowheads="1"/>
          </p:cNvPicPr>
          <p:nvPr/>
        </p:nvPicPr>
        <p:blipFill>
          <a:blip r:embed="rId4" cstate="print"/>
          <a:srcRect/>
          <a:stretch>
            <a:fillRect/>
          </a:stretch>
        </p:blipFill>
        <p:spPr bwMode="auto">
          <a:xfrm>
            <a:off x="6516216" y="4725144"/>
            <a:ext cx="2411760" cy="160784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lstStyle/>
          <a:p>
            <a:pPr algn="ctr">
              <a:buNone/>
            </a:pPr>
            <a:r>
              <a:rPr lang="en-US" sz="4800" b="1" dirty="0" smtClean="0"/>
              <a:t>Thai Tourist Guide License</a:t>
            </a:r>
          </a:p>
          <a:p>
            <a:pPr>
              <a:buNone/>
            </a:pPr>
            <a:endParaRPr lang="en-US" dirty="0" smtClean="0"/>
          </a:p>
          <a:p>
            <a:pPr>
              <a:buNone/>
            </a:pPr>
            <a:r>
              <a:rPr lang="en-US" dirty="0" smtClean="0"/>
              <a:t>		</a:t>
            </a:r>
            <a:r>
              <a:rPr lang="en-US" sz="3200" b="1" dirty="0" smtClean="0"/>
              <a:t>1. General Tourist Guide License (2)</a:t>
            </a:r>
          </a:p>
          <a:p>
            <a:pPr>
              <a:buNone/>
            </a:pPr>
            <a:r>
              <a:rPr lang="en-US" sz="3200" b="1" dirty="0" smtClean="0"/>
              <a:t>	</a:t>
            </a:r>
          </a:p>
          <a:p>
            <a:pPr>
              <a:buNone/>
            </a:pPr>
            <a:r>
              <a:rPr lang="en-US" sz="3200" b="1" dirty="0" smtClean="0"/>
              <a:t>		2. Specific Tourist Guide License  (8)</a:t>
            </a:r>
          </a:p>
          <a:p>
            <a:pPr>
              <a:buNone/>
            </a:pPr>
            <a:endParaRPr lang="th-TH" sz="3200" b="1" dirty="0"/>
          </a:p>
        </p:txBody>
      </p:sp>
      <p:pic>
        <p:nvPicPr>
          <p:cNvPr id="33794" name="Picture 2" descr="http://img4-1.realsimple.timeinc.net/images/0912/birth-certificate_300.jpg"/>
          <p:cNvPicPr>
            <a:picLocks noChangeAspect="1" noChangeArrowheads="1"/>
          </p:cNvPicPr>
          <p:nvPr/>
        </p:nvPicPr>
        <p:blipFill>
          <a:blip r:embed="rId2" cstate="print"/>
          <a:srcRect/>
          <a:stretch>
            <a:fillRect/>
          </a:stretch>
        </p:blipFill>
        <p:spPr bwMode="auto">
          <a:xfrm>
            <a:off x="6444208" y="4149080"/>
            <a:ext cx="2094871" cy="249289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186766" cy="1154098"/>
          </a:xfrm>
        </p:spPr>
        <p:txBody>
          <a:bodyPr>
            <a:normAutofit/>
          </a:bodyPr>
          <a:lstStyle/>
          <a:p>
            <a:pPr fontAlgn="base"/>
            <a:r>
              <a:rPr lang="en-US" b="1" dirty="0" smtClean="0"/>
              <a:t> Tourist Guide License</a:t>
            </a:r>
            <a:endParaRPr lang="th-TH" dirty="0"/>
          </a:p>
        </p:txBody>
      </p:sp>
      <p:sp>
        <p:nvSpPr>
          <p:cNvPr id="4" name="TextBox 3"/>
          <p:cNvSpPr txBox="1"/>
          <p:nvPr/>
        </p:nvSpPr>
        <p:spPr>
          <a:xfrm>
            <a:off x="785786" y="1428736"/>
            <a:ext cx="3929090" cy="646331"/>
          </a:xfrm>
          <a:prstGeom prst="rect">
            <a:avLst/>
          </a:prstGeom>
          <a:noFill/>
        </p:spPr>
        <p:txBody>
          <a:bodyPr wrap="square" rtlCol="0">
            <a:spAutoFit/>
          </a:bodyPr>
          <a:lstStyle/>
          <a:p>
            <a:pPr marL="342900" indent="-342900">
              <a:buAutoNum type="arabicPeriod"/>
            </a:pPr>
            <a:r>
              <a:rPr lang="en-US" sz="1800" dirty="0" smtClean="0"/>
              <a:t>General Guide</a:t>
            </a:r>
          </a:p>
          <a:p>
            <a:pPr marL="342900" indent="-342900"/>
            <a:endParaRPr lang="th-TH" sz="1800" dirty="0"/>
          </a:p>
        </p:txBody>
      </p:sp>
      <p:pic>
        <p:nvPicPr>
          <p:cNvPr id="22530" name="Picture 2" descr="card1-1"/>
          <p:cNvPicPr>
            <a:picLocks noChangeAspect="1" noChangeArrowheads="1"/>
          </p:cNvPicPr>
          <p:nvPr/>
        </p:nvPicPr>
        <p:blipFill>
          <a:blip r:embed="rId2" cstate="print"/>
          <a:srcRect/>
          <a:stretch>
            <a:fillRect/>
          </a:stretch>
        </p:blipFill>
        <p:spPr bwMode="auto">
          <a:xfrm>
            <a:off x="1214414" y="2000240"/>
            <a:ext cx="3114675" cy="2019300"/>
          </a:xfrm>
          <a:prstGeom prst="rect">
            <a:avLst/>
          </a:prstGeom>
          <a:noFill/>
        </p:spPr>
      </p:pic>
      <p:pic>
        <p:nvPicPr>
          <p:cNvPr id="22532" name="Picture 4" descr="card1-2"/>
          <p:cNvPicPr>
            <a:picLocks noChangeAspect="1" noChangeArrowheads="1"/>
          </p:cNvPicPr>
          <p:nvPr/>
        </p:nvPicPr>
        <p:blipFill>
          <a:blip r:embed="rId3" cstate="print"/>
          <a:srcRect/>
          <a:stretch>
            <a:fillRect/>
          </a:stretch>
        </p:blipFill>
        <p:spPr bwMode="auto">
          <a:xfrm>
            <a:off x="1214414" y="4214818"/>
            <a:ext cx="3114675" cy="2019300"/>
          </a:xfrm>
          <a:prstGeom prst="rect">
            <a:avLst/>
          </a:prstGeom>
          <a:noFill/>
        </p:spPr>
      </p:pic>
      <p:sp>
        <p:nvSpPr>
          <p:cNvPr id="7" name="สี่เหลี่ยมผืนผ้า 6"/>
          <p:cNvSpPr/>
          <p:nvPr/>
        </p:nvSpPr>
        <p:spPr>
          <a:xfrm>
            <a:off x="4355976" y="2132856"/>
            <a:ext cx="4639027" cy="1200329"/>
          </a:xfrm>
          <a:prstGeom prst="rect">
            <a:avLst/>
          </a:prstGeom>
        </p:spPr>
        <p:txBody>
          <a:bodyPr wrap="none">
            <a:spAutoFit/>
          </a:bodyPr>
          <a:lstStyle/>
          <a:p>
            <a:pPr marL="800100" lvl="1" indent="-342900">
              <a:buFont typeface="+mj-lt"/>
              <a:buAutoNum type="alphaLcParenR"/>
            </a:pPr>
            <a:r>
              <a:rPr lang="en-US" sz="1800" dirty="0" smtClean="0"/>
              <a:t>Foreigner Language/ English Language </a:t>
            </a:r>
          </a:p>
          <a:p>
            <a:pPr marL="1257300" lvl="2" indent="-342900">
              <a:buFont typeface="Arial" pitchFamily="34" charset="0"/>
              <a:buChar char="•"/>
            </a:pPr>
            <a:r>
              <a:rPr lang="en-US" sz="1800" dirty="0" smtClean="0"/>
              <a:t>Silver line</a:t>
            </a:r>
          </a:p>
          <a:p>
            <a:pPr marL="1257300" lvl="2" indent="-342900">
              <a:buFont typeface="Arial" pitchFamily="34" charset="0"/>
              <a:buChar char="•"/>
            </a:pPr>
            <a:r>
              <a:rPr lang="en-US" sz="1800" dirty="0" smtClean="0"/>
              <a:t>Around Thailand</a:t>
            </a:r>
          </a:p>
          <a:p>
            <a:pPr marL="1257300" lvl="2" indent="-342900">
              <a:buFont typeface="Arial" pitchFamily="34" charset="0"/>
              <a:buChar char="•"/>
            </a:pPr>
            <a:r>
              <a:rPr lang="en-US" sz="1800" dirty="0" smtClean="0"/>
              <a:t>Both Thai/Foreigner Tourist</a:t>
            </a:r>
          </a:p>
        </p:txBody>
      </p:sp>
      <p:sp>
        <p:nvSpPr>
          <p:cNvPr id="8" name="สี่เหลี่ยมผืนผ้า 7"/>
          <p:cNvSpPr/>
          <p:nvPr/>
        </p:nvSpPr>
        <p:spPr>
          <a:xfrm>
            <a:off x="4504972" y="4429132"/>
            <a:ext cx="4639027" cy="1477328"/>
          </a:xfrm>
          <a:prstGeom prst="rect">
            <a:avLst/>
          </a:prstGeom>
        </p:spPr>
        <p:txBody>
          <a:bodyPr wrap="square">
            <a:spAutoFit/>
          </a:bodyPr>
          <a:lstStyle/>
          <a:p>
            <a:pPr marL="800100" lvl="1" indent="-342900">
              <a:buAutoNum type="alphaLcParenR" startAt="2"/>
            </a:pPr>
            <a:r>
              <a:rPr lang="en-US" sz="1800" dirty="0" smtClean="0"/>
              <a:t>Thai Language</a:t>
            </a:r>
          </a:p>
          <a:p>
            <a:pPr marL="1257300" lvl="2" indent="-342900">
              <a:buFont typeface="Arial" pitchFamily="34" charset="0"/>
              <a:buChar char="•"/>
            </a:pPr>
            <a:r>
              <a:rPr lang="en-US" sz="1800" dirty="0" smtClean="0"/>
              <a:t>Gold line</a:t>
            </a:r>
          </a:p>
          <a:p>
            <a:pPr marL="1257300" lvl="2" indent="-342900">
              <a:buFont typeface="Arial" pitchFamily="34" charset="0"/>
              <a:buChar char="•"/>
            </a:pPr>
            <a:r>
              <a:rPr lang="en-US" sz="1800" dirty="0" smtClean="0"/>
              <a:t>Around Thailand</a:t>
            </a:r>
          </a:p>
          <a:p>
            <a:pPr marL="1257300" lvl="2" indent="-342900">
              <a:buFont typeface="Arial" pitchFamily="34" charset="0"/>
              <a:buChar char="•"/>
            </a:pPr>
            <a:r>
              <a:rPr lang="en-US" sz="1800" dirty="0" smtClean="0"/>
              <a:t>Thai Tourist Only</a:t>
            </a:r>
          </a:p>
          <a:p>
            <a:pPr marL="800100" lvl="1" indent="-342900"/>
            <a:endParaRPr lang="en-US" sz="1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186766" cy="1154098"/>
          </a:xfrm>
        </p:spPr>
        <p:txBody>
          <a:bodyPr>
            <a:normAutofit/>
          </a:bodyPr>
          <a:lstStyle/>
          <a:p>
            <a:pPr fontAlgn="base"/>
            <a:r>
              <a:rPr lang="en-US" b="1" dirty="0" smtClean="0"/>
              <a:t> Tourist Guide License</a:t>
            </a:r>
            <a:endParaRPr lang="th-TH" dirty="0"/>
          </a:p>
        </p:txBody>
      </p:sp>
      <p:sp>
        <p:nvSpPr>
          <p:cNvPr id="4" name="TextBox 3"/>
          <p:cNvSpPr txBox="1"/>
          <p:nvPr/>
        </p:nvSpPr>
        <p:spPr>
          <a:xfrm>
            <a:off x="785786" y="1428736"/>
            <a:ext cx="3929090" cy="646331"/>
          </a:xfrm>
          <a:prstGeom prst="rect">
            <a:avLst/>
          </a:prstGeom>
          <a:noFill/>
        </p:spPr>
        <p:txBody>
          <a:bodyPr wrap="square" rtlCol="0">
            <a:spAutoFit/>
          </a:bodyPr>
          <a:lstStyle/>
          <a:p>
            <a:pPr marL="342900" indent="-342900">
              <a:buAutoNum type="arabicPeriod"/>
            </a:pPr>
            <a:r>
              <a:rPr lang="en-US" sz="1800" dirty="0" smtClean="0"/>
              <a:t>Specific Licenses  ( 8 types )</a:t>
            </a:r>
          </a:p>
          <a:p>
            <a:pPr marL="342900" indent="-342900"/>
            <a:endParaRPr lang="th-TH" sz="1800" dirty="0"/>
          </a:p>
        </p:txBody>
      </p:sp>
      <p:sp>
        <p:nvSpPr>
          <p:cNvPr id="7" name="สี่เหลี่ยมผืนผ้า 6"/>
          <p:cNvSpPr/>
          <p:nvPr/>
        </p:nvSpPr>
        <p:spPr>
          <a:xfrm>
            <a:off x="4355976" y="2071678"/>
            <a:ext cx="4679614" cy="1477328"/>
          </a:xfrm>
          <a:prstGeom prst="rect">
            <a:avLst/>
          </a:prstGeom>
        </p:spPr>
        <p:txBody>
          <a:bodyPr wrap="none">
            <a:spAutoFit/>
          </a:bodyPr>
          <a:lstStyle/>
          <a:p>
            <a:pPr marL="800100" lvl="1" indent="-342900">
              <a:buFont typeface="+mj-lt"/>
              <a:buAutoNum type="alphaLcParenR"/>
            </a:pPr>
            <a:r>
              <a:rPr lang="en-US" sz="1800" dirty="0" smtClean="0"/>
              <a:t>Foreign language / specific area</a:t>
            </a:r>
          </a:p>
          <a:p>
            <a:pPr marL="1257300" lvl="2" indent="-342900">
              <a:buFont typeface="Arial" pitchFamily="34" charset="0"/>
              <a:buChar char="•"/>
            </a:pPr>
            <a:r>
              <a:rPr lang="en-US" sz="1800" dirty="0" smtClean="0"/>
              <a:t>Pink line</a:t>
            </a:r>
          </a:p>
          <a:p>
            <a:pPr marL="1257300" lvl="2" indent="-342900">
              <a:buFont typeface="Arial" pitchFamily="34" charset="0"/>
              <a:buChar char="•"/>
            </a:pPr>
            <a:r>
              <a:rPr lang="en-US" sz="1800" dirty="0" smtClean="0"/>
              <a:t>Foreign language</a:t>
            </a:r>
          </a:p>
          <a:p>
            <a:pPr marL="1257300" lvl="2" indent="-342900">
              <a:buFont typeface="Arial" pitchFamily="34" charset="0"/>
              <a:buChar char="•"/>
            </a:pPr>
            <a:r>
              <a:rPr lang="en-US" sz="1800" dirty="0" smtClean="0"/>
              <a:t>Both Thai/foreigner </a:t>
            </a:r>
          </a:p>
          <a:p>
            <a:pPr marL="1257300" lvl="2" indent="-342900">
              <a:buFont typeface="Arial" pitchFamily="34" charset="0"/>
              <a:buChar char="•"/>
            </a:pPr>
            <a:r>
              <a:rPr lang="en-US" sz="1800" dirty="0" smtClean="0"/>
              <a:t>Some area that shown on the card</a:t>
            </a:r>
          </a:p>
        </p:txBody>
      </p:sp>
      <p:sp>
        <p:nvSpPr>
          <p:cNvPr id="8" name="สี่เหลี่ยมผืนผ้า 7"/>
          <p:cNvSpPr/>
          <p:nvPr/>
        </p:nvSpPr>
        <p:spPr>
          <a:xfrm>
            <a:off x="4355976" y="4429132"/>
            <a:ext cx="4639027" cy="1754326"/>
          </a:xfrm>
          <a:prstGeom prst="rect">
            <a:avLst/>
          </a:prstGeom>
        </p:spPr>
        <p:txBody>
          <a:bodyPr wrap="square">
            <a:spAutoFit/>
          </a:bodyPr>
          <a:lstStyle/>
          <a:p>
            <a:pPr marL="800100" lvl="1" indent="-342900">
              <a:buAutoNum type="alphaLcParenR" startAt="2"/>
            </a:pPr>
            <a:r>
              <a:rPr lang="en-US" sz="1800" dirty="0" smtClean="0"/>
              <a:t>Thai Language/Specific are</a:t>
            </a:r>
          </a:p>
          <a:p>
            <a:pPr marL="1257300" lvl="2" indent="-342900">
              <a:buFont typeface="Arial" pitchFamily="34" charset="0"/>
              <a:buChar char="•"/>
            </a:pPr>
            <a:r>
              <a:rPr lang="en-US" sz="1800" dirty="0" smtClean="0"/>
              <a:t>Blue line</a:t>
            </a:r>
          </a:p>
          <a:p>
            <a:pPr marL="1257300" lvl="2" indent="-342900">
              <a:buFont typeface="Arial" pitchFamily="34" charset="0"/>
              <a:buChar char="•"/>
            </a:pPr>
            <a:r>
              <a:rPr lang="en-US" sz="1800" dirty="0" smtClean="0"/>
              <a:t>Thai language</a:t>
            </a:r>
          </a:p>
          <a:p>
            <a:pPr marL="1257300" lvl="2" indent="-342900">
              <a:buFont typeface="Arial" pitchFamily="34" charset="0"/>
              <a:buChar char="•"/>
            </a:pPr>
            <a:r>
              <a:rPr lang="en-US" sz="1800" dirty="0" smtClean="0"/>
              <a:t>Thai Tourist Only</a:t>
            </a:r>
          </a:p>
          <a:p>
            <a:pPr marL="1257300" lvl="2" indent="-342900">
              <a:buFont typeface="Arial" pitchFamily="34" charset="0"/>
              <a:buChar char="•"/>
            </a:pPr>
            <a:r>
              <a:rPr lang="en-US" sz="1800" dirty="0" smtClean="0"/>
              <a:t>Some area that shown on the card</a:t>
            </a:r>
          </a:p>
          <a:p>
            <a:pPr marL="800100" lvl="1" indent="-342900"/>
            <a:endParaRPr lang="en-US" sz="1800" dirty="0" smtClean="0"/>
          </a:p>
        </p:txBody>
      </p:sp>
      <p:pic>
        <p:nvPicPr>
          <p:cNvPr id="30722" name="Picture 2" descr="card2-1"/>
          <p:cNvPicPr>
            <a:picLocks noChangeAspect="1" noChangeArrowheads="1"/>
          </p:cNvPicPr>
          <p:nvPr/>
        </p:nvPicPr>
        <p:blipFill>
          <a:blip r:embed="rId2" cstate="print"/>
          <a:srcRect/>
          <a:stretch>
            <a:fillRect/>
          </a:stretch>
        </p:blipFill>
        <p:spPr bwMode="auto">
          <a:xfrm>
            <a:off x="1214414" y="1928802"/>
            <a:ext cx="3114675" cy="2019300"/>
          </a:xfrm>
          <a:prstGeom prst="rect">
            <a:avLst/>
          </a:prstGeom>
          <a:noFill/>
        </p:spPr>
      </p:pic>
      <p:pic>
        <p:nvPicPr>
          <p:cNvPr id="30724" name="Picture 4" descr="card2-2"/>
          <p:cNvPicPr>
            <a:picLocks noChangeAspect="1" noChangeArrowheads="1"/>
          </p:cNvPicPr>
          <p:nvPr/>
        </p:nvPicPr>
        <p:blipFill>
          <a:blip r:embed="rId3" cstate="print"/>
          <a:srcRect/>
          <a:stretch>
            <a:fillRect/>
          </a:stretch>
        </p:blipFill>
        <p:spPr bwMode="auto">
          <a:xfrm>
            <a:off x="1214414" y="4143380"/>
            <a:ext cx="3105150" cy="2019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186766" cy="1154098"/>
          </a:xfrm>
        </p:spPr>
        <p:txBody>
          <a:bodyPr>
            <a:normAutofit/>
          </a:bodyPr>
          <a:lstStyle/>
          <a:p>
            <a:pPr fontAlgn="base"/>
            <a:r>
              <a:rPr lang="en-US" b="1" dirty="0" smtClean="0"/>
              <a:t> Tourist Guide License</a:t>
            </a:r>
            <a:endParaRPr lang="th-TH" dirty="0"/>
          </a:p>
        </p:txBody>
      </p:sp>
      <p:sp>
        <p:nvSpPr>
          <p:cNvPr id="4" name="TextBox 3"/>
          <p:cNvSpPr txBox="1"/>
          <p:nvPr/>
        </p:nvSpPr>
        <p:spPr>
          <a:xfrm>
            <a:off x="785786" y="1428736"/>
            <a:ext cx="3929090" cy="646331"/>
          </a:xfrm>
          <a:prstGeom prst="rect">
            <a:avLst/>
          </a:prstGeom>
          <a:noFill/>
        </p:spPr>
        <p:txBody>
          <a:bodyPr wrap="square" rtlCol="0">
            <a:spAutoFit/>
          </a:bodyPr>
          <a:lstStyle/>
          <a:p>
            <a:pPr marL="342900" indent="-342900">
              <a:buAutoNum type="arabicPeriod"/>
            </a:pPr>
            <a:r>
              <a:rPr lang="en-US" sz="1800" dirty="0" smtClean="0"/>
              <a:t>Specific Licenses  ( 8 types )</a:t>
            </a:r>
          </a:p>
          <a:p>
            <a:pPr marL="342900" indent="-342900"/>
            <a:endParaRPr lang="th-TH" sz="1800" dirty="0"/>
          </a:p>
        </p:txBody>
      </p:sp>
      <p:sp>
        <p:nvSpPr>
          <p:cNvPr id="7" name="สี่เหลี่ยมผืนผ้า 6"/>
          <p:cNvSpPr/>
          <p:nvPr/>
        </p:nvSpPr>
        <p:spPr>
          <a:xfrm>
            <a:off x="4504973" y="2071678"/>
            <a:ext cx="4424745" cy="1200329"/>
          </a:xfrm>
          <a:prstGeom prst="rect">
            <a:avLst/>
          </a:prstGeom>
        </p:spPr>
        <p:txBody>
          <a:bodyPr wrap="square">
            <a:spAutoFit/>
          </a:bodyPr>
          <a:lstStyle/>
          <a:p>
            <a:pPr marL="800100" lvl="1" indent="-342900">
              <a:buFont typeface="+mj-lt"/>
              <a:buAutoNum type="alphaLcParenR"/>
            </a:pPr>
            <a:r>
              <a:rPr lang="en-US" sz="1800" dirty="0" smtClean="0"/>
              <a:t>Specific area ( Forest area)</a:t>
            </a:r>
          </a:p>
          <a:p>
            <a:pPr marL="1257300" lvl="2" indent="-342900">
              <a:buFont typeface="Arial" pitchFamily="34" charset="0"/>
              <a:buChar char="•"/>
            </a:pPr>
            <a:r>
              <a:rPr lang="en-US" sz="1800" dirty="0" smtClean="0"/>
              <a:t>Green line</a:t>
            </a:r>
          </a:p>
          <a:p>
            <a:pPr marL="1257300" lvl="2" indent="-342900">
              <a:buFont typeface="Arial" pitchFamily="34" charset="0"/>
              <a:buChar char="•"/>
            </a:pPr>
            <a:r>
              <a:rPr lang="en-US" sz="1800" dirty="0" smtClean="0"/>
              <a:t>Both Thai/foreigner </a:t>
            </a:r>
          </a:p>
          <a:p>
            <a:pPr marL="1257300" lvl="2" indent="-342900">
              <a:buFont typeface="Arial" pitchFamily="34" charset="0"/>
              <a:buChar char="•"/>
            </a:pPr>
            <a:r>
              <a:rPr lang="en-US" sz="1800" dirty="0" smtClean="0"/>
              <a:t>Forest Only/ Trekking</a:t>
            </a:r>
          </a:p>
        </p:txBody>
      </p:sp>
      <p:sp>
        <p:nvSpPr>
          <p:cNvPr id="8" name="สี่เหลี่ยมผืนผ้า 7"/>
          <p:cNvSpPr/>
          <p:nvPr/>
        </p:nvSpPr>
        <p:spPr>
          <a:xfrm>
            <a:off x="4504972" y="4429132"/>
            <a:ext cx="4639027" cy="1754326"/>
          </a:xfrm>
          <a:prstGeom prst="rect">
            <a:avLst/>
          </a:prstGeom>
        </p:spPr>
        <p:txBody>
          <a:bodyPr wrap="square">
            <a:spAutoFit/>
          </a:bodyPr>
          <a:lstStyle/>
          <a:p>
            <a:pPr marL="800100" lvl="1" indent="-342900">
              <a:buAutoNum type="alphaLcParenR" startAt="2"/>
            </a:pPr>
            <a:r>
              <a:rPr lang="en-US" sz="1800" dirty="0" smtClean="0"/>
              <a:t>Specific are a(Culture)</a:t>
            </a:r>
          </a:p>
          <a:p>
            <a:pPr marL="1257300" lvl="2" indent="-342900">
              <a:buFont typeface="Arial" pitchFamily="34" charset="0"/>
              <a:buChar char="•"/>
            </a:pPr>
            <a:r>
              <a:rPr lang="en-US" sz="1800" dirty="0" smtClean="0"/>
              <a:t>Red line</a:t>
            </a:r>
          </a:p>
          <a:p>
            <a:pPr marL="1257300" lvl="2" indent="-342900">
              <a:buFont typeface="Arial" pitchFamily="34" charset="0"/>
              <a:buChar char="•"/>
            </a:pPr>
            <a:r>
              <a:rPr lang="en-US" sz="1800" dirty="0" smtClean="0"/>
              <a:t>Both Thai/Foreigner</a:t>
            </a:r>
          </a:p>
          <a:p>
            <a:pPr marL="1257300" lvl="2" indent="-342900">
              <a:buFont typeface="Arial" pitchFamily="34" charset="0"/>
              <a:buChar char="•"/>
            </a:pPr>
            <a:r>
              <a:rPr lang="en-US" sz="1800" dirty="0" smtClean="0"/>
              <a:t>History/Art and Culture</a:t>
            </a:r>
          </a:p>
          <a:p>
            <a:pPr marL="1257300" lvl="2" indent="-342900">
              <a:buFont typeface="Arial" pitchFamily="34" charset="0"/>
              <a:buChar char="•"/>
            </a:pPr>
            <a:r>
              <a:rPr lang="en-US" sz="1800" dirty="0" smtClean="0"/>
              <a:t>Around Thailand</a:t>
            </a:r>
          </a:p>
          <a:p>
            <a:pPr marL="800100" lvl="1" indent="-342900"/>
            <a:endParaRPr lang="en-US" sz="1800" dirty="0" smtClean="0"/>
          </a:p>
        </p:txBody>
      </p:sp>
      <p:pic>
        <p:nvPicPr>
          <p:cNvPr id="31746" name="Picture 2" descr="card2-3"/>
          <p:cNvPicPr>
            <a:picLocks noChangeAspect="1" noChangeArrowheads="1"/>
          </p:cNvPicPr>
          <p:nvPr/>
        </p:nvPicPr>
        <p:blipFill>
          <a:blip r:embed="rId2" cstate="print"/>
          <a:srcRect/>
          <a:stretch>
            <a:fillRect/>
          </a:stretch>
        </p:blipFill>
        <p:spPr bwMode="auto">
          <a:xfrm>
            <a:off x="1142976" y="1928802"/>
            <a:ext cx="3114675" cy="2019300"/>
          </a:xfrm>
          <a:prstGeom prst="rect">
            <a:avLst/>
          </a:prstGeom>
          <a:noFill/>
        </p:spPr>
      </p:pic>
      <p:pic>
        <p:nvPicPr>
          <p:cNvPr id="31748" name="Picture 4" descr="card2-4"/>
          <p:cNvPicPr>
            <a:picLocks noChangeAspect="1" noChangeArrowheads="1"/>
          </p:cNvPicPr>
          <p:nvPr/>
        </p:nvPicPr>
        <p:blipFill>
          <a:blip r:embed="rId3" cstate="print"/>
          <a:srcRect/>
          <a:stretch>
            <a:fillRect/>
          </a:stretch>
        </p:blipFill>
        <p:spPr bwMode="auto">
          <a:xfrm>
            <a:off x="1142976" y="4143380"/>
            <a:ext cx="3114675" cy="20193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186766" cy="1154098"/>
          </a:xfrm>
        </p:spPr>
        <p:txBody>
          <a:bodyPr>
            <a:normAutofit/>
          </a:bodyPr>
          <a:lstStyle/>
          <a:p>
            <a:pPr fontAlgn="base"/>
            <a:r>
              <a:rPr lang="en-US" b="1" dirty="0" smtClean="0"/>
              <a:t> Tourist Guide License</a:t>
            </a:r>
            <a:endParaRPr lang="th-TH" dirty="0"/>
          </a:p>
        </p:txBody>
      </p:sp>
      <p:sp>
        <p:nvSpPr>
          <p:cNvPr id="4" name="TextBox 3"/>
          <p:cNvSpPr txBox="1"/>
          <p:nvPr/>
        </p:nvSpPr>
        <p:spPr>
          <a:xfrm>
            <a:off x="785786" y="1428736"/>
            <a:ext cx="3929090" cy="646331"/>
          </a:xfrm>
          <a:prstGeom prst="rect">
            <a:avLst/>
          </a:prstGeom>
          <a:noFill/>
        </p:spPr>
        <p:txBody>
          <a:bodyPr wrap="square" rtlCol="0">
            <a:spAutoFit/>
          </a:bodyPr>
          <a:lstStyle/>
          <a:p>
            <a:pPr marL="342900" indent="-342900">
              <a:buAutoNum type="arabicPeriod"/>
            </a:pPr>
            <a:r>
              <a:rPr lang="en-US" sz="1800" dirty="0" smtClean="0"/>
              <a:t>Specific Licenses  ( 8 types )</a:t>
            </a:r>
          </a:p>
          <a:p>
            <a:pPr marL="342900" indent="-342900"/>
            <a:endParaRPr lang="th-TH" sz="1800" dirty="0"/>
          </a:p>
        </p:txBody>
      </p:sp>
      <p:sp>
        <p:nvSpPr>
          <p:cNvPr id="7" name="สี่เหลี่ยมผืนผ้า 6"/>
          <p:cNvSpPr/>
          <p:nvPr/>
        </p:nvSpPr>
        <p:spPr>
          <a:xfrm>
            <a:off x="4504973" y="2071678"/>
            <a:ext cx="4424745" cy="1200329"/>
          </a:xfrm>
          <a:prstGeom prst="rect">
            <a:avLst/>
          </a:prstGeom>
        </p:spPr>
        <p:txBody>
          <a:bodyPr wrap="square">
            <a:spAutoFit/>
          </a:bodyPr>
          <a:lstStyle/>
          <a:p>
            <a:pPr marL="800100" lvl="1" indent="-342900">
              <a:buFont typeface="+mj-lt"/>
              <a:buAutoNum type="alphaLcParenR"/>
            </a:pPr>
            <a:r>
              <a:rPr lang="en-US" sz="1800" dirty="0" smtClean="0"/>
              <a:t>Specific area ( Sea)</a:t>
            </a:r>
          </a:p>
          <a:p>
            <a:pPr marL="1257300" lvl="2" indent="-342900">
              <a:buFont typeface="Arial" pitchFamily="34" charset="0"/>
              <a:buChar char="•"/>
            </a:pPr>
            <a:r>
              <a:rPr lang="en-US" sz="1800" dirty="0" smtClean="0"/>
              <a:t>Orange line</a:t>
            </a:r>
          </a:p>
          <a:p>
            <a:pPr marL="1257300" lvl="2" indent="-342900">
              <a:buFont typeface="Arial" pitchFamily="34" charset="0"/>
              <a:buChar char="•"/>
            </a:pPr>
            <a:r>
              <a:rPr lang="en-US" sz="1800" dirty="0" smtClean="0"/>
              <a:t>Both Thai/foreigner </a:t>
            </a:r>
          </a:p>
          <a:p>
            <a:pPr marL="1257300" lvl="2" indent="-342900">
              <a:buFont typeface="Arial" pitchFamily="34" charset="0"/>
              <a:buChar char="•"/>
            </a:pPr>
            <a:r>
              <a:rPr lang="en-US" sz="1800" dirty="0" smtClean="0"/>
              <a:t>Sea Only</a:t>
            </a:r>
          </a:p>
        </p:txBody>
      </p:sp>
      <p:sp>
        <p:nvSpPr>
          <p:cNvPr id="8" name="สี่เหลี่ยมผืนผ้า 7"/>
          <p:cNvSpPr/>
          <p:nvPr/>
        </p:nvSpPr>
        <p:spPr>
          <a:xfrm>
            <a:off x="4504972" y="4429132"/>
            <a:ext cx="4639027" cy="1477328"/>
          </a:xfrm>
          <a:prstGeom prst="rect">
            <a:avLst/>
          </a:prstGeom>
        </p:spPr>
        <p:txBody>
          <a:bodyPr wrap="square">
            <a:spAutoFit/>
          </a:bodyPr>
          <a:lstStyle/>
          <a:p>
            <a:pPr marL="800100" lvl="1" indent="-342900">
              <a:buAutoNum type="alphaLcParenR" startAt="2"/>
            </a:pPr>
            <a:r>
              <a:rPr lang="en-US" sz="1800" dirty="0" smtClean="0"/>
              <a:t>Specific are a(Sea beach)</a:t>
            </a:r>
          </a:p>
          <a:p>
            <a:pPr marL="1257300" lvl="2" indent="-342900">
              <a:buFont typeface="Arial" pitchFamily="34" charset="0"/>
              <a:buChar char="•"/>
            </a:pPr>
            <a:r>
              <a:rPr lang="en-US" sz="1800" dirty="0" smtClean="0"/>
              <a:t>Yellow line</a:t>
            </a:r>
          </a:p>
          <a:p>
            <a:pPr marL="1257300" lvl="2" indent="-342900">
              <a:buFont typeface="Arial" pitchFamily="34" charset="0"/>
              <a:buChar char="•"/>
            </a:pPr>
            <a:r>
              <a:rPr lang="en-US" sz="1800" dirty="0" smtClean="0"/>
              <a:t>Both Thai/Foreigner</a:t>
            </a:r>
          </a:p>
          <a:p>
            <a:pPr marL="1257300" lvl="2" indent="-342900">
              <a:buFont typeface="Arial" pitchFamily="34" charset="0"/>
              <a:buChar char="•"/>
            </a:pPr>
            <a:r>
              <a:rPr lang="en-US" sz="1800" dirty="0" smtClean="0"/>
              <a:t>Sea beach/ Island that not over 40 miles</a:t>
            </a:r>
          </a:p>
        </p:txBody>
      </p:sp>
      <p:pic>
        <p:nvPicPr>
          <p:cNvPr id="32770" name="Picture 2" descr="card2-5"/>
          <p:cNvPicPr>
            <a:picLocks noChangeAspect="1" noChangeArrowheads="1"/>
          </p:cNvPicPr>
          <p:nvPr/>
        </p:nvPicPr>
        <p:blipFill>
          <a:blip r:embed="rId3" cstate="print"/>
          <a:srcRect/>
          <a:stretch>
            <a:fillRect/>
          </a:stretch>
        </p:blipFill>
        <p:spPr bwMode="auto">
          <a:xfrm>
            <a:off x="1142976" y="2000240"/>
            <a:ext cx="3114675" cy="2019300"/>
          </a:xfrm>
          <a:prstGeom prst="rect">
            <a:avLst/>
          </a:prstGeom>
          <a:noFill/>
        </p:spPr>
      </p:pic>
      <p:pic>
        <p:nvPicPr>
          <p:cNvPr id="32772" name="Picture 4" descr="card2-6"/>
          <p:cNvPicPr>
            <a:picLocks noChangeAspect="1" noChangeArrowheads="1"/>
          </p:cNvPicPr>
          <p:nvPr/>
        </p:nvPicPr>
        <p:blipFill>
          <a:blip r:embed="rId4" cstate="print"/>
          <a:srcRect/>
          <a:stretch>
            <a:fillRect/>
          </a:stretch>
        </p:blipFill>
        <p:spPr bwMode="auto">
          <a:xfrm>
            <a:off x="1142976" y="4143380"/>
            <a:ext cx="3114675" cy="20193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186766" cy="1154098"/>
          </a:xfrm>
        </p:spPr>
        <p:txBody>
          <a:bodyPr>
            <a:normAutofit/>
          </a:bodyPr>
          <a:lstStyle/>
          <a:p>
            <a:pPr fontAlgn="base"/>
            <a:r>
              <a:rPr lang="en-US" b="1" dirty="0" smtClean="0"/>
              <a:t> Tourist Guide License</a:t>
            </a:r>
            <a:endParaRPr lang="th-TH" dirty="0"/>
          </a:p>
        </p:txBody>
      </p:sp>
      <p:sp>
        <p:nvSpPr>
          <p:cNvPr id="4" name="TextBox 3"/>
          <p:cNvSpPr txBox="1"/>
          <p:nvPr/>
        </p:nvSpPr>
        <p:spPr>
          <a:xfrm>
            <a:off x="785786" y="1428736"/>
            <a:ext cx="3929090" cy="646331"/>
          </a:xfrm>
          <a:prstGeom prst="rect">
            <a:avLst/>
          </a:prstGeom>
          <a:noFill/>
        </p:spPr>
        <p:txBody>
          <a:bodyPr wrap="square" rtlCol="0">
            <a:spAutoFit/>
          </a:bodyPr>
          <a:lstStyle/>
          <a:p>
            <a:pPr marL="342900" indent="-342900">
              <a:buAutoNum type="arabicPeriod"/>
            </a:pPr>
            <a:r>
              <a:rPr lang="en-US" sz="1800" dirty="0" smtClean="0"/>
              <a:t>Specific Licenses  ( 8 types )</a:t>
            </a:r>
          </a:p>
          <a:p>
            <a:pPr marL="342900" indent="-342900"/>
            <a:endParaRPr lang="th-TH" sz="1800" dirty="0"/>
          </a:p>
        </p:txBody>
      </p:sp>
      <p:sp>
        <p:nvSpPr>
          <p:cNvPr id="7" name="สี่เหลี่ยมผืนผ้า 6"/>
          <p:cNvSpPr/>
          <p:nvPr/>
        </p:nvSpPr>
        <p:spPr>
          <a:xfrm>
            <a:off x="4504973" y="2071678"/>
            <a:ext cx="4424745" cy="1477328"/>
          </a:xfrm>
          <a:prstGeom prst="rect">
            <a:avLst/>
          </a:prstGeom>
        </p:spPr>
        <p:txBody>
          <a:bodyPr wrap="square">
            <a:spAutoFit/>
          </a:bodyPr>
          <a:lstStyle/>
          <a:p>
            <a:pPr marL="800100" lvl="1" indent="-342900">
              <a:buFont typeface="+mj-lt"/>
              <a:buAutoNum type="alphaLcParenR"/>
            </a:pPr>
            <a:r>
              <a:rPr lang="en-US" sz="1800" dirty="0" smtClean="0"/>
              <a:t>Specific area ( Natural)</a:t>
            </a:r>
          </a:p>
          <a:p>
            <a:pPr marL="1257300" lvl="2" indent="-342900">
              <a:buFont typeface="Arial" pitchFamily="34" charset="0"/>
              <a:buChar char="•"/>
            </a:pPr>
            <a:r>
              <a:rPr lang="en-US" sz="1800" dirty="0" smtClean="0"/>
              <a:t>Purple line</a:t>
            </a:r>
          </a:p>
          <a:p>
            <a:pPr marL="1257300" lvl="2" indent="-342900">
              <a:buFont typeface="Arial" pitchFamily="34" charset="0"/>
              <a:buChar char="•"/>
            </a:pPr>
            <a:r>
              <a:rPr lang="en-US" sz="1800" dirty="0" smtClean="0"/>
              <a:t>Both Thai/foreigner </a:t>
            </a:r>
          </a:p>
          <a:p>
            <a:pPr marL="1257300" lvl="2" indent="-342900">
              <a:buFont typeface="Arial" pitchFamily="34" charset="0"/>
              <a:buChar char="•"/>
            </a:pPr>
            <a:r>
              <a:rPr lang="en-US" sz="1800" dirty="0" smtClean="0"/>
              <a:t>Natural place that shown on the card</a:t>
            </a:r>
          </a:p>
        </p:txBody>
      </p:sp>
      <p:sp>
        <p:nvSpPr>
          <p:cNvPr id="8" name="สี่เหลี่ยมผืนผ้า 7"/>
          <p:cNvSpPr/>
          <p:nvPr/>
        </p:nvSpPr>
        <p:spPr>
          <a:xfrm>
            <a:off x="4504973" y="4143380"/>
            <a:ext cx="4639027" cy="1754326"/>
          </a:xfrm>
          <a:prstGeom prst="rect">
            <a:avLst/>
          </a:prstGeom>
        </p:spPr>
        <p:txBody>
          <a:bodyPr wrap="square">
            <a:spAutoFit/>
          </a:bodyPr>
          <a:lstStyle/>
          <a:p>
            <a:pPr marL="800100" lvl="1" indent="-342900">
              <a:buAutoNum type="alphaLcParenR" startAt="2"/>
            </a:pPr>
            <a:r>
              <a:rPr lang="en-US" sz="1800" dirty="0" smtClean="0"/>
              <a:t>Specific are a(Local Cultural)</a:t>
            </a:r>
          </a:p>
          <a:p>
            <a:pPr marL="1257300" lvl="2" indent="-342900">
              <a:buFont typeface="Arial" pitchFamily="34" charset="0"/>
              <a:buChar char="•"/>
            </a:pPr>
            <a:r>
              <a:rPr lang="en-US" sz="1800" dirty="0" smtClean="0"/>
              <a:t>Brown line</a:t>
            </a:r>
          </a:p>
          <a:p>
            <a:pPr marL="1257300" lvl="2" indent="-342900">
              <a:buFont typeface="Arial" pitchFamily="34" charset="0"/>
              <a:buChar char="•"/>
            </a:pPr>
            <a:r>
              <a:rPr lang="en-US" sz="1800" dirty="0" smtClean="0"/>
              <a:t>Both Thai/Foreigner</a:t>
            </a:r>
          </a:p>
          <a:p>
            <a:pPr marL="1257300" lvl="2" indent="-342900">
              <a:buFont typeface="Arial" pitchFamily="34" charset="0"/>
              <a:buChar char="•"/>
            </a:pPr>
            <a:r>
              <a:rPr lang="en-US" sz="1800" dirty="0" smtClean="0"/>
              <a:t>Local Art/Cultural /Geography/custom that show on the card</a:t>
            </a:r>
          </a:p>
        </p:txBody>
      </p:sp>
      <p:pic>
        <p:nvPicPr>
          <p:cNvPr id="33794" name="Picture 2" descr="card2-7"/>
          <p:cNvPicPr>
            <a:picLocks noChangeAspect="1" noChangeArrowheads="1"/>
          </p:cNvPicPr>
          <p:nvPr/>
        </p:nvPicPr>
        <p:blipFill>
          <a:blip r:embed="rId2" cstate="print"/>
          <a:srcRect/>
          <a:stretch>
            <a:fillRect/>
          </a:stretch>
        </p:blipFill>
        <p:spPr bwMode="auto">
          <a:xfrm>
            <a:off x="1000100" y="1928802"/>
            <a:ext cx="3114675" cy="2019300"/>
          </a:xfrm>
          <a:prstGeom prst="rect">
            <a:avLst/>
          </a:prstGeom>
          <a:noFill/>
        </p:spPr>
      </p:pic>
      <p:pic>
        <p:nvPicPr>
          <p:cNvPr id="33796" name="Picture 4" descr="card2-8"/>
          <p:cNvPicPr>
            <a:picLocks noChangeAspect="1" noChangeArrowheads="1"/>
          </p:cNvPicPr>
          <p:nvPr/>
        </p:nvPicPr>
        <p:blipFill>
          <a:blip r:embed="rId3" cstate="print"/>
          <a:srcRect/>
          <a:stretch>
            <a:fillRect/>
          </a:stretch>
        </p:blipFill>
        <p:spPr bwMode="auto">
          <a:xfrm>
            <a:off x="1000100" y="4071942"/>
            <a:ext cx="3114675" cy="20193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343872"/>
          </a:xfrm>
          <a:solidFill>
            <a:srgbClr val="FFFFCC"/>
          </a:solidFill>
        </p:spPr>
        <p:txBody>
          <a:bodyPr>
            <a:normAutofit fontScale="92500"/>
          </a:bodyPr>
          <a:lstStyle/>
          <a:p>
            <a:pPr>
              <a:buNone/>
            </a:pPr>
            <a:r>
              <a:rPr lang="en-US" sz="2800" b="1" dirty="0" smtClean="0"/>
              <a:t>Document for apply the New Tourist Guide License</a:t>
            </a:r>
          </a:p>
          <a:p>
            <a:pPr>
              <a:buNone/>
            </a:pPr>
            <a:endParaRPr lang="en-US" sz="2800" dirty="0" smtClean="0"/>
          </a:p>
          <a:p>
            <a:pPr>
              <a:buNone/>
            </a:pPr>
            <a:r>
              <a:rPr lang="en-US" sz="2200" dirty="0" smtClean="0"/>
              <a:t>	Application Form ( </a:t>
            </a:r>
            <a:r>
              <a:rPr lang="en-US" sz="2200" dirty="0" err="1" smtClean="0"/>
              <a:t>Sor</a:t>
            </a:r>
            <a:r>
              <a:rPr lang="en-US" sz="2200" dirty="0" smtClean="0"/>
              <a:t> Nor Thor 9)</a:t>
            </a:r>
          </a:p>
          <a:p>
            <a:pPr>
              <a:buNone/>
            </a:pPr>
            <a:r>
              <a:rPr lang="en-US" sz="2200" dirty="0" smtClean="0"/>
              <a:t>	Copy of ID card with signature</a:t>
            </a:r>
          </a:p>
          <a:p>
            <a:pPr>
              <a:buNone/>
            </a:pPr>
            <a:r>
              <a:rPr lang="en-US" sz="2200" dirty="0" smtClean="0"/>
              <a:t>	Copy of Household registration with signature</a:t>
            </a:r>
          </a:p>
          <a:p>
            <a:pPr>
              <a:buNone/>
            </a:pPr>
            <a:r>
              <a:rPr lang="en-US" sz="2200" dirty="0" smtClean="0"/>
              <a:t>	Doctor Certificate ( not over 1 month with hospital stamp)</a:t>
            </a:r>
          </a:p>
          <a:p>
            <a:pPr>
              <a:buNone/>
            </a:pPr>
            <a:r>
              <a:rPr lang="en-US" sz="2200" dirty="0" smtClean="0"/>
              <a:t>	Copy of Bachelor Degree Certificate, Transcript, Tourism certificate with signature</a:t>
            </a:r>
          </a:p>
          <a:p>
            <a:pPr>
              <a:buNone/>
            </a:pPr>
            <a:r>
              <a:rPr lang="en-US" sz="2200" dirty="0" smtClean="0"/>
              <a:t>	Above Original Document to present with the Officer.</a:t>
            </a:r>
          </a:p>
          <a:p>
            <a:pPr>
              <a:buFont typeface="Arial" pitchFamily="34" charset="0"/>
              <a:buChar char="•"/>
            </a:pPr>
            <a:endParaRPr lang="en-US" sz="2800" dirty="0" smtClean="0"/>
          </a:p>
          <a:p>
            <a:pPr>
              <a:buNone/>
            </a:pPr>
            <a:r>
              <a:rPr lang="en-US" sz="3600" b="1" dirty="0" smtClean="0"/>
              <a:t>Fee</a:t>
            </a:r>
          </a:p>
          <a:p>
            <a:pPr>
              <a:buNone/>
            </a:pPr>
            <a:r>
              <a:rPr lang="en-US" sz="2800" dirty="0" smtClean="0"/>
              <a:t>	New License					200 THB</a:t>
            </a:r>
          </a:p>
          <a:p>
            <a:pPr>
              <a:buFont typeface="Arial" pitchFamily="34" charset="0"/>
              <a:buChar char="•"/>
            </a:pPr>
            <a:endParaRPr lang="th-TH" sz="2800" dirty="0" smtClean="0"/>
          </a:p>
          <a:p>
            <a:pPr>
              <a:buNone/>
            </a:pPr>
            <a:endParaRPr lang="th-TH"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24936" cy="6336704"/>
          </a:xfrm>
          <a:solidFill>
            <a:srgbClr val="99FFCC"/>
          </a:solidFill>
        </p:spPr>
        <p:txBody>
          <a:bodyPr>
            <a:normAutofit/>
          </a:bodyPr>
          <a:lstStyle/>
          <a:p>
            <a:pPr algn="ctr">
              <a:buNone/>
            </a:pPr>
            <a:r>
              <a:rPr lang="en-US" sz="3500" b="1" dirty="0" smtClean="0"/>
              <a:t>	</a:t>
            </a:r>
            <a:r>
              <a:rPr lang="en-US" sz="2800" b="1" dirty="0" smtClean="0"/>
              <a:t>Document for renew </a:t>
            </a:r>
          </a:p>
          <a:p>
            <a:pPr algn="ctr">
              <a:buNone/>
            </a:pPr>
            <a:r>
              <a:rPr lang="en-US" sz="2800" b="1" dirty="0" smtClean="0"/>
              <a:t>The Tourist Guide License ( Expired)</a:t>
            </a:r>
          </a:p>
          <a:p>
            <a:endParaRPr lang="en-US" sz="800" dirty="0" smtClean="0"/>
          </a:p>
          <a:p>
            <a:pPr>
              <a:buNone/>
            </a:pPr>
            <a:r>
              <a:rPr lang="en-US" sz="1800" dirty="0" smtClean="0"/>
              <a:t>		- Application Form ( </a:t>
            </a:r>
            <a:r>
              <a:rPr lang="en-US" sz="1800" dirty="0" err="1" smtClean="0"/>
              <a:t>Sor</a:t>
            </a:r>
            <a:r>
              <a:rPr lang="en-US" sz="1800" dirty="0" smtClean="0"/>
              <a:t> Nor Thor 9)</a:t>
            </a:r>
          </a:p>
          <a:p>
            <a:pPr>
              <a:buNone/>
            </a:pPr>
            <a:r>
              <a:rPr lang="en-US" sz="1800" dirty="0" smtClean="0"/>
              <a:t>		- Copy of ID card with signature</a:t>
            </a:r>
          </a:p>
          <a:p>
            <a:pPr>
              <a:buNone/>
            </a:pPr>
            <a:r>
              <a:rPr lang="en-US" sz="1800" dirty="0" smtClean="0"/>
              <a:t>		- Doctor Certificate ( not over 1 month with hospital stamp)</a:t>
            </a:r>
          </a:p>
          <a:p>
            <a:pPr>
              <a:buNone/>
            </a:pPr>
            <a:r>
              <a:rPr lang="en-US" sz="1800" dirty="0" smtClean="0"/>
              <a:t>		- Original and copy of old Tourist Guide License with signature</a:t>
            </a:r>
          </a:p>
          <a:p>
            <a:pPr lvl="1">
              <a:buNone/>
            </a:pPr>
            <a:r>
              <a:rPr lang="en-US" sz="1800" dirty="0" smtClean="0">
                <a:solidFill>
                  <a:srgbClr val="FF0000"/>
                </a:solidFill>
              </a:rPr>
              <a:t>		   (If lost, present the</a:t>
            </a:r>
            <a:r>
              <a:rPr lang="th-TH" sz="1800" dirty="0" smtClean="0">
                <a:solidFill>
                  <a:srgbClr val="FF0000"/>
                </a:solidFill>
              </a:rPr>
              <a:t>  </a:t>
            </a:r>
            <a:r>
              <a:rPr lang="en-US" sz="1800" dirty="0" smtClean="0">
                <a:solidFill>
                  <a:srgbClr val="FF0000"/>
                </a:solidFill>
              </a:rPr>
              <a:t>notice.)</a:t>
            </a:r>
            <a:endParaRPr lang="th-TH" sz="1800" dirty="0" smtClean="0">
              <a:solidFill>
                <a:srgbClr val="FF0000"/>
              </a:solidFill>
            </a:endParaRPr>
          </a:p>
          <a:p>
            <a:pPr>
              <a:buNone/>
            </a:pPr>
            <a:r>
              <a:rPr lang="en-US" sz="1800" dirty="0" smtClean="0"/>
              <a:t>		- Tourist Guide Certificate  (</a:t>
            </a:r>
            <a:r>
              <a:rPr lang="en-US" sz="1800" dirty="0" smtClean="0">
                <a:solidFill>
                  <a:srgbClr val="FF0000"/>
                </a:solidFill>
              </a:rPr>
              <a:t>If lost, present the notice.)</a:t>
            </a:r>
          </a:p>
          <a:p>
            <a:pPr>
              <a:buNone/>
            </a:pPr>
            <a:r>
              <a:rPr lang="en-US" sz="1800" dirty="0" smtClean="0"/>
              <a:t>		- Name Changing; present the copy of name changing with signature</a:t>
            </a:r>
          </a:p>
          <a:p>
            <a:pPr>
              <a:buNone/>
            </a:pPr>
            <a:r>
              <a:rPr lang="en-US" sz="1800" dirty="0" smtClean="0"/>
              <a:t>		  above original document to present with the Officer.</a:t>
            </a:r>
          </a:p>
          <a:p>
            <a:pPr lvl="2">
              <a:buNone/>
            </a:pPr>
            <a:endParaRPr lang="en-US" sz="1800" dirty="0" smtClean="0"/>
          </a:p>
          <a:p>
            <a:pPr lvl="2" algn="ctr">
              <a:buNone/>
            </a:pPr>
            <a:r>
              <a:rPr lang="en-US" sz="1800" dirty="0" smtClean="0">
                <a:solidFill>
                  <a:srgbClr val="FF0000"/>
                </a:solidFill>
              </a:rPr>
              <a:t>	</a:t>
            </a:r>
            <a:r>
              <a:rPr lang="en-US" sz="2000" b="1" dirty="0" smtClean="0">
                <a:solidFill>
                  <a:srgbClr val="FF0000"/>
                </a:solidFill>
              </a:rPr>
              <a:t>Please renew by 120 days before the license expired </a:t>
            </a:r>
          </a:p>
          <a:p>
            <a:pPr lvl="2" algn="ctr">
              <a:buNone/>
            </a:pPr>
            <a:r>
              <a:rPr lang="en-US" sz="2000" b="1" dirty="0" smtClean="0">
                <a:solidFill>
                  <a:srgbClr val="FF0000"/>
                </a:solidFill>
              </a:rPr>
              <a:t>	If the license is already expired please present the document to apply the new one</a:t>
            </a:r>
          </a:p>
          <a:p>
            <a:pPr lvl="2">
              <a:buFont typeface="Arial" pitchFamily="34" charset="0"/>
              <a:buChar char="•"/>
            </a:pPr>
            <a:endParaRPr lang="en-US" sz="1800" dirty="0" smtClean="0">
              <a:solidFill>
                <a:srgbClr val="FF0000"/>
              </a:solidFill>
            </a:endParaRPr>
          </a:p>
          <a:p>
            <a:pPr>
              <a:buNone/>
            </a:pPr>
            <a:r>
              <a:rPr lang="en-US" sz="2400" b="1" dirty="0" smtClean="0"/>
              <a:t>Fee   :   </a:t>
            </a:r>
            <a:r>
              <a:rPr lang="en-US" sz="1800" dirty="0" smtClean="0"/>
              <a:t>Renew License					200 THB</a:t>
            </a:r>
          </a:p>
          <a:p>
            <a:pPr lvl="2">
              <a:buFont typeface="Arial" pitchFamily="34" charset="0"/>
              <a:buChar char="•"/>
            </a:pPr>
            <a:endParaRPr lang="en-US" sz="1800" dirty="0" smtClean="0">
              <a:solidFill>
                <a:srgbClr val="FF0000"/>
              </a:solidFill>
            </a:endParaRPr>
          </a:p>
          <a:p>
            <a:pPr>
              <a:buNone/>
            </a:pPr>
            <a:endParaRPr lang="th-TH"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a:solidFill>
            <a:schemeClr val="accent4">
              <a:lumMod val="20000"/>
              <a:lumOff val="80000"/>
            </a:schemeClr>
          </a:solidFill>
        </p:spPr>
        <p:txBody>
          <a:bodyPr>
            <a:normAutofit fontScale="92500" lnSpcReduction="10000"/>
          </a:bodyPr>
          <a:lstStyle/>
          <a:p>
            <a:pPr algn="ctr">
              <a:buNone/>
            </a:pPr>
            <a:r>
              <a:rPr lang="en-US" sz="2800" b="1" dirty="0" smtClean="0"/>
              <a:t>	Decree Change channels, </a:t>
            </a:r>
          </a:p>
          <a:p>
            <a:pPr algn="ctr">
              <a:buNone/>
            </a:pPr>
            <a:r>
              <a:rPr lang="en-US" sz="2800" b="1" dirty="0" smtClean="0"/>
              <a:t>The Office of Tourism Development for being to The Department of Tourism BE: 2553 (2010)</a:t>
            </a:r>
            <a:endParaRPr lang="th-TH" sz="2800" b="1" dirty="0" smtClean="0"/>
          </a:p>
          <a:p>
            <a:pPr algn="ctr"/>
            <a:endParaRPr lang="en-US" sz="2800" b="1" dirty="0" smtClean="0">
              <a:solidFill>
                <a:srgbClr val="808080"/>
              </a:solidFill>
              <a:ea typeface="Times New Roman"/>
            </a:endParaRPr>
          </a:p>
          <a:p>
            <a:pPr algn="ctr">
              <a:buNone/>
            </a:pPr>
            <a:r>
              <a:rPr lang="en-US" sz="2800" b="1" dirty="0" smtClean="0">
                <a:solidFill>
                  <a:srgbClr val="808080"/>
                </a:solidFill>
                <a:ea typeface="Times New Roman"/>
              </a:rPr>
              <a:t>	</a:t>
            </a:r>
            <a:r>
              <a:rPr lang="en-US" sz="2800" b="1" dirty="0" smtClean="0">
                <a:ea typeface="Times New Roman"/>
              </a:rPr>
              <a:t>King </a:t>
            </a:r>
            <a:r>
              <a:rPr lang="en-US" sz="2800" b="1" dirty="0" err="1" smtClean="0">
                <a:ea typeface="Times New Roman"/>
              </a:rPr>
              <a:t>Bhumibol</a:t>
            </a:r>
            <a:r>
              <a:rPr lang="en-US" sz="2800" b="1" dirty="0" smtClean="0">
                <a:ea typeface="Times New Roman"/>
              </a:rPr>
              <a:t> </a:t>
            </a:r>
            <a:r>
              <a:rPr lang="en-US" sz="2800" b="1" dirty="0" err="1" smtClean="0">
                <a:ea typeface="Times New Roman"/>
              </a:rPr>
              <a:t>Adulyadej</a:t>
            </a:r>
            <a:r>
              <a:rPr lang="en-US" sz="2800" b="1" dirty="0" smtClean="0">
                <a:ea typeface="Times New Roman"/>
              </a:rPr>
              <a:t> Given on 20 August 2553. A 65 year reign in the current</a:t>
            </a:r>
            <a:endParaRPr lang="en-US" sz="2800" b="1" dirty="0" smtClean="0"/>
          </a:p>
          <a:p>
            <a:pPr algn="ctr"/>
            <a:endParaRPr lang="en-US" sz="2800" b="1" dirty="0" smtClean="0"/>
          </a:p>
          <a:p>
            <a:pPr algn="ctr">
              <a:buNone/>
            </a:pPr>
            <a:r>
              <a:rPr lang="en-US" sz="2800" b="1" dirty="0" smtClean="0"/>
              <a:t>	</a:t>
            </a:r>
            <a:r>
              <a:rPr lang="en-US" sz="2800" b="1" dirty="0" smtClean="0">
                <a:solidFill>
                  <a:srgbClr val="FF0000"/>
                </a:solidFill>
              </a:rPr>
              <a:t>Change name from The Office of Tourism Development to the Department of Tourism</a:t>
            </a:r>
          </a:p>
          <a:p>
            <a:pPr>
              <a:buFont typeface="Arial" pitchFamily="34" charset="0"/>
              <a:buChar char="•"/>
            </a:pPr>
            <a:endParaRPr lang="en-US" sz="2800" dirty="0" smtClean="0"/>
          </a:p>
          <a:p>
            <a:pPr algn="ctr">
              <a:buNone/>
            </a:pPr>
            <a:r>
              <a:rPr lang="en-US" sz="2800" dirty="0" smtClean="0"/>
              <a:t>	</a:t>
            </a:r>
            <a:r>
              <a:rPr lang="en-US" sz="2800" b="1" dirty="0" smtClean="0"/>
              <a:t>Countersigned.</a:t>
            </a:r>
            <a:br>
              <a:rPr lang="en-US" sz="2800" b="1" dirty="0" smtClean="0"/>
            </a:br>
            <a:r>
              <a:rPr lang="en-US" sz="2800" b="1" dirty="0" err="1" smtClean="0"/>
              <a:t>Apisit</a:t>
            </a:r>
            <a:r>
              <a:rPr lang="en-US" sz="2800" b="1" dirty="0" smtClean="0"/>
              <a:t> </a:t>
            </a:r>
            <a:r>
              <a:rPr lang="en-US" sz="2800" b="1" dirty="0" err="1" smtClean="0"/>
              <a:t>Vejchacheewa</a:t>
            </a:r>
            <a:r>
              <a:rPr lang="en-US" sz="2800" b="1" dirty="0" smtClean="0"/>
              <a:t/>
            </a:r>
            <a:br>
              <a:rPr lang="en-US" sz="2800" b="1" dirty="0" smtClean="0"/>
            </a:br>
            <a:r>
              <a:rPr lang="en-US" sz="2800" b="1" dirty="0" smtClean="0"/>
              <a:t>Prime Minister.	</a:t>
            </a:r>
          </a:p>
          <a:p>
            <a:pPr>
              <a:buNone/>
            </a:pPr>
            <a:endParaRPr lang="th-TH"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1432"/>
            <a:ext cx="8229600" cy="5631904"/>
          </a:xfrm>
        </p:spPr>
        <p:txBody>
          <a:bodyPr>
            <a:normAutofit/>
          </a:bodyPr>
          <a:lstStyle/>
          <a:p>
            <a:r>
              <a:rPr lang="en-US" dirty="0" smtClean="0"/>
              <a:t>Taking full advantage of the return to peace and order in the kingdom, the Tourism Authority of Thailand (TAT) has laid out a marketing plan targeting an estimated 1.4 trillion Baht in revenue from foreign tourists and 800 billion Baht from domestic tourists.</a:t>
            </a:r>
          </a:p>
          <a:p>
            <a:endParaRPr lang="en-US" dirty="0" smtClean="0"/>
          </a:p>
          <a:p>
            <a:r>
              <a:rPr lang="en-US" dirty="0" smtClean="0"/>
              <a:t>The core concepts will be to restore visitors’ confidence in Thailand by promoting </a:t>
            </a:r>
            <a:r>
              <a:rPr lang="en-US" b="1" i="1" dirty="0" err="1" smtClean="0">
                <a:solidFill>
                  <a:srgbClr val="FF0000"/>
                </a:solidFill>
              </a:rPr>
              <a:t>Thainess</a:t>
            </a:r>
            <a:r>
              <a:rPr lang="en-US" b="1" i="1" dirty="0" smtClean="0">
                <a:solidFill>
                  <a:srgbClr val="FF0000"/>
                </a:solidFill>
              </a:rPr>
              <a:t>, happiness, sustainability, as well as balanced and equitable growth.</a:t>
            </a:r>
          </a:p>
        </p:txBody>
      </p:sp>
      <p:pic>
        <p:nvPicPr>
          <p:cNvPr id="1026" name="Picture 2" descr="https://encrypted-tbn3.gstatic.com/images?q=tbn:ANd9GcTDHDphdNlenMDYsafkPSqRmU_jUO_Cr4G57W2kNnrS6Bd82hy1Dw"/>
          <p:cNvPicPr>
            <a:picLocks noChangeAspect="1" noChangeArrowheads="1"/>
          </p:cNvPicPr>
          <p:nvPr/>
        </p:nvPicPr>
        <p:blipFill>
          <a:blip r:embed="rId2" cstate="print"/>
          <a:srcRect/>
          <a:stretch>
            <a:fillRect/>
          </a:stretch>
        </p:blipFill>
        <p:spPr bwMode="auto">
          <a:xfrm>
            <a:off x="5220072" y="4941168"/>
            <a:ext cx="3000375" cy="1524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53120"/>
          </a:xfrm>
          <a:solidFill>
            <a:srgbClr val="EBFEDA"/>
          </a:solidFill>
        </p:spPr>
        <p:txBody>
          <a:bodyPr>
            <a:normAutofit fontScale="70000" lnSpcReduction="20000"/>
          </a:bodyPr>
          <a:lstStyle/>
          <a:p>
            <a:pPr algn="ctr">
              <a:buNone/>
            </a:pPr>
            <a:r>
              <a:rPr lang="en-US" sz="4500" b="1" dirty="0" smtClean="0"/>
              <a:t>Ministerial Regulation  Fee for Tourism Business and Guide Fee BC: 2555 (2012)</a:t>
            </a:r>
            <a:endParaRPr lang="th-TH" sz="4500" b="1" dirty="0" smtClean="0"/>
          </a:p>
          <a:p>
            <a:endParaRPr lang="en-US" sz="2800" dirty="0" smtClean="0"/>
          </a:p>
          <a:p>
            <a:pPr>
              <a:buNone/>
            </a:pPr>
            <a:r>
              <a:rPr lang="en-US" sz="2800" dirty="0" smtClean="0"/>
              <a:t>	</a:t>
            </a:r>
            <a:r>
              <a:rPr lang="en-US" sz="3200" dirty="0" smtClean="0"/>
              <a:t>Tourism Business has to renew the license every 2 year</a:t>
            </a:r>
          </a:p>
          <a:p>
            <a:endParaRPr lang="en-US" sz="3200" dirty="0" smtClean="0"/>
          </a:p>
          <a:p>
            <a:pPr>
              <a:buNone/>
            </a:pPr>
            <a:r>
              <a:rPr lang="en-US" sz="4500" b="1" dirty="0" smtClean="0"/>
              <a:t>Fee :</a:t>
            </a:r>
            <a:endParaRPr lang="en-US" sz="3200" dirty="0" smtClean="0"/>
          </a:p>
          <a:p>
            <a:pPr marL="342900" indent="-342900">
              <a:buNone/>
            </a:pPr>
            <a:r>
              <a:rPr lang="en-US" sz="3200" dirty="0" smtClean="0"/>
              <a:t>	License for Tourism Business	 	2000 THB</a:t>
            </a:r>
          </a:p>
          <a:p>
            <a:pPr marL="342900" indent="-342900">
              <a:buNone/>
            </a:pPr>
            <a:r>
              <a:rPr lang="en-US" sz="3200" dirty="0" smtClean="0"/>
              <a:t>	License for Guide		   		 200 THB</a:t>
            </a:r>
          </a:p>
          <a:p>
            <a:pPr marL="342900" indent="-342900">
              <a:buNone/>
            </a:pPr>
            <a:r>
              <a:rPr lang="en-US" sz="3200" dirty="0" smtClean="0"/>
              <a:t>	Suspension of Tourism Business License	1000 THB</a:t>
            </a:r>
          </a:p>
          <a:p>
            <a:pPr marL="342900" indent="-342900">
              <a:buNone/>
            </a:pPr>
            <a:r>
              <a:rPr lang="en-US" sz="3200" dirty="0" smtClean="0"/>
              <a:t>	Suspension of Guide License		200 THB</a:t>
            </a:r>
          </a:p>
          <a:p>
            <a:pPr marL="342900" indent="-342900">
              <a:buNone/>
            </a:pPr>
            <a:r>
              <a:rPr lang="en-US" sz="3200" dirty="0" smtClean="0"/>
              <a:t>	Fee for 2 Years Tourism Business 		1000 THB</a:t>
            </a:r>
          </a:p>
          <a:p>
            <a:pPr marL="342900" indent="-342900">
              <a:buNone/>
            </a:pPr>
            <a:r>
              <a:rPr lang="en-US" sz="3200" dirty="0" smtClean="0"/>
              <a:t>	Fee for renew the Guide License		200 THB</a:t>
            </a:r>
          </a:p>
          <a:p>
            <a:pPr marL="342900" indent="-342900"/>
            <a:endParaRPr lang="en-US" sz="3200" dirty="0" smtClean="0"/>
          </a:p>
          <a:p>
            <a:pPr marL="342900" indent="-342900" algn="ctr">
              <a:buNone/>
            </a:pPr>
            <a:r>
              <a:rPr lang="en-US" sz="3200" dirty="0" smtClean="0"/>
              <a:t>	</a:t>
            </a:r>
            <a:r>
              <a:rPr lang="en-US" sz="2900" dirty="0" smtClean="0"/>
              <a:t>Dated:  April 26, 2555</a:t>
            </a:r>
          </a:p>
          <a:p>
            <a:pPr marL="342900" indent="-342900" algn="ctr">
              <a:buNone/>
            </a:pPr>
            <a:r>
              <a:rPr lang="en-US" sz="2900" dirty="0" smtClean="0"/>
              <a:t>	By </a:t>
            </a:r>
            <a:r>
              <a:rPr lang="en-US" sz="2900" b="1" dirty="0" smtClean="0"/>
              <a:t>CHUMPOL SILAPA-ARCHA</a:t>
            </a:r>
          </a:p>
          <a:p>
            <a:pPr marL="342900" indent="-342900" algn="ctr">
              <a:buNone/>
            </a:pPr>
            <a:r>
              <a:rPr lang="en-US" sz="2900" b="1" dirty="0" smtClean="0"/>
              <a:t>	Minister of Tourism and Sports</a:t>
            </a:r>
            <a:endParaRPr lang="en-US" sz="2900" dirty="0" smtClean="0"/>
          </a:p>
          <a:p>
            <a:pPr>
              <a:buNone/>
            </a:pPr>
            <a:endParaRPr lang="th-T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5536" y="692696"/>
            <a:ext cx="655272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6000" dirty="0" smtClean="0"/>
              <a:t>Company License</a:t>
            </a:r>
            <a:endParaRPr lang="th-TH" sz="6000" dirty="0"/>
          </a:p>
        </p:txBody>
      </p:sp>
      <p:pic>
        <p:nvPicPr>
          <p:cNvPr id="59394" name="Picture 2" descr="ผลการค้นหารูปภาพสำหรับ company license"/>
          <p:cNvPicPr>
            <a:picLocks noChangeAspect="1" noChangeArrowheads="1"/>
          </p:cNvPicPr>
          <p:nvPr/>
        </p:nvPicPr>
        <p:blipFill>
          <a:blip r:embed="rId2" cstate="print"/>
          <a:srcRect/>
          <a:stretch>
            <a:fillRect/>
          </a:stretch>
        </p:blipFill>
        <p:spPr bwMode="auto">
          <a:xfrm>
            <a:off x="3995936" y="2636912"/>
            <a:ext cx="4503117" cy="3360018"/>
          </a:xfrm>
          <a:prstGeom prst="rect">
            <a:avLst/>
          </a:prstGeom>
          <a:noFill/>
        </p:spPr>
      </p:pic>
      <p:pic>
        <p:nvPicPr>
          <p:cNvPr id="59396" name="Picture 4" descr="ผลการค้นหารูปภาพสำหรับ company license"/>
          <p:cNvPicPr>
            <a:picLocks noChangeAspect="1" noChangeArrowheads="1"/>
          </p:cNvPicPr>
          <p:nvPr/>
        </p:nvPicPr>
        <p:blipFill>
          <a:blip r:embed="rId3" cstate="print"/>
          <a:srcRect/>
          <a:stretch>
            <a:fillRect/>
          </a:stretch>
        </p:blipFill>
        <p:spPr bwMode="auto">
          <a:xfrm>
            <a:off x="1043608" y="2391258"/>
            <a:ext cx="2880320" cy="1916722"/>
          </a:xfrm>
          <a:prstGeom prst="rect">
            <a:avLst/>
          </a:prstGeom>
          <a:noFill/>
        </p:spPr>
      </p:pic>
      <p:sp>
        <p:nvSpPr>
          <p:cNvPr id="59398" name="AutoShape 6" descr="ผลการค้นหารูปภาพสำหรับ license"/>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59400" name="Picture 8" descr="http://foodsafetyhelpline.com/wp-content/uploads/2014/07/License-Registration.jpg"/>
          <p:cNvPicPr>
            <a:picLocks noChangeAspect="1" noChangeArrowheads="1"/>
          </p:cNvPicPr>
          <p:nvPr/>
        </p:nvPicPr>
        <p:blipFill>
          <a:blip r:embed="rId4" cstate="print"/>
          <a:srcRect/>
          <a:stretch>
            <a:fillRect/>
          </a:stretch>
        </p:blipFill>
        <p:spPr bwMode="auto">
          <a:xfrm>
            <a:off x="1043608" y="4581128"/>
            <a:ext cx="2520280" cy="189035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fontScale="92500" lnSpcReduction="20000"/>
          </a:bodyPr>
          <a:lstStyle/>
          <a:p>
            <a:pPr>
              <a:buNone/>
            </a:pPr>
            <a:r>
              <a:rPr lang="en-US" dirty="0" smtClean="0"/>
              <a:t>	</a:t>
            </a:r>
            <a:r>
              <a:rPr lang="en-US" sz="4700" b="1" dirty="0" smtClean="0"/>
              <a:t>Thailand Tourism License</a:t>
            </a:r>
          </a:p>
          <a:p>
            <a:endParaRPr lang="en-US" sz="1100" b="1" dirty="0" smtClean="0"/>
          </a:p>
          <a:p>
            <a:pPr>
              <a:buNone/>
            </a:pPr>
            <a:r>
              <a:rPr lang="en-US" b="1" dirty="0" smtClean="0"/>
              <a:t>	To operate a tourism business, a Tourism License must be obtained. The governing law in this regard is the Tourism Business and Guide Act B.E.2535 (1992).</a:t>
            </a:r>
            <a:endParaRPr lang="en-US" dirty="0" smtClean="0"/>
          </a:p>
          <a:p>
            <a:endParaRPr lang="en-US" sz="1000" b="1" dirty="0" smtClean="0"/>
          </a:p>
          <a:p>
            <a:pPr>
              <a:buNone/>
            </a:pPr>
            <a:r>
              <a:rPr lang="en-US" b="1" dirty="0" smtClean="0"/>
              <a:t>	According to the Act, there are numerous requirements which must be satisfied and documents which must be submitted before a License will be issued. It should be noted that the documents preparation and application process may take up to three months.</a:t>
            </a:r>
            <a:endParaRPr lang="en-US" dirty="0" smtClean="0"/>
          </a:p>
          <a:p>
            <a:endParaRPr lang="en-US" sz="1000" dirty="0" smtClean="0"/>
          </a:p>
          <a:p>
            <a:pPr>
              <a:buNone/>
            </a:pPr>
            <a:r>
              <a:rPr lang="en-US" dirty="0" smtClean="0"/>
              <a:t>	The government organization in charge of this matter is the </a:t>
            </a:r>
            <a:r>
              <a:rPr lang="en-US" b="1" dirty="0" smtClean="0">
                <a:solidFill>
                  <a:srgbClr val="FF0000"/>
                </a:solidFill>
              </a:rPr>
              <a:t>Tourism Business and Guide Register Office (TBGR)</a:t>
            </a:r>
            <a:r>
              <a:rPr lang="en-US" dirty="0" smtClean="0"/>
              <a:t>.</a:t>
            </a:r>
          </a:p>
          <a:p>
            <a:endParaRPr lang="en-US" dirty="0" smtClean="0"/>
          </a:p>
          <a:p>
            <a:pPr>
              <a:buNone/>
            </a:pPr>
            <a:r>
              <a:rPr lang="en-US" dirty="0" smtClean="0"/>
              <a:t>	</a:t>
            </a:r>
            <a:r>
              <a:rPr lang="en-US" sz="1900" dirty="0" err="1" smtClean="0"/>
              <a:t>Referrence</a:t>
            </a:r>
            <a:r>
              <a:rPr lang="en-US" sz="1900" dirty="0" smtClean="0"/>
              <a:t>: http://www.samuiforsale.com/company-law/thailand-tat-tourism-license-tourism-business-and-guide-act.html</a:t>
            </a:r>
          </a:p>
          <a:p>
            <a:pPr>
              <a:buNone/>
            </a:pPr>
            <a:endParaRPr lang="th-TH"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lstStyle/>
          <a:p>
            <a:pPr>
              <a:buNone/>
            </a:pPr>
            <a:r>
              <a:rPr lang="en-US" b="1" dirty="0" smtClean="0"/>
              <a:t>	Definition of “Tourism Business”</a:t>
            </a:r>
          </a:p>
          <a:p>
            <a:pPr>
              <a:buNone/>
            </a:pPr>
            <a:r>
              <a:rPr lang="en-US" dirty="0" smtClean="0"/>
              <a:t>	‘Tourism Business’ refers to a business operation providing services for tourists such as sightseeing tours and tourist guide services. It does not include vehicle leasing, transportation of passengers, hotel or restaurant reservations or arranging field trips.</a:t>
            </a:r>
          </a:p>
          <a:p>
            <a:pPr>
              <a:buNone/>
            </a:pPr>
            <a:r>
              <a:rPr lang="en-US" sz="900" dirty="0" smtClean="0"/>
              <a:t>	</a:t>
            </a:r>
          </a:p>
          <a:p>
            <a:pPr>
              <a:buNone/>
            </a:pPr>
            <a:r>
              <a:rPr lang="en-US" dirty="0" smtClean="0"/>
              <a:t>	A tourism business operator must have direct contact with the tourists in order to provide tourism services. Therefore the tourists buy services direct from the operator as opposed from a business acting as an agent for the actual service provider.</a:t>
            </a:r>
          </a:p>
          <a:p>
            <a:pPr>
              <a:buNone/>
            </a:pPr>
            <a:endParaRPr lang="th-T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fontScale="92500" lnSpcReduction="20000"/>
          </a:bodyPr>
          <a:lstStyle/>
          <a:p>
            <a:pPr>
              <a:buNone/>
            </a:pPr>
            <a:r>
              <a:rPr lang="en-US" sz="4000" b="1" dirty="0" smtClean="0"/>
              <a:t>Qualification of Licensee</a:t>
            </a:r>
          </a:p>
          <a:p>
            <a:pPr>
              <a:buNone/>
            </a:pPr>
            <a:endParaRPr lang="en-US" sz="800" dirty="0" smtClean="0"/>
          </a:p>
          <a:p>
            <a:pPr>
              <a:buNone/>
            </a:pPr>
            <a:r>
              <a:rPr lang="th-TH" sz="900" dirty="0" smtClean="0"/>
              <a:t>	</a:t>
            </a:r>
            <a:endParaRPr lang="en-US" sz="900" dirty="0" smtClean="0"/>
          </a:p>
          <a:p>
            <a:pPr>
              <a:buNone/>
            </a:pPr>
            <a:r>
              <a:rPr lang="en-US" dirty="0" smtClean="0"/>
              <a:t>	To limit liability and act professionally, it is advisable to set up a juristic entity, such as a limited company, to operate a tourism business. The following are requirements for a limited company to qualify as a tourism licensee:</a:t>
            </a:r>
          </a:p>
          <a:p>
            <a:pPr>
              <a:buNone/>
            </a:pPr>
            <a:r>
              <a:rPr lang="en-US" dirty="0" smtClean="0"/>
              <a:t>	</a:t>
            </a:r>
          </a:p>
          <a:p>
            <a:pPr>
              <a:buNone/>
            </a:pPr>
            <a:r>
              <a:rPr lang="en-US" dirty="0" smtClean="0"/>
              <a:t>	1. The business must be registered under Thai Law</a:t>
            </a:r>
            <a:br>
              <a:rPr lang="en-US" dirty="0" smtClean="0"/>
            </a:br>
            <a:endParaRPr lang="en-US" dirty="0" smtClean="0"/>
          </a:p>
          <a:p>
            <a:pPr>
              <a:buNone/>
            </a:pPr>
            <a:r>
              <a:rPr lang="en-US" dirty="0" smtClean="0"/>
              <a:t>	2. The business must have an office in Thailand</a:t>
            </a:r>
            <a:br>
              <a:rPr lang="en-US" dirty="0" smtClean="0"/>
            </a:br>
            <a:endParaRPr lang="en-US" dirty="0" smtClean="0"/>
          </a:p>
          <a:p>
            <a:pPr>
              <a:buNone/>
            </a:pPr>
            <a:r>
              <a:rPr lang="en-US" dirty="0" smtClean="0"/>
              <a:t>	3. At least half of the directors must be Thai nationals</a:t>
            </a:r>
            <a:br>
              <a:rPr lang="en-US" dirty="0" smtClean="0"/>
            </a:br>
            <a:endParaRPr lang="en-US" dirty="0" smtClean="0"/>
          </a:p>
          <a:p>
            <a:pPr>
              <a:buNone/>
            </a:pPr>
            <a:r>
              <a:rPr lang="en-US" dirty="0" smtClean="0"/>
              <a:t>	4. No less than 51% of the company shares must be </a:t>
            </a:r>
          </a:p>
          <a:p>
            <a:pPr>
              <a:buNone/>
            </a:pPr>
            <a:r>
              <a:rPr lang="en-US" dirty="0" smtClean="0"/>
              <a:t>	    held by Thai natural persons</a:t>
            </a:r>
            <a:br>
              <a:rPr lang="en-US" dirty="0" smtClean="0"/>
            </a:br>
            <a:endParaRPr lang="en-US" dirty="0" smtClean="0"/>
          </a:p>
          <a:p>
            <a:pPr>
              <a:buNone/>
            </a:pPr>
            <a:endParaRPr lang="th-TH"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dirty="0" smtClean="0"/>
              <a:t>	5. The Managing Director must be at least 20 years old, domiciled or residing in Thailand, credit-worthy, not incapacitated, never have been imprisoned unless for a negligence offence or a minor offence</a:t>
            </a:r>
            <a:br>
              <a:rPr lang="en-US" dirty="0" smtClean="0"/>
            </a:br>
            <a:endParaRPr lang="en-US" sz="800" dirty="0" smtClean="0"/>
          </a:p>
          <a:p>
            <a:pPr>
              <a:buNone/>
            </a:pPr>
            <a:r>
              <a:rPr lang="en-US" dirty="0" smtClean="0"/>
              <a:t>	6. The business must not have had a Tourism License suspended</a:t>
            </a:r>
            <a:br>
              <a:rPr lang="en-US" dirty="0" smtClean="0"/>
            </a:br>
            <a:endParaRPr lang="en-US" sz="800" dirty="0" smtClean="0"/>
          </a:p>
          <a:p>
            <a:pPr>
              <a:buNone/>
            </a:pPr>
            <a:r>
              <a:rPr lang="en-US" dirty="0" smtClean="0"/>
              <a:t>	7. The business must not have had a Tourism License revoked, except for the revocation of a Tourism License exceeding 3 years</a:t>
            </a:r>
            <a:endParaRPr lang="th-TH" dirty="0"/>
          </a:p>
        </p:txBody>
      </p:sp>
      <p:pic>
        <p:nvPicPr>
          <p:cNvPr id="29698" name="Picture 2" descr="http://www.debtfreecolorado.com/wp-content/uploads/2012/05/approved2.jpg"/>
          <p:cNvPicPr>
            <a:picLocks noChangeAspect="1" noChangeArrowheads="1"/>
          </p:cNvPicPr>
          <p:nvPr/>
        </p:nvPicPr>
        <p:blipFill>
          <a:blip r:embed="rId2" cstate="print"/>
          <a:srcRect/>
          <a:stretch>
            <a:fillRect/>
          </a:stretch>
        </p:blipFill>
        <p:spPr bwMode="auto">
          <a:xfrm>
            <a:off x="6012160" y="4757998"/>
            <a:ext cx="2448272" cy="176734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fontScale="92500" lnSpcReduction="10000"/>
          </a:bodyPr>
          <a:lstStyle/>
          <a:p>
            <a:pPr>
              <a:buNone/>
            </a:pPr>
            <a:r>
              <a:rPr lang="en-US" sz="3600" b="1" dirty="0" smtClean="0"/>
              <a:t>Required Documents</a:t>
            </a:r>
          </a:p>
          <a:p>
            <a:endParaRPr lang="en-US" sz="1000" dirty="0" smtClean="0"/>
          </a:p>
          <a:p>
            <a:pPr>
              <a:buNone/>
            </a:pPr>
            <a:r>
              <a:rPr lang="en-US" dirty="0" smtClean="0"/>
              <a:t>	- TAT license application form, signed by a Thai director </a:t>
            </a:r>
          </a:p>
          <a:p>
            <a:pPr>
              <a:buNone/>
            </a:pPr>
            <a:r>
              <a:rPr lang="en-US" dirty="0" smtClean="0"/>
              <a:t>      and stamped with the seal of the company</a:t>
            </a:r>
          </a:p>
          <a:p>
            <a:endParaRPr lang="en-US" sz="900" dirty="0" smtClean="0"/>
          </a:p>
          <a:p>
            <a:pPr>
              <a:buNone/>
            </a:pPr>
            <a:r>
              <a:rPr lang="en-US" dirty="0" smtClean="0"/>
              <a:t>    - Certificate of Registration and objectives of the company </a:t>
            </a:r>
          </a:p>
          <a:p>
            <a:pPr>
              <a:buNone/>
            </a:pPr>
            <a:r>
              <a:rPr lang="en-US" dirty="0" smtClean="0"/>
              <a:t>       under the Civil and Commercial Code (not older than </a:t>
            </a:r>
          </a:p>
          <a:p>
            <a:pPr>
              <a:buNone/>
            </a:pPr>
            <a:r>
              <a:rPr lang="en-US" dirty="0" smtClean="0"/>
              <a:t>       one month). Do note, only a Thai director has the power </a:t>
            </a:r>
          </a:p>
          <a:p>
            <a:pPr>
              <a:buNone/>
            </a:pPr>
            <a:r>
              <a:rPr lang="en-US" dirty="0" smtClean="0"/>
              <a:t>       to sign and stamp the seal of the company.</a:t>
            </a:r>
          </a:p>
          <a:p>
            <a:endParaRPr lang="en-US" sz="1000" dirty="0" smtClean="0"/>
          </a:p>
          <a:p>
            <a:pPr>
              <a:buNone/>
            </a:pPr>
            <a:r>
              <a:rPr lang="en-US" dirty="0" smtClean="0"/>
              <a:t>    - List of shareholders’ names, certified by The Minister of </a:t>
            </a:r>
          </a:p>
          <a:p>
            <a:pPr>
              <a:buNone/>
            </a:pPr>
            <a:r>
              <a:rPr lang="en-US" dirty="0" smtClean="0"/>
              <a:t>      Commerce</a:t>
            </a:r>
          </a:p>
          <a:p>
            <a:endParaRPr lang="en-US" sz="1100" dirty="0" smtClean="0"/>
          </a:p>
          <a:p>
            <a:pPr>
              <a:buNone/>
            </a:pPr>
            <a:r>
              <a:rPr lang="en-US" dirty="0" smtClean="0"/>
              <a:t>    - Memorandum of association which must be certified by </a:t>
            </a:r>
          </a:p>
          <a:p>
            <a:pPr>
              <a:buNone/>
            </a:pPr>
            <a:r>
              <a:rPr lang="en-US" dirty="0" smtClean="0"/>
              <a:t>      The Minister of Commerce</a:t>
            </a:r>
          </a:p>
          <a:p>
            <a:pPr>
              <a:buNone/>
            </a:pPr>
            <a:endParaRPr lang="th-TH"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507288" cy="6381328"/>
          </a:xfrm>
        </p:spPr>
        <p:txBody>
          <a:bodyPr>
            <a:normAutofit fontScale="92500" lnSpcReduction="10000"/>
          </a:bodyPr>
          <a:lstStyle/>
          <a:p>
            <a:pPr>
              <a:buNone/>
            </a:pPr>
            <a:r>
              <a:rPr lang="en-US" dirty="0" smtClean="0"/>
              <a:t>	- Company’s regulation or report of company establishment’s    </a:t>
            </a:r>
          </a:p>
          <a:p>
            <a:pPr>
              <a:buNone/>
            </a:pPr>
            <a:r>
              <a:rPr lang="en-US" dirty="0" smtClean="0"/>
              <a:t>       meeting (If the company has no the company’s regulation) </a:t>
            </a:r>
          </a:p>
          <a:p>
            <a:pPr>
              <a:buNone/>
            </a:pPr>
            <a:r>
              <a:rPr lang="en-US" dirty="0" smtClean="0"/>
              <a:t>       which must be certified by The Minister of Commerce</a:t>
            </a:r>
          </a:p>
          <a:p>
            <a:endParaRPr lang="en-US" sz="1000" dirty="0" smtClean="0"/>
          </a:p>
          <a:p>
            <a:pPr>
              <a:buNone/>
            </a:pPr>
            <a:r>
              <a:rPr lang="en-US" dirty="0" smtClean="0"/>
              <a:t>	- Copy of the director’s personal ID card and his registered </a:t>
            </a:r>
          </a:p>
          <a:p>
            <a:pPr>
              <a:buNone/>
            </a:pPr>
            <a:r>
              <a:rPr lang="en-US" dirty="0" smtClean="0"/>
              <a:t>      address which must be certified by the director</a:t>
            </a:r>
          </a:p>
          <a:p>
            <a:endParaRPr lang="en-US" sz="1000" dirty="0" smtClean="0"/>
          </a:p>
          <a:p>
            <a:pPr>
              <a:buNone/>
            </a:pPr>
            <a:r>
              <a:rPr lang="en-US" dirty="0" smtClean="0"/>
              <a:t>	- Seal of the company</a:t>
            </a:r>
          </a:p>
          <a:p>
            <a:pPr>
              <a:buNone/>
            </a:pPr>
            <a:endParaRPr lang="en-US" sz="1000" dirty="0" smtClean="0"/>
          </a:p>
          <a:p>
            <a:pPr>
              <a:buNone/>
            </a:pPr>
            <a:r>
              <a:rPr lang="en-US" dirty="0" smtClean="0"/>
              <a:t>	- Two photos of the front of the office (showing the address </a:t>
            </a:r>
          </a:p>
          <a:p>
            <a:pPr>
              <a:buNone/>
            </a:pPr>
            <a:r>
              <a:rPr lang="en-US" dirty="0" smtClean="0"/>
              <a:t>       and nameplate)</a:t>
            </a:r>
          </a:p>
          <a:p>
            <a:endParaRPr lang="en-US" sz="1000" dirty="0" smtClean="0"/>
          </a:p>
          <a:p>
            <a:pPr>
              <a:buNone/>
            </a:pPr>
            <a:r>
              <a:rPr lang="en-US" dirty="0" smtClean="0"/>
              <a:t>	- A map of the office</a:t>
            </a:r>
          </a:p>
          <a:p>
            <a:endParaRPr lang="en-US" sz="900" dirty="0" smtClean="0"/>
          </a:p>
          <a:p>
            <a:pPr>
              <a:buNone/>
            </a:pPr>
            <a:r>
              <a:rPr lang="en-US" dirty="0" smtClean="0"/>
              <a:t>	- Ownership or possession evidence of the office</a:t>
            </a:r>
          </a:p>
          <a:p>
            <a:endParaRPr lang="en-US" sz="900" dirty="0" smtClean="0"/>
          </a:p>
          <a:p>
            <a:pPr>
              <a:buNone/>
            </a:pPr>
            <a:r>
              <a:rPr lang="en-US" dirty="0" smtClean="0"/>
              <a:t>	- Power of Attorney</a:t>
            </a:r>
          </a:p>
          <a:p>
            <a:endParaRPr lang="en-US" sz="900" dirty="0" smtClean="0"/>
          </a:p>
          <a:p>
            <a:pPr>
              <a:buNone/>
            </a:pPr>
            <a:r>
              <a:rPr lang="en-US" dirty="0" smtClean="0"/>
              <a:t>	- Guarantee, cash or cashier’s check which is used as security</a:t>
            </a:r>
          </a:p>
          <a:p>
            <a:pPr>
              <a:buNone/>
            </a:pPr>
            <a:endParaRPr lang="th-TH"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lstStyle/>
          <a:p>
            <a:pPr>
              <a:buNone/>
            </a:pPr>
            <a:r>
              <a:rPr lang="en-US" dirty="0" smtClean="0"/>
              <a:t>	</a:t>
            </a:r>
            <a:r>
              <a:rPr lang="en-US" sz="4000" dirty="0" smtClean="0"/>
              <a:t>Fees</a:t>
            </a:r>
          </a:p>
          <a:p>
            <a:endParaRPr lang="en-US" sz="800" dirty="0" smtClean="0"/>
          </a:p>
          <a:p>
            <a:pPr>
              <a:buNone/>
            </a:pPr>
            <a:r>
              <a:rPr lang="en-US" dirty="0" smtClean="0"/>
              <a:t>	Outbound: security of 200,000 THB and a government fee of 500 THB</a:t>
            </a:r>
          </a:p>
          <a:p>
            <a:endParaRPr lang="en-US" sz="1000" dirty="0" smtClean="0"/>
          </a:p>
          <a:p>
            <a:pPr>
              <a:buNone/>
            </a:pPr>
            <a:r>
              <a:rPr lang="en-US" dirty="0" smtClean="0"/>
              <a:t>	Inbound: security of 100,000 THB and a government fee of 500 THB</a:t>
            </a:r>
          </a:p>
          <a:p>
            <a:endParaRPr lang="en-US" sz="900" dirty="0" smtClean="0"/>
          </a:p>
          <a:p>
            <a:pPr>
              <a:buNone/>
            </a:pPr>
            <a:r>
              <a:rPr lang="en-US" dirty="0" smtClean="0"/>
              <a:t>	Domestic: security of 50,000 THB and a government fee of 300 THB</a:t>
            </a:r>
          </a:p>
          <a:p>
            <a:pPr>
              <a:buNone/>
            </a:pPr>
            <a:endParaRPr lang="th-TH" dirty="0"/>
          </a:p>
        </p:txBody>
      </p:sp>
      <p:pic>
        <p:nvPicPr>
          <p:cNvPr id="33794" name="Picture 2" descr="https://www.um.edu.mt/__data/assets/image/0018/222912/Fees.png"/>
          <p:cNvPicPr>
            <a:picLocks noChangeAspect="1" noChangeArrowheads="1"/>
          </p:cNvPicPr>
          <p:nvPr/>
        </p:nvPicPr>
        <p:blipFill>
          <a:blip r:embed="rId2" cstate="print"/>
          <a:srcRect/>
          <a:stretch>
            <a:fillRect/>
          </a:stretch>
        </p:blipFill>
        <p:spPr bwMode="auto">
          <a:xfrm>
            <a:off x="3995936" y="4509120"/>
            <a:ext cx="4541143" cy="20959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fontScale="92500"/>
          </a:bodyPr>
          <a:lstStyle/>
          <a:p>
            <a:pPr>
              <a:buNone/>
            </a:pPr>
            <a:r>
              <a:rPr lang="en-US" b="1" dirty="0" smtClean="0"/>
              <a:t>	</a:t>
            </a:r>
            <a:r>
              <a:rPr lang="en-US" sz="3900" b="1" dirty="0" smtClean="0"/>
              <a:t>Insurance Requirement</a:t>
            </a:r>
          </a:p>
          <a:p>
            <a:endParaRPr lang="en-US" sz="900" dirty="0" smtClean="0"/>
          </a:p>
          <a:p>
            <a:pPr>
              <a:buNone/>
            </a:pPr>
            <a:r>
              <a:rPr lang="en-US" dirty="0" smtClean="0"/>
              <a:t>	The TBGR regulations require a Tourism Business to hold ‘Tourist &amp; Guide’ insurance. The insurance company will need to know approximately how many clients will use the business services per day. The Insurance cover will then be based on that number of persons. For example, if you think you will have 500 clients a day, your policy will cover a maximum of 500 clients.</a:t>
            </a:r>
          </a:p>
          <a:p>
            <a:endParaRPr lang="en-US" sz="900" dirty="0" smtClean="0"/>
          </a:p>
          <a:p>
            <a:pPr>
              <a:buNone/>
            </a:pPr>
            <a:r>
              <a:rPr lang="en-US" dirty="0" smtClean="0"/>
              <a:t>	The annual insurance premium is approximately 15 Baht per person. Therefore, if your policy insures 500 people, your premium will be 7,500 Thai baht per annum.</a:t>
            </a:r>
            <a:br>
              <a:rPr lang="en-US" dirty="0" smtClean="0"/>
            </a:br>
            <a:r>
              <a:rPr lang="en-US" dirty="0" smtClean="0"/>
              <a:t>Further, the insurance only covers each client for periods of 15 days or less.</a:t>
            </a:r>
          </a:p>
          <a:p>
            <a:pPr>
              <a:buNone/>
            </a:pPr>
            <a:endParaRPr lang="th-T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a:bodyPr>
          <a:lstStyle/>
          <a:p>
            <a:pPr algn="ctr">
              <a:buNone/>
            </a:pPr>
            <a:r>
              <a:rPr lang="en-US" sz="4000" dirty="0" smtClean="0"/>
              <a:t>Being a tour guide in Thailand is a </a:t>
            </a:r>
            <a:r>
              <a:rPr lang="en-US" sz="4000" b="1" dirty="0" smtClean="0">
                <a:solidFill>
                  <a:srgbClr val="FF0000"/>
                </a:solidFill>
              </a:rPr>
              <a:t>‘Restricted Occupation' </a:t>
            </a:r>
          </a:p>
          <a:p>
            <a:pPr algn="ctr">
              <a:buNone/>
            </a:pPr>
            <a:r>
              <a:rPr lang="en-US" sz="4000" dirty="0" smtClean="0"/>
              <a:t>That's only legally open to </a:t>
            </a:r>
          </a:p>
          <a:p>
            <a:pPr algn="ctr">
              <a:buNone/>
            </a:pPr>
            <a:r>
              <a:rPr lang="en-US" sz="4000" dirty="0" smtClean="0"/>
              <a:t>“Thai Nationals”</a:t>
            </a:r>
            <a:endParaRPr lang="th-TH" sz="4000" dirty="0"/>
          </a:p>
        </p:txBody>
      </p:sp>
      <p:sp>
        <p:nvSpPr>
          <p:cNvPr id="5122" name="AutoShape 2"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124" name="AutoShape 4"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126" name="AutoShape 6"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128" name="AutoShape 8"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130" name="AutoShape 10"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132" name="AutoShape 12" descr="data:image/jpeg;base64,/9j/4AAQSkZJRgABAQAAAQABAAD/2wCEAAkGBxQSEBQUEBQSFBAVFxYWFBYVFxUVFRYVFhUWFhgUFRcYHCogGBolHBUUITEhJSkrLi4uFx8zODYsNygtLisBCgoKDg0OGRAQGiwkHyQsLCwsLC4sLCwsLCwtLCwsLCwuLCwtMCwsLCw3LDQsNywsLDcsLC03LCw3LDc0Ny43L//AABEIAOEA4QMBIgACEQEDEQH/xAAcAAABBQEBAQAAAAAAAAAAAAAAAQQFBgcDAgj/xABNEAACAQIDAwgDCwgJAwUAAAABAgMAEQQFIQYSMQcTIjJBUWGBcZGhFCM1QlJyc7GzwdEVU2J0gpKy8CQzNEOTosLS4Qh1gyVEo8Pi/8QAGgEBAAMBAQEAAAAAAAAAAAAAAAEEBQMCBv/EADMRAAEDAQQHBwUAAwEAAAAAAAABAgMEBREhMRJBUWFxkdETIjKBscHwFCNCoeFiwvEz/9oADAMBAAIRAxEAPwDcaKKKAKKKKAKKKKAKKK4yYgDQanw4D0mgO1c3mUcTr3cT6qbsxPE+Q09vGk0UE6AcSdAPSTQHU4k9inz0H4+yvJkc9qjyJ9txVezPbjL8PfncXDvD4qNzrfuxgmmeznKHhMdivc2G54tuNIHdAiEKVBAud6/Svw7DQFss3ax8gB91G4flN7PwrMto+VWXD46bCRYLn2jfcBWR95+gH0RYyeB8eFNY+WSSORVxuXywI3bvPv20uVSSNd4C/YaEmr7h+U3+X8KWzdjesfgRUPtBtEmGy98agE0YRJEAbdEgkKhbNY2vvA8K57EbTDMcL7oWJohvsm6zBrlbXII7Lm3lQgnRI47AfQbH1H8aX3UB1gV9PD18KY47PMNAwSfEQROeCvIit6ib0/ilVlDIQyngVIII8CONAdFkB4V7ps2HHZ0T+jp7OBpLuv6Q8OPq/CgHVFcopwa60AUUUUAUUUUAUUUUAUUUUAUUUUAUUUUAV4kkCjX+fRXmaXd8T2D+eym3E3Op/nQUB6dy3HQdw4+Z/CkAqpbbbfYbLlKsRLirXWFTqL8Glb+7X2nsFJslj8bjsumOLiGHmlEqwsAUukiHcfcJ3l3SbXPEAGhJCZ9ytxpM0OAw74x1vvMN4IbGx3AqszAfKsB3Xqf2Q2h/K+Cl5zDyQowaFrnejfeUq3NsQC1uBuNDp31jOy+2OIyXn4OYhEzMN4TBw6Mo3bdEgsnaB4kg61O4Tldx8UiNioITA2pQRSQsy36RiZmIJF/Ea+N6gC8o3JzBl2Bjmw7TOwlVJGkK23GVrEKqgDpBR51oPJRhMOctw08UEKTFCkjqihy6M0bkta+pW/nTrb/DrjMmxBj6StCs8R79zdmU+YX21XOQLH7+BnhJ/qpt5fmSoD/Er+ugKXtBmnuTaeacRvLzcwbm06zb2GVbDQ/Kv5V6222rlzqXDYSHCmKQSHdWRgJC7LwJYDcULc+OncLzGIwEo2uEgil5rn0PObj7ljhFUnftbibca7csuz86Y3D47BRyvIbBuaRnKywkNG5CgnUG37HjQEnymYX3Fs5DhS28wOGgLcAxTptbw97PlTPKM7bLNlopY7DETNIsN+xpZpCHseO7GpbyFJyz458TlmBdYZl5x+ekQo+9GRCVKuLdEgyEa91cOULJ3GzmXFQd3DrA0vgJISu8fQ7gftUAw5N+TpMygkxeOkmIkdlj3WG+5U2eV2YEnpXAH6JvfSu3JlPJl+eS5cJGfDkyqFOg3kBdZVXgpsCDbQ+Qq18nu1+BgyaHnMREjQRkSxlgJd8Fid2PrNvEkiwN71P7F7X4fNFZ4Y5EeKwbnEHRLA6K4JBNgeBvYjvoCvbXco0+X5gUmwbtgN1QsgBVmaxLMjnoNxA3DY9G/bVu2a2twmPW+FmVmAu0Z6Mq/OQ628Rp41mfLttAZJIcuguxuskqrxaRjaGL2lreKVKZdyNRxthJRiJUmi5tsQFOjsNXETCzR3OnE6dx1oDT5YAdeDd4+/vrmJSps/kew/gfCqhmfKjg4MwOEkJ3V6Mk41jjlJ/q27bDtbgDoeBtd1ZXUEEMjC4IsQQdQQe0VJAqtevVMnUx6i5T2j0+HjTmKS9AdKKKKAKKKKAKKKKAKKKKAK5Ty7o8TwH89lepX3Rc/wA+FNNSbnif5sKAAO/ieJpvmOHaSGRI5GidlZVkWxZGI0YX7qo/KBt1JBKuCy1edzByAbDf5u4uFC8DIRrroo1NV7ZTbnMIMxjweagnnWVOmqLJGX6jq0fRdCdO3jx0tQkquyuIiy3NJBm0JkePe6RvIUmHSWUKf6zf0sx1G8DprWjbGbX4/MsdzkcCx5WoZG3uN+xg9unICB0VG6ASCb6175YNjfdcHumBb4qBekANZYRclfFl1YeG8O0VSMm2/wAwmwkOX4CK+JAKc9GBv80OqQNFjIB1kJ7L6E1AL7yhbdTZfNGIsIJoh/WysTu3tfmQyA80+qtduwiwN71Ts0xOP2jeJEw3ubCRsWMjFmUEjdLc4yrvm17Ko48T2i+cm2xT5ckjzztJiJ7GVQSYgQSb3bV31N3PHuq5zzKilnYKo4liAAPEmgTcccLgEjgSBR70kaxAH5CoEAPkKb5LkGGwgIwkEUIa29uKAWte283FrXPHvqu5vyi4eO6wK07d/Uj/AHjqfIW8aqeP2+xkl91kiXujUX/ea5+qq76uNuu/gaUNk1MuN1yb+mZsQotWA4jN8RJ/WTzt6ZHt6r2pmWJ4knzrgtempv7LrbBdrk/X9PozWvE0SurK6hkYEMrAEMDoQQeIr57hxcidSSRfmuy/UalcFtdjIuriJGHdJaQf5rn21KV7daHl9gyJ4XovFLupccZyO5c8m8oniBNykcnQ9A3lJUeANWzA5bFl+EZMHAdyNWdYk1eRwL2ues7WAuTVKyvlOYWGKhDDtaI2P7jGx/eFXnJs/wAPiheCQMe1T0XHpU6+fCrMc8b/AAqZtRQzwYvbhtzQx/klyOXGZpPjsarB4XJIZSv9JccN06gIh4HhdO6rpys7c+4IOZgYe7Zgd0/mY+BlPjxCjv17Kv4FfPW2+QYnAZmMbj0924Vpg5fqqw+LFINebI6Nhqp3QO0iupUOHJfkOAxxnhxsrri5OjAL7pHxmkRj15d691PYDxubXbYjKc0yvHrgyBiMtfeYSG6pGo4sp1Mb3I971BvcEamnk2zmW58I8ZhnaKZXQzblklO6QTHMoPRew0kHgQSLVI8ofKFFlic1FaXGFeihJIjHZJMePoHE+A1oC9GmUqc2bjqd3yf+PqrC9mtsMfgMQmMzFZ3weOPSL9u7wkiX4lgdFsN5RpewNb3DKsiBlIZHUMpGoZWFwR3gg1JB7ikuK6VHaxtb4p6v4U/RrigPVFFFAFFFFAFFFcMU9hYcTp+J/nwoDjK+83gNB6e0/d66b4+N2idYXEcpVgjld8IxGjFe2x1tXcC1LQHz5kOYTZHmbnHw840gIeTrOVLXM0Eh61z1gdToDYinOMwuY5ziHzHBx7iQsqYcb6o9oyWG4W0ZwTc3IF2sL2rZNp9m4MfAYcStxxRxo8bfLQ9h8OB7b1k+R5bmeTZkkEKHEQTtYDUQyqOLk68zIq6nwHxhaoJJjYrarOWxiYTFYff7ZHmjMLRxji5dRuP2AWGpPHtrScoyPD4Xf9zRJFzjM8hUaszEk3PG2ug4DsqQqm7cbYe5wYMOQcSR0m4iIEeovbUDs0J7K8ve1jdJx2ggfO9GMTH5ipIbUbXRYMbo98xBGkYOi9xkPxR4cfrrK86zyfFNvTuSPioNEX5q/ebnxpiSzt8Z3Y+LMzH2kmtC2X5PRYSY70iEHh9Iw/hHmeysxXy1Drky+Zn0rIaazmaT8Xbda8E1fMSkZVk0+JNsPEz954IPS50HoverplvJkxAOJmC/oxC5/ebT2VosEKooVFVUGgVQAAPACulWo6JjfFiZlRbUz1uj7qc1KthuT/BL1o3kPe8j/UpAp+uyOCH/ALaLzBP1mpusn235WpcJjnw+GhidYSFkaUtdmsGITdI3QL2ub69nfYSKNPxTkZ7qud2b3c1LvPsPgX4wAfNeRfqaofH8mUDawyyxnsDWkX7j7atWz2bLi8LDiEBVZUDhTxW/FT32Nx5VI1DoI3ZtQ9Mr6lmT181v9TFs52GxeHuwQTRj40XSIHinW9QNVyOQqwKlldToVJVlPgRqDX0bVe2k2Ow+MBYjm5+yRBqfnjg49viKqS0WtimtTW3+M6eae6dORU9luUVlIjx3SXgJgOkPpFHEeI18DxrR3WKeKxCSwyLqDZ0dSPURWE5/kU2Dk3Jl0PUcdRx+ie/w4ipLY7a18E+613wrHpJxKX+PH4947fTXmGqcxdCQ6VllxzN7Wm5JkvDYpJbT7P8A5CgxGLyqNi8xCM7HfGEhOpZFPXG92tfd0voKiOSTYqLGlsfjZFxDCQ2iJLnnBrv4m/E8CF4WsTfgNoiljniDKVkhkX0qysLEEd3ZaskzzkkxEUzyZPiTDG/GIyyxFRr0Q8d99RfQEXHea0T5tUVMFHPLztBCMKuDBVsQzpIwFjzSJfVvkluAHdvVdeTvDvHlOCWQEOIEuDxAIuFIPCwIFvCqTshyPCOYT5lIs7AhhEm8ULfKldtZPRYeN+FaxUg5zxBlIPke49hrhg5iDutxGhp1TLHLukOPQ33H7vMUIJKiuOHkuK7UAUUUUAUydrsT2DQff7fqpzO+6pNNEWwA/n00B6paKKAWlpKSSQKpZjZVBJJ7ABcmhJAbabRe44OhYzyXEYPZ3yEdwv5m1Y4zM7XN2dj6WZmPtJJ9tSG0ebti8S8pvuk2jHyYx1R6e0+JNXDky2ev/S5R2kQA+GjSfWB6Ce6sl7lqJdFMvmJ9XCxlnU2m/wAS5711J5dVJnYnZEYVRLMA2KYekRA/FX9LvPkPG3UlLWmxjWN0WnzM875nq964i02zTFczBLLa/NxvJbv3ELW9lRO2+06ZbhDO6GRiwjjQHd3nYEgFraABWJNuyqZkHKR+UsNjoJYRDMuFnkXcYujoEII1AIYby+m9eziUTZ/lHzD3dC8mIZ0kljWSIgc1uSOFKqtujYHQjXQXvUVyjfC+O+mP8K1D5H/acN9NB9qlTHKN8L476Y/wrUHotOdbV4nCZNlUOFkMJlikd3W2/ZHACAkdEXYkka6Dxq7ciu0+IxmHnTFOZHhZd2Q23irgmzEcSCp18ay3bP4Oyb9Wm+1Srx/08dXG/Oh+p6EGxUtJS1JAzzXLY8RE0Uyhkb1g9jKewjvrEtqNnnwU24/Sja5jf5S9x7mGlx+NbxUVtHkqYzDtE+h4o3ajjgw+o+BNVqiBJG4ZmlZ1etM+5fCue7eZtyd7T+55RBKf6PI2hP8AdyHgfBSdD4699a5XztjMK0UjxyCzoSrDxH3fca1/k8z04nC7rm80Nka/Flt0H9QI9KmuFHMv/m7yL9s0aXfUM15+y/NxaaSlpK0D54SvMiBgQeBFjXqkoBll8hB3TxBsfKpSojE9GUHsYe0aH2btSkTXFAe6KKKAbYw9Ud5v5DX67Vzr1Obv6F+s/wD5pKAKWiloAqo8pmac1hBEp6c7bp+jXV/X0V/aNW6sl5Tsbv47c+LEir+03Tb619VVqp+jGu/A0rKh7WpbfkmPLL9leyfLziMRHCvGRgCe5eLN5KGPlW84aBY0VEFkQBVHcALCs35J8BvSzTkdRRGvzn1b2AfvVptc6KO5mltLFtT6cyRpk31UKWilq6YpmfL98Gw/rSfYz1mnJl/aMX/2/GfwpWmcv3wbD+tJ9jPWZ8mX9oxf/b8Z/ClQTqK3kf8AacN9NB9qlTHKN8L476Y/wrUPkf8AacN9NB9qlTHKN8L476Y/wLQke7Z/B2Tfq032qVeP+nfq4350P1PVH2z+Dsm/VpvtUqW5Oc7bBZVms8f9avudYzxs8jGNWt22L38qEG9S5pCkqxNLEsz9SMuodtCdFvc6Anyp1XzDyZSs+eYR3ZnkaRyzMSzMTDLqxOpNfT1SQJRRSUBmnKvk1mTFIOtaOW3eB0GPkCvktV3YPNfc+OjuehL70/d0iN0+TW9ZrWNqMv8AdGDmitclCV+evSX/ADAVg1+7Q9h7Qe+suqTs5UenE+qsx6VNK6F+rDyXLl7H0YaSmeT43n8PFL+cRWPpIFx6708rTRb0vPl3NVqqi6hKKKSpPIzzNeiD8kj1HT7xTrAPcVyxi3jcfon1gXFc8regJOiiigGTddvIff8AfS15HWf0/wCkV7oApaKWgCsJ2ln38biG75ZB5KxUewCt3Wvn7MT79L9JJ/GaoV691qG/YKd967kNU5L4AuA3u2SSRj+ydz/TVuqu8no/9Ng/8n2r1Y6tQJdG3ghlVrr6mRf8l9QpaKWupVMz5fvg2H9aT7Gesz5Mv7Ri/wDt+M/hStM5f/g2H9aT7GesQyzM5cOztC26zxvC5sDeOQWZdRpwGvHSoPSCZH/acN9PB9qlTHKN8L476Y/wLVehkKMrKbMpDKe5lIIPkQK75ljnxE0k0x3pZGLObAXY+A0HAUBZ9s/g7Jv1ab7VKMh+As1+kwP24qt43M5ZY4Y5G3o8OrJCLAbqs28Rccdbce6iDM5UglgVrQzGMyrYdIxtvJrxFj3UBO8lvwzgvpH+xlr6gr5f5LfhnBfSP9jLX0/UoQoUlLSUICvn7OcPzeJmTsWWQD0Bjb2Wr6ArC9sh/wCoYn6Q/UKoV6d1F3m9YLvuPTd7/wBNM5N59/Lo7/EaRPIOSPYRVmqnclZ/oLfTP/DHVwq1At8beBmV6XVMib1CkpaSupUEIqOydtB5VJCorKjQE9RSXooBkOs/pH1f8V0rww98bxA9hP4ivdALRRS0ACsDzuLdxU6900o/ztW+1jHKFhObzCXuk3ZB+0LH/MrVRrk7iLvNywn3SubtT0X+l/5NJd7Lox2q0q//ACMw9jCrVWe8keNuk8JOoZZB6GG6faq+utCqxTuviaULRZoVT03388QpaKWuxSMz5f8A4Nh/Wk+xnrA63z/qA+DYf1pPsZ6wOoPSBRRRUAKKKKAtPJb8M4L6R/sZa+n6+YOS34ZwX0j/AGMlfT1ekIUKSiihAlYNtLNv43EMOBlk9jFfurcMxxYhhklbhGjOf2QTavn53JJJ4m5PpOprPr3YNQ+hsGPF7+CGu8mMVsvB+VJI3tC/6atdROymE5rBYdCLMI1LfObpH2tUrVyJuixqbjGq36c73JrVfUKSiiuhXAVFZT2VIYh7Ix7gT6hTPKU4UBNWopaKAaYgWdT33Hr1/wBNeqMcOjccRr6taBQC0UUtAFZ/ys5ddIcQB1SY39DdJSfMEftCtBppm+XriIJIX6rqRfuPEN5EA+VcpmabFaWqOfsJmybM+GsxvYvNfc2NidjaNjzcnzX0v5NunyNbjXzvjMK0UjxyCzoxVh4g29Va7yeZ/wC6cNzbn3+EBW72T4r/AHHxHjVOikuVY1Nm2qbSa2dvBeGpfm4tlFFLWifOGe8umEL5SWH91NFIfQd6L/7K+eK+vs4y1MTh5YJReOVGRvAMLXHiOPlXyfneUyYTESYecWlibdPcw4q4/RYWI9NQpKDGiiioJCiiigLlyP4QyZzh7cIxLIfQI2X63UedfStZZyF7MNDA+MlFnxACwg8RADff8N9tfQqntrUq9EKFJRXPETrGjO5CooLMTwAGpNAiX4IU3lSzXm8MsCnpzG7d4jQgn1tuj11nWz+Xe6cVFDa4Zhv/ADBq5/dBr3tJm5xeJeU3CnSNT8WNeqPTxJ8Sau3JZk+6j4pxq/Qi+aD0mHpIt+ye+slfvz7vZD6tqfQUWPi/2Xp7F/oopK1j5MKSikoBrmj2jP6RC+s6+wGveVpTTM3u6L3dI+eg++pPAJYUA7ooooDzItxTTDHTd+SbeXZ7NPKntMphuuD2HQ/cfX9ZoDtS0lLQBS0UtAZ9ynbObw91xDpKAJgOJUaCTy4Hw9FUDJ8zkw0yzRHpL2HgynijeB/5r6AK3FjqDoQeBFZDt1sgcKxmgBOFY6gf3RPxT+h3Hs4d186qhVq9ozz6n0dlVrXs+nl4JvTZ84Gn5BnMeLhEsR8GU9ZG7Vb+dakawHIs6lwkvOQnXgynquvyWH1HiL1sezW1EGNX3s7soHSibrDxHyl8R52rvT1KSJcuZQtCzX06q5mLPTj1J2s75a9n4ZsvkxTLbEYcLuONCVaRVKN3r0ifA+daJVS5Vo2bJ8WEVmYqlgoLE++x8ANTVoyz5hop1+TZ/wAxiP8ACk/20fk2f8xiP8KT/bUHoa1Z+TTKYsVmmHhxC78R32ZextyNnAbvW4Fx28KgvybP+YxH+FJ/tq5ckGClXOMOXilVQs1y0bqB7y/aRagPooCwsNAOApKWuOJxCRoXkZURdSzGwHnUkIl+CHWsq5QdqxOTh4DeBT74w4SMDoB+gD6yPDVNsduDiAYcLvJAdGfUPIO4Diqe09tuBqmV5dJiJVihXedvUB2sx7FHfWbU1On3Gf8AT6SzrN7L78+CpiibN6/MB3s1kjYzELGtwnWkb5KDj5ngPGtvw8CxoqIAqKAqgcAALAVG7NZEmDhEaaudZH7Xb7gOAH/NS1WaaDs245qZlpV31MlzfCmXUSkpaSrJmhSGimWaTWTdHWfTy7T6tPOhI1gPOSFuwnT0DQVPwrYVGZXBUvQgKKKKAK5YiO4rrRQDPDPcWPWX2jsNd6b4lCp3l4j2jurvG4IBHA0B6oopaAKSSMMpVgGUgggi4IPEEHiK9UtAZbtfyftGWlwQLx8Wi4uv0fay+HH09lEjkZGBUsrqdCCVZSO4jUGvo6q9tFsfh8XdmBjm/OJYMfnDg3nr4iqE1Hfizkb1HbKtTQnxTbr89pSci5SJowFxS88o+Otlk8x1W9lXjLNsMHPbcmVW+TJ721+4b2h8iazjONgMVDcxgTp3x6P5xnX1E1Vpoyrbrgq3arAq3mDrXFKiaLByc+pcdZ9HVd6JbuHTV+j6MVri4Nx3jWi9fO0GJdP6t3T5jMv1Gnq5/ihwxM/+I/412SvTW0qOsF34vTkb5THH5tDCPfpo08GYA+Q4msLnzWd+vPMw7jI5HqvTJj2n1mvLq/Y09x2Dj338k+ehqeccpMKAjCo0rfKYFI/UekfUPTWfZznk+Ka88hYDqoOii/NUfWbnxr3lWzuJxFuZhcqfjsNxPTvNofK9XnI+ThEs2LfnD+bS6x/tN1m8rVy+/Pw5IWk+hoMfy5u/n6KRs/s7NjHtEtkHWka+4vn8Y+A9la7s9kEWDj3Yhdj15D1nPj3DuA/5qThhVFCoqqg0CqAAB4AV6q7BTNjxzUxa20pKnu5N2dQpKKSrJmhSUtJQCMbanhUOjGWTe7OC+j+da65liN482v7Z/wBP409y7DWFAPMNHYV3oFFAFFFFAFFFFAeXW4pjfm2/RPHw8RUhXOWO4oAU31HCvVMFcxnvTu7R4j8KfIwIuNQeFALS0UtAFJRUVtPn0WBwr4ic9FBootvO56sa37SfxoCS5wb27cb1r7txe3C9uNq5YvCRyi0qI69zqGHtr5X2nxmLlkXMJyySYkytAysysqRELaMjVUG8FB7bMe25+httM8kwWUviI90zIkIXfBYFneNOkL3PWPbUZkoqot6HfEbFYF+MCr8wsnsU2pmeTzBfJlH/AJGqjZRyj5zLDz0eAjxENyN+NJALrxFg7H2VbOTzlETM2eJ4uYxKLvbu9vq6X3SVJAIIJFwR2jjrbmsMa/inIspWVDcpHc1JGHYLAr/dM3zpHP31K4LIsNDrFBEp7woLfvHWsuPK5jZpmhwuXo0qlgVDySt0G3WNlVdL29dTOy2dZ5NjIvdeESHBEtzpCKhA3G3T0pC3W3eAqWxsTJEPD6mZ6d56r5qaJiJ1RS8jKiLqWYhVA8SdBXoMCARqDqCOBB7RWJ8t+DefNMHChuZYkWNWYhOcaZ1BtwBN1F/RUhyO7ZEH8m4y6yISuHL6Ebt97DNf4y2O74AjsF+hxuNcoopKEBSUUlAFMswxm50V65/yjvNGOx270U1k9i+J8fCuGBwZJu2pOpJoSesuwfaanI0sK8QxWFdaEBRRRQBRRRQBRRRQBRRRQHOWO9MCrRm66jtXsP4GpOvLpegOeGxKvw49oPEV1phiMH2jQ9hGhrxHjWXSQXHyhx8x2+VASEjhQSxAUAkk6AAakk91fPe1mY4raDFOMvieXCYUXRQQga5sZG3iOm1jZeIUHgSa+gYp1cdEg9/ePSOyvEGFSPeMaIhc7zbqhd5rW3mtxPjQHzLt5nE+JOHixOFGEfDRtEsYV0UqSoBVGGgG4BoSPGtd5a5d3JSvypMOvqYP/ppOU7YGbMZoZoJY1MS7hjcEbw394kOL2PgR2ca6cseS4nF4KGLBxNKyzB3ClAQqxuL9Ii+rCoJKDspt3i8sy6NRgN/DFnMeIYyIjM7sdSEIOtxa4vapjkY2cnfFPmc+6scgl5uxHvjyyXdwAeioIYWOuvhrY59l5H2ZGEdCMSmGDBOLCdDzoXTtLC3nTTkNmmTCzYbERTRGKTfj52N47pKDvAb4F7OrH9sUBnkOMxOBz/Fe4YxLiDNiUSMgneWRjLwBHBQDx7K1HYfMM5lxTHM4EiwvNtu7oiUiTeXd0EjOdN/wqi7a4HGQbQPicFhppmDRyoVhlkjLNCEIYoOHHtFSv5U2mm6kCwj5kEfl767EeqgOXLZiDDmeWzqu80YDheG8YsQjhb+PDzqq7UZZmOLaXM3wRwqKFdil42G6dJt1jvlhoS9hooPZWr7cbGS5hisDKsiRLh7s9wWYnficKoGnxDrertIAbggEG4IOoIPEGgKfyZbX/lHCXkFsTFZJSAQrnskQ8NbG4HA37LVb68xRqihUCqg4BQFUDwA0FM8RmajROm3h1fX+FSB6zWFzoB2movE5gW6MXDtb/b+NcijynpnTsUaKPx86ksJgAKEDTA4DtNTMMVhXpEAr3QBRRRQBRRRQBRRRQBRRRQBRRRQBRRRQBXGWAGu1FARU+A1uND3jQ+uvAxEqcbMP0uPrH/NTFeGiBoCPXNB8ZWX0dIfj7K6rj4z8cD09H666SYIGmz5dQDtZQeBB9BBr0ainyvwrmcqHcPVQEuzW41xfFoOLp6xUcMrHcPVXVMt8KA6PmkY4bzegH6zam75k56iAeLa+wWp2mW04jwQFAQxw7yddifDs9Q0p7hsuqTWICulAcIsOBXcCiigCiiigCiiigCiiigCiiigCiiigCiiigCiiigCiiigCiiigCiiigCkNFFAJXqiigCiiigCiiigCiiigCiiigCiiigCiiigCiii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5134" name="Picture 14" descr="http://cdn.property118.com/wp-content/uploads/2014/04/Restricted-occupation-rent-reduction.gif"/>
          <p:cNvPicPr>
            <a:picLocks noChangeAspect="1" noChangeArrowheads="1"/>
          </p:cNvPicPr>
          <p:nvPr/>
        </p:nvPicPr>
        <p:blipFill>
          <a:blip r:embed="rId2" cstate="print"/>
          <a:srcRect/>
          <a:stretch>
            <a:fillRect/>
          </a:stretch>
        </p:blipFill>
        <p:spPr bwMode="auto">
          <a:xfrm>
            <a:off x="6372200" y="4005064"/>
            <a:ext cx="2225824" cy="22258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dirty="0" smtClean="0"/>
              <a:t>	In the event of injury an insured tourist will receive 100,000 Baht for medical bills and in the event of death, the estate of the deceased will receive 200,000 Baht. </a:t>
            </a:r>
            <a:br>
              <a:rPr lang="en-US" dirty="0" smtClean="0"/>
            </a:br>
            <a:endParaRPr lang="en-US" sz="800" dirty="0" smtClean="0"/>
          </a:p>
          <a:p>
            <a:pPr>
              <a:buNone/>
            </a:pPr>
            <a:r>
              <a:rPr lang="en-US" dirty="0" smtClean="0"/>
              <a:t>	The insurance company will issue an insurance policy which the Tourism Business must submit to the TBGR, together with other documents.</a:t>
            </a:r>
          </a:p>
          <a:p>
            <a:pPr>
              <a:buNone/>
            </a:pPr>
            <a:endParaRPr lang="th-TH" dirty="0"/>
          </a:p>
        </p:txBody>
      </p:sp>
      <p:pic>
        <p:nvPicPr>
          <p:cNvPr id="27652" name="Picture 4" descr="ผลการค้นหารูปภาพสำหรับ insurance"/>
          <p:cNvPicPr>
            <a:picLocks noChangeAspect="1" noChangeArrowheads="1"/>
          </p:cNvPicPr>
          <p:nvPr/>
        </p:nvPicPr>
        <p:blipFill>
          <a:blip r:embed="rId2" cstate="print"/>
          <a:srcRect/>
          <a:stretch>
            <a:fillRect/>
          </a:stretch>
        </p:blipFill>
        <p:spPr bwMode="auto">
          <a:xfrm>
            <a:off x="4572000" y="4118858"/>
            <a:ext cx="3770784" cy="22624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176" y="792088"/>
            <a:ext cx="5770984" cy="6309320"/>
          </a:xfrm>
        </p:spPr>
        <p:txBody>
          <a:bodyPr>
            <a:normAutofit fontScale="85000" lnSpcReduction="10000"/>
          </a:bodyPr>
          <a:lstStyle/>
          <a:p>
            <a:pPr>
              <a:buNone/>
            </a:pPr>
            <a:r>
              <a:rPr lang="en-US" b="1" dirty="0" smtClean="0"/>
              <a:t>	</a:t>
            </a:r>
            <a:r>
              <a:rPr lang="en-US" sz="4200" b="1" dirty="0" smtClean="0"/>
              <a:t>Credibility Records</a:t>
            </a:r>
          </a:p>
          <a:p>
            <a:pPr>
              <a:buNone/>
            </a:pPr>
            <a:endParaRPr lang="en-US" sz="900" dirty="0" smtClean="0"/>
          </a:p>
          <a:p>
            <a:pPr>
              <a:buNone/>
            </a:pPr>
            <a:r>
              <a:rPr lang="en-US" dirty="0" smtClean="0"/>
              <a:t>	Tourism is a vulnerable business considering the effect on a country’s national reputation. Therefore, it is crucial that a tourism business operator is credible. The TBGR has a criteria to screen applicants in this regard.</a:t>
            </a:r>
          </a:p>
          <a:p>
            <a:endParaRPr lang="en-US" sz="1100" dirty="0" smtClean="0"/>
          </a:p>
          <a:p>
            <a:pPr>
              <a:buNone/>
            </a:pPr>
            <a:r>
              <a:rPr lang="en-US" dirty="0" smtClean="0"/>
              <a:t>	In order to obtain a reference on credibility, an applicant has two options. One is to submit a document issued by the TBGR to a police station where the applicant (a managing director in case of a limited company) is domiciled. The police will hopefully certify that the applicant has no criminal record. Then, the applicant returns the certified document back to TBGR.</a:t>
            </a:r>
          </a:p>
          <a:p>
            <a:endParaRPr lang="en-US" dirty="0" smtClean="0"/>
          </a:p>
          <a:p>
            <a:pPr>
              <a:buNone/>
            </a:pPr>
            <a:r>
              <a:rPr lang="en-US" dirty="0" smtClean="0"/>
              <a:t>	</a:t>
            </a:r>
          </a:p>
          <a:p>
            <a:pPr>
              <a:buNone/>
            </a:pPr>
            <a:endParaRPr lang="th-TH" dirty="0"/>
          </a:p>
        </p:txBody>
      </p:sp>
      <p:pic>
        <p:nvPicPr>
          <p:cNvPr id="26626" name="Picture 2" descr="http://2.bp.blogspot.com/-oi18EyjSc-U/TbmPxxnHLiI/AAAAAAAAAbI/nrFdJAnkp9k/s1600/credibility1.gif"/>
          <p:cNvPicPr>
            <a:picLocks noChangeAspect="1" noChangeArrowheads="1"/>
          </p:cNvPicPr>
          <p:nvPr/>
        </p:nvPicPr>
        <p:blipFill>
          <a:blip r:embed="rId2" cstate="print"/>
          <a:srcRect/>
          <a:stretch>
            <a:fillRect/>
          </a:stretch>
        </p:blipFill>
        <p:spPr bwMode="auto">
          <a:xfrm>
            <a:off x="6228184" y="3789040"/>
            <a:ext cx="2411325" cy="244184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dirty="0" smtClean="0"/>
              <a:t>	The other option is to find two licensed tourism business operators who will certify the applicant’s credibility. The two operators will have to complete a part of the tourism application form and furnish a copy of their Tourism License. Thereafter, they will have to submit these to the TBGR.</a:t>
            </a:r>
            <a:endParaRPr lang="th-TH" dirty="0"/>
          </a:p>
        </p:txBody>
      </p:sp>
      <p:sp>
        <p:nvSpPr>
          <p:cNvPr id="57346" name="AutoShape 2" descr="ผลการค้นหารูปภาพสำหรับ Credibility"/>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57348" name="Picture 4" descr="http://eventerprise-blog.s3-eu-west-1.amazonaws.com/wp-content/uploads/2015/10/shredded-credibility-800x400-4.jpg"/>
          <p:cNvPicPr>
            <a:picLocks noChangeAspect="1" noChangeArrowheads="1"/>
          </p:cNvPicPr>
          <p:nvPr/>
        </p:nvPicPr>
        <p:blipFill>
          <a:blip r:embed="rId2" cstate="print"/>
          <a:srcRect/>
          <a:stretch>
            <a:fillRect/>
          </a:stretch>
        </p:blipFill>
        <p:spPr bwMode="auto">
          <a:xfrm>
            <a:off x="3456384" y="3789040"/>
            <a:ext cx="4932040" cy="246602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568952" cy="6165304"/>
          </a:xfrm>
        </p:spPr>
        <p:txBody>
          <a:bodyPr>
            <a:normAutofit fontScale="85000" lnSpcReduction="20000"/>
          </a:bodyPr>
          <a:lstStyle/>
          <a:p>
            <a:pPr>
              <a:buNone/>
            </a:pPr>
            <a:r>
              <a:rPr lang="en-US" sz="4100" b="1" dirty="0" smtClean="0"/>
              <a:t>Documentation</a:t>
            </a:r>
          </a:p>
          <a:p>
            <a:pPr>
              <a:buNone/>
            </a:pPr>
            <a:endParaRPr lang="en-US" sz="1000" dirty="0" smtClean="0"/>
          </a:p>
          <a:p>
            <a:pPr>
              <a:buNone/>
            </a:pPr>
            <a:r>
              <a:rPr lang="en-US" dirty="0" smtClean="0"/>
              <a:t>	In the case of a limited company, on the submission date, the applicant must furnish a copy of all company documents including the tax identification card, director’s identification card (passport) and/or work permit to the TBGR official. The said copies shall be accompanied by the original version.</a:t>
            </a:r>
          </a:p>
          <a:p>
            <a:endParaRPr lang="en-US" sz="1000" dirty="0" smtClean="0"/>
          </a:p>
          <a:p>
            <a:pPr>
              <a:buNone/>
            </a:pPr>
            <a:r>
              <a:rPr lang="en-US" dirty="0" smtClean="0"/>
              <a:t>	Additionally, an applicant should prepare the following documents:</a:t>
            </a:r>
          </a:p>
          <a:p>
            <a:endParaRPr lang="en-US" sz="1200" dirty="0" smtClean="0"/>
          </a:p>
          <a:p>
            <a:pPr>
              <a:buNone/>
            </a:pPr>
            <a:r>
              <a:rPr lang="en-US" dirty="0" smtClean="0"/>
              <a:t>	1. Two photos, size 7.6 x 12.7 cm, of the front and inside of the office </a:t>
            </a:r>
            <a:br>
              <a:rPr lang="en-US" dirty="0" smtClean="0"/>
            </a:br>
            <a:r>
              <a:rPr lang="en-US" dirty="0" smtClean="0"/>
              <a:t>2. A map of the office</a:t>
            </a:r>
            <a:br>
              <a:rPr lang="en-US" dirty="0" smtClean="0"/>
            </a:br>
            <a:r>
              <a:rPr lang="en-US" dirty="0" smtClean="0"/>
              <a:t>3. Ownership or possession evidence of the office such as a sale agreement, lease agreement, a letter of consent to use the place issued by the owner or the </a:t>
            </a:r>
            <a:r>
              <a:rPr lang="en-US" dirty="0" err="1" smtClean="0"/>
              <a:t>lessor</a:t>
            </a:r>
            <a:r>
              <a:rPr lang="en-US" dirty="0" smtClean="0"/>
              <a:t/>
            </a:r>
            <a:br>
              <a:rPr lang="en-US" dirty="0" smtClean="0"/>
            </a:br>
            <a:r>
              <a:rPr lang="en-US" dirty="0" smtClean="0"/>
              <a:t>4. Power of Attorney (if any)</a:t>
            </a:r>
          </a:p>
          <a:p>
            <a:endParaRPr lang="en-US" dirty="0" smtClean="0"/>
          </a:p>
          <a:p>
            <a:pPr>
              <a:buNone/>
            </a:pPr>
            <a:r>
              <a:rPr lang="en-US" dirty="0" smtClean="0"/>
              <a:t>	All of the above documents must be certified true copies and must be marked with the director’s signature and the company seal (if required).</a:t>
            </a:r>
          </a:p>
          <a:p>
            <a:pPr>
              <a:buNone/>
            </a:pPr>
            <a:endParaRPr lang="th-TH"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fontScale="92500" lnSpcReduction="20000"/>
          </a:bodyPr>
          <a:lstStyle/>
          <a:p>
            <a:pPr>
              <a:buNone/>
            </a:pPr>
            <a:r>
              <a:rPr lang="en-US" sz="3500" b="1" dirty="0" smtClean="0"/>
              <a:t>Submission, Time Frame and Penalty</a:t>
            </a:r>
          </a:p>
          <a:p>
            <a:endParaRPr lang="en-US" sz="1000" dirty="0" smtClean="0"/>
          </a:p>
          <a:p>
            <a:pPr>
              <a:buNone/>
            </a:pPr>
            <a:r>
              <a:rPr lang="en-US" dirty="0" smtClean="0"/>
              <a:t>	Applications for a Tourism License must be submitted to the TBGR branch which has jurisdiction over the area where the Business Tourism office is located. For instance, a registered company in </a:t>
            </a:r>
            <a:r>
              <a:rPr lang="en-US" dirty="0" err="1" smtClean="0"/>
              <a:t>Phuket</a:t>
            </a:r>
            <a:r>
              <a:rPr lang="en-US" dirty="0" smtClean="0"/>
              <a:t> must submit an application to the </a:t>
            </a:r>
            <a:r>
              <a:rPr lang="en-US" dirty="0" err="1" smtClean="0"/>
              <a:t>Phuket</a:t>
            </a:r>
            <a:r>
              <a:rPr lang="en-US" dirty="0" smtClean="0"/>
              <a:t> branch of the TBGR. </a:t>
            </a:r>
          </a:p>
          <a:p>
            <a:pPr>
              <a:buNone/>
            </a:pPr>
            <a:endParaRPr lang="en-US" sz="1100" dirty="0" smtClean="0"/>
          </a:p>
          <a:p>
            <a:pPr>
              <a:buNone/>
            </a:pPr>
            <a:r>
              <a:rPr lang="en-US" dirty="0" smtClean="0"/>
              <a:t>	The TBGR official should issue a temporary receipt for reference. This receipt explicitly specifies that it cannot be used in lieu of an actual Tourism License. This, in turn, means that during the consideration period, which is approximately 60 days, the operator has no right to operate the tourism business. Anyone who violates this rule may be fined between 100,000-500,000 Baht.</a:t>
            </a:r>
          </a:p>
          <a:p>
            <a:endParaRPr lang="en-US" sz="900" dirty="0" smtClean="0"/>
          </a:p>
          <a:p>
            <a:pPr>
              <a:buNone/>
            </a:pPr>
            <a:r>
              <a:rPr lang="en-US" dirty="0" smtClean="0"/>
              <a:t>	As for the business trade name, it must not be identical to any other licensed tourism operator.</a:t>
            </a:r>
          </a:p>
          <a:p>
            <a:pPr>
              <a:buNone/>
            </a:pPr>
            <a:endParaRPr lang="th-TH"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496944" cy="5904656"/>
          </a:xfrm>
        </p:spPr>
        <p:txBody>
          <a:bodyPr>
            <a:normAutofit fontScale="92500" lnSpcReduction="10000"/>
          </a:bodyPr>
          <a:lstStyle/>
          <a:p>
            <a:pPr>
              <a:buNone/>
            </a:pPr>
            <a:r>
              <a:rPr lang="en-US" sz="3500" b="1" dirty="0" smtClean="0"/>
              <a:t>Official Fees and Security Deposit</a:t>
            </a:r>
          </a:p>
          <a:p>
            <a:endParaRPr lang="en-US" sz="1000" dirty="0" smtClean="0"/>
          </a:p>
          <a:p>
            <a:pPr>
              <a:buNone/>
            </a:pPr>
            <a:r>
              <a:rPr lang="en-US" dirty="0" smtClean="0"/>
              <a:t>	Once the application has been approved, the TBGR will send a letter to the applicant to advise that the Tourism License is ready for collection. On the collection date, the applicant will have to pay official fees and a security deposit as stated below:-.</a:t>
            </a:r>
          </a:p>
          <a:p>
            <a:pPr>
              <a:buNone/>
            </a:pPr>
            <a:r>
              <a:rPr lang="en-US" b="1" dirty="0" smtClean="0">
                <a:solidFill>
                  <a:srgbClr val="FF0000"/>
                </a:solidFill>
              </a:rPr>
              <a:t>Area of Tourism Operation Official Fees</a:t>
            </a:r>
            <a:endParaRPr lang="en-US" dirty="0" smtClean="0">
              <a:solidFill>
                <a:srgbClr val="FF0000"/>
              </a:solidFill>
            </a:endParaRPr>
          </a:p>
          <a:p>
            <a:endParaRPr lang="en-US" sz="1000" dirty="0" smtClean="0">
              <a:solidFill>
                <a:srgbClr val="FF0000"/>
              </a:solidFill>
            </a:endParaRPr>
          </a:p>
          <a:p>
            <a:pPr>
              <a:buNone/>
            </a:pPr>
            <a:r>
              <a:rPr lang="en-US" dirty="0" smtClean="0">
                <a:solidFill>
                  <a:srgbClr val="FF0000"/>
                </a:solidFill>
              </a:rPr>
              <a:t>				</a:t>
            </a:r>
            <a:r>
              <a:rPr lang="en-US" sz="2400" b="1" dirty="0" smtClean="0">
                <a:solidFill>
                  <a:srgbClr val="FF0000"/>
                </a:solidFill>
              </a:rPr>
              <a:t>Official Fees   (baht)	Security Deposi</a:t>
            </a:r>
            <a:r>
              <a:rPr lang="en-US" sz="2400" dirty="0" smtClean="0">
                <a:solidFill>
                  <a:srgbClr val="FF0000"/>
                </a:solidFill>
              </a:rPr>
              <a:t>t Specific			100			10,000</a:t>
            </a:r>
          </a:p>
          <a:p>
            <a:pPr>
              <a:buNone/>
            </a:pPr>
            <a:r>
              <a:rPr lang="en-US" sz="2400" dirty="0" smtClean="0">
                <a:solidFill>
                  <a:srgbClr val="FF0000"/>
                </a:solidFill>
              </a:rPr>
              <a:t>	Domestic			300			50,000</a:t>
            </a:r>
          </a:p>
          <a:p>
            <a:pPr>
              <a:buNone/>
            </a:pPr>
            <a:r>
              <a:rPr lang="en-US" sz="2400" dirty="0" smtClean="0">
                <a:solidFill>
                  <a:srgbClr val="FF0000"/>
                </a:solidFill>
              </a:rPr>
              <a:t>	International (Inbound)	500			100,000</a:t>
            </a:r>
          </a:p>
          <a:p>
            <a:pPr>
              <a:buNone/>
            </a:pPr>
            <a:r>
              <a:rPr lang="en-US" sz="2400" dirty="0" smtClean="0">
                <a:solidFill>
                  <a:srgbClr val="FF0000"/>
                </a:solidFill>
              </a:rPr>
              <a:t>	International (Outbound)	500			200,000</a:t>
            </a:r>
            <a:r>
              <a:rPr lang="en-US" sz="2400" dirty="0" smtClean="0"/>
              <a:t> </a:t>
            </a:r>
          </a:p>
          <a:p>
            <a:endParaRPr lang="en-US" sz="1100" dirty="0" smtClean="0"/>
          </a:p>
          <a:p>
            <a:pPr>
              <a:buNone/>
            </a:pPr>
            <a:r>
              <a:rPr lang="en-US" dirty="0" smtClean="0"/>
              <a:t>	The security deposit can be in the form of cash, bank security letter and government or state enterprise bond.</a:t>
            </a:r>
          </a:p>
          <a:p>
            <a:pPr>
              <a:buNone/>
            </a:pPr>
            <a:endParaRPr lang="th-TH"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b="1" dirty="0" smtClean="0"/>
              <a:t>	</a:t>
            </a:r>
            <a:r>
              <a:rPr lang="en-US" sz="3200" b="1" dirty="0" smtClean="0"/>
              <a:t>Validity and Extension</a:t>
            </a:r>
          </a:p>
          <a:p>
            <a:pPr>
              <a:buNone/>
            </a:pPr>
            <a:r>
              <a:rPr lang="en-US" dirty="0" smtClean="0"/>
              <a:t>	The Tourism License is valid for 2 years from the date of issue. The operator must renew the license within 120 days prior to the expiry date. In the event the operator wishes to dissolve the Tourism Business, the license must be returned within 30 days of the expiry date. Any breach of this regulation is subject to a fine equivalent to 1,000 Baht.</a:t>
            </a:r>
          </a:p>
          <a:p>
            <a:pPr>
              <a:buNone/>
            </a:pPr>
            <a:endParaRPr lang="th-TH" dirty="0"/>
          </a:p>
        </p:txBody>
      </p:sp>
      <p:pic>
        <p:nvPicPr>
          <p:cNvPr id="22530" name="Picture 2" descr="http://validity.thatscaptaintoyou.com/img/validity.logo.png"/>
          <p:cNvPicPr>
            <a:picLocks noChangeAspect="1" noChangeArrowheads="1"/>
          </p:cNvPicPr>
          <p:nvPr/>
        </p:nvPicPr>
        <p:blipFill>
          <a:blip r:embed="rId2" cstate="print"/>
          <a:srcRect/>
          <a:stretch>
            <a:fillRect/>
          </a:stretch>
        </p:blipFill>
        <p:spPr bwMode="auto">
          <a:xfrm>
            <a:off x="3750890" y="4576911"/>
            <a:ext cx="4781550" cy="187642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96944" cy="5904656"/>
          </a:xfrm>
        </p:spPr>
        <p:txBody>
          <a:bodyPr>
            <a:normAutofit fontScale="92500" lnSpcReduction="10000"/>
          </a:bodyPr>
          <a:lstStyle/>
          <a:p>
            <a:pPr>
              <a:buNone/>
            </a:pPr>
            <a:r>
              <a:rPr lang="en-US" b="1" dirty="0" smtClean="0"/>
              <a:t>	</a:t>
            </a:r>
            <a:r>
              <a:rPr lang="en-US" sz="3500" b="1" dirty="0" smtClean="0"/>
              <a:t>Advertisement Document</a:t>
            </a:r>
          </a:p>
          <a:p>
            <a:endParaRPr lang="en-US" sz="900" dirty="0" smtClean="0"/>
          </a:p>
          <a:p>
            <a:pPr>
              <a:buNone/>
            </a:pPr>
            <a:r>
              <a:rPr lang="en-US" dirty="0" smtClean="0"/>
              <a:t>	If the operator wishes to display advertisement materials, such as brochures or posters, such documents must contain the following details:</a:t>
            </a:r>
          </a:p>
          <a:p>
            <a:pPr>
              <a:buNone/>
            </a:pPr>
            <a:r>
              <a:rPr lang="en-US" sz="900" dirty="0" smtClean="0"/>
              <a:t>	</a:t>
            </a:r>
            <a:r>
              <a:rPr lang="en-US" dirty="0" smtClean="0"/>
              <a:t/>
            </a:r>
            <a:br>
              <a:rPr lang="en-US" dirty="0" smtClean="0"/>
            </a:br>
            <a:r>
              <a:rPr lang="en-US" dirty="0" smtClean="0"/>
              <a:t>1. Name of operator, office place and Tourism License number</a:t>
            </a:r>
            <a:br>
              <a:rPr lang="en-US" dirty="0" smtClean="0"/>
            </a:br>
            <a:r>
              <a:rPr lang="en-US" dirty="0" smtClean="0"/>
              <a:t>2. Period of tourism service</a:t>
            </a:r>
            <a:br>
              <a:rPr lang="en-US" dirty="0" smtClean="0"/>
            </a:br>
            <a:r>
              <a:rPr lang="en-US" dirty="0" smtClean="0"/>
              <a:t>3. Service charge</a:t>
            </a:r>
            <a:br>
              <a:rPr lang="en-US" dirty="0" smtClean="0"/>
            </a:br>
            <a:r>
              <a:rPr lang="en-US" dirty="0" smtClean="0"/>
              <a:t>4. Type of vehicles used for traveling</a:t>
            </a:r>
            <a:br>
              <a:rPr lang="en-US" dirty="0" smtClean="0"/>
            </a:br>
            <a:r>
              <a:rPr lang="en-US" dirty="0" smtClean="0"/>
              <a:t>5. Destination, accommodation area including tourist attraction place in the tour program</a:t>
            </a:r>
            <a:br>
              <a:rPr lang="en-US" dirty="0" smtClean="0"/>
            </a:br>
            <a:r>
              <a:rPr lang="en-US" dirty="0" smtClean="0"/>
              <a:t>6. Type of accommodation and number of meal provided</a:t>
            </a:r>
          </a:p>
          <a:p>
            <a:endParaRPr lang="en-US" sz="1000" dirty="0" smtClean="0"/>
          </a:p>
          <a:p>
            <a:pPr>
              <a:buNone/>
            </a:pPr>
            <a:r>
              <a:rPr lang="en-US" dirty="0" smtClean="0"/>
              <a:t>	Prior to distribution, at least three specimens of such material must be submitted to the TBGR. Furthermore, any amendment of the documents must be reported to the TBGR without delay.</a:t>
            </a:r>
          </a:p>
          <a:p>
            <a:pPr>
              <a:buNone/>
            </a:pPr>
            <a:endParaRPr lang="th-TH"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5487888"/>
          </a:xfrm>
        </p:spPr>
        <p:txBody>
          <a:bodyPr/>
          <a:lstStyle/>
          <a:p>
            <a:pPr>
              <a:buNone/>
            </a:pPr>
            <a:r>
              <a:rPr lang="en-US" b="1" dirty="0" smtClean="0"/>
              <a:t>	</a:t>
            </a:r>
            <a:r>
              <a:rPr lang="en-US" sz="3600" b="1" dirty="0" smtClean="0"/>
              <a:t>Summary</a:t>
            </a:r>
            <a:endParaRPr lang="en-US" sz="3600" dirty="0" smtClean="0"/>
          </a:p>
          <a:p>
            <a:endParaRPr lang="en-US" sz="800" dirty="0" smtClean="0"/>
          </a:p>
          <a:p>
            <a:pPr>
              <a:buNone/>
            </a:pPr>
            <a:r>
              <a:rPr lang="en-US" dirty="0" smtClean="0"/>
              <a:t>	The Tourism License is the key to a tourism business operation. The license must be displayed at the office where it has been registered at all times. It is advisable that the operator contacts an attorney who is familiar with tourism business for further details.</a:t>
            </a:r>
          </a:p>
          <a:p>
            <a:pPr>
              <a:buNone/>
            </a:pPr>
            <a:r>
              <a:rPr lang="en-US" dirty="0" smtClean="0"/>
              <a:t>	Source: http://www2.tat.or.th</a:t>
            </a:r>
          </a:p>
          <a:p>
            <a:endParaRPr lang="th-TH" dirty="0"/>
          </a:p>
        </p:txBody>
      </p:sp>
      <p:pic>
        <p:nvPicPr>
          <p:cNvPr id="20482" name="Picture 2" descr="http://static4.depositphotos.com/1006446/276/i/950/depositphotos_2762406-Key-to-success-conceptual-image..jpg"/>
          <p:cNvPicPr>
            <a:picLocks noChangeAspect="1" noChangeArrowheads="1"/>
          </p:cNvPicPr>
          <p:nvPr/>
        </p:nvPicPr>
        <p:blipFill>
          <a:blip r:embed="rId2" cstate="print"/>
          <a:srcRect/>
          <a:stretch>
            <a:fillRect/>
          </a:stretch>
        </p:blipFill>
        <p:spPr bwMode="auto">
          <a:xfrm>
            <a:off x="4920604" y="4149080"/>
            <a:ext cx="3467820" cy="23051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435280" cy="3528392"/>
          </a:xfrm>
        </p:spPr>
        <p:txBody>
          <a:bodyPr>
            <a:normAutofit lnSpcReduction="10000"/>
          </a:bodyPr>
          <a:lstStyle/>
          <a:p>
            <a:pPr algn="ctr">
              <a:buNone/>
            </a:pPr>
            <a:endParaRPr lang="en-US" sz="2400" b="1" dirty="0" smtClean="0">
              <a:latin typeface="Century" pitchFamily="18" charset="0"/>
            </a:endParaRPr>
          </a:p>
          <a:p>
            <a:pPr algn="ctr">
              <a:buNone/>
            </a:pPr>
            <a:r>
              <a:rPr lang="en-US" sz="3600" b="1" dirty="0" smtClean="0">
                <a:latin typeface="Century" pitchFamily="18" charset="0"/>
              </a:rPr>
              <a:t>	</a:t>
            </a:r>
            <a:r>
              <a:rPr lang="en-US" sz="2800" b="1" dirty="0" smtClean="0">
                <a:latin typeface="Century" pitchFamily="18" charset="0"/>
              </a:rPr>
              <a:t>Tourist Guide License at the Present time </a:t>
            </a:r>
          </a:p>
          <a:p>
            <a:pPr algn="ctr">
              <a:buNone/>
            </a:pPr>
            <a:r>
              <a:rPr lang="en-US" sz="2800" b="1" dirty="0" smtClean="0">
                <a:latin typeface="Century" pitchFamily="18" charset="0"/>
              </a:rPr>
              <a:t>has a total of more than </a:t>
            </a:r>
            <a:r>
              <a:rPr lang="en-US" sz="2800" b="1" dirty="0" smtClean="0">
                <a:solidFill>
                  <a:srgbClr val="FF0000"/>
                </a:solidFill>
                <a:latin typeface="Century" pitchFamily="18" charset="0"/>
              </a:rPr>
              <a:t>50,000 </a:t>
            </a:r>
            <a:r>
              <a:rPr lang="en-US" sz="2800" b="1" dirty="0" smtClean="0">
                <a:latin typeface="Century" pitchFamily="18" charset="0"/>
              </a:rPr>
              <a:t>People </a:t>
            </a:r>
          </a:p>
          <a:p>
            <a:pPr algn="ctr">
              <a:buNone/>
            </a:pPr>
            <a:r>
              <a:rPr lang="en-US" sz="2800" b="1" dirty="0" smtClean="0">
                <a:latin typeface="Century" pitchFamily="18" charset="0"/>
              </a:rPr>
              <a:t>But real working in the industry </a:t>
            </a:r>
          </a:p>
          <a:p>
            <a:pPr algn="ctr">
              <a:buNone/>
            </a:pPr>
            <a:r>
              <a:rPr lang="en-US" sz="2800" b="1" dirty="0" smtClean="0">
                <a:latin typeface="Century" pitchFamily="18" charset="0"/>
              </a:rPr>
              <a:t>is only about </a:t>
            </a:r>
            <a:r>
              <a:rPr lang="en-US" sz="2800" b="1" dirty="0" smtClean="0">
                <a:solidFill>
                  <a:srgbClr val="FF0000"/>
                </a:solidFill>
                <a:latin typeface="Century" pitchFamily="18" charset="0"/>
              </a:rPr>
              <a:t>10,000</a:t>
            </a:r>
            <a:r>
              <a:rPr lang="en-US" sz="2800" b="1" dirty="0" smtClean="0">
                <a:latin typeface="Century" pitchFamily="18" charset="0"/>
              </a:rPr>
              <a:t> People</a:t>
            </a:r>
          </a:p>
          <a:p>
            <a:pPr>
              <a:buNone/>
            </a:pPr>
            <a:endParaRPr lang="en-US" sz="2200" dirty="0" smtClean="0">
              <a:latin typeface="Century" pitchFamily="18" charset="0"/>
            </a:endParaRPr>
          </a:p>
          <a:p>
            <a:r>
              <a:rPr lang="en-US" sz="1900" dirty="0" smtClean="0">
                <a:latin typeface="Century" pitchFamily="18" charset="0"/>
              </a:rPr>
              <a:t>Source: database, business and tour guides and tour guides Central Business Registration Office as of January 26, 2558.</a:t>
            </a:r>
            <a:endParaRPr lang="en-US" sz="1900" dirty="0">
              <a:latin typeface="Century" pitchFamily="18" charset="0"/>
            </a:endParaRPr>
          </a:p>
        </p:txBody>
      </p:sp>
      <p:pic>
        <p:nvPicPr>
          <p:cNvPr id="3074" name="Picture 2" descr="https://encrypted-tbn1.gstatic.com/images?q=tbn:ANd9GcT3BgoL-KFNGPVQWNWGOL2rGdld9Nsq_kgHupHkImxRatW1yaGF"/>
          <p:cNvPicPr>
            <a:picLocks noChangeAspect="1" noChangeArrowheads="1"/>
          </p:cNvPicPr>
          <p:nvPr/>
        </p:nvPicPr>
        <p:blipFill>
          <a:blip r:embed="rId2" cstate="print"/>
          <a:srcRect/>
          <a:stretch>
            <a:fillRect/>
          </a:stretch>
        </p:blipFill>
        <p:spPr bwMode="auto">
          <a:xfrm>
            <a:off x="3995936" y="4437112"/>
            <a:ext cx="4647372" cy="1966714"/>
          </a:xfrm>
          <a:prstGeom prst="rect">
            <a:avLst/>
          </a:prstGeom>
          <a:noFill/>
        </p:spPr>
      </p:pic>
      <p:pic>
        <p:nvPicPr>
          <p:cNvPr id="3076" name="Picture 4" descr="https://encrypted-tbn2.gstatic.com/images?q=tbn:ANd9GcQAxYQYFkUmuvr8dYpBZJ1GLl5hJSHOrmPuW9v0QEblcARIMcti"/>
          <p:cNvPicPr>
            <a:picLocks noChangeAspect="1" noChangeArrowheads="1"/>
          </p:cNvPicPr>
          <p:nvPr/>
        </p:nvPicPr>
        <p:blipFill>
          <a:blip r:embed="rId3" cstate="print"/>
          <a:srcRect/>
          <a:stretch>
            <a:fillRect/>
          </a:stretch>
        </p:blipFill>
        <p:spPr bwMode="auto">
          <a:xfrm>
            <a:off x="1331640" y="4293096"/>
            <a:ext cx="1600200" cy="2286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91264" cy="4176464"/>
          </a:xfrm>
        </p:spPr>
        <p:txBody>
          <a:bodyPr>
            <a:normAutofit fontScale="92500" lnSpcReduction="10000"/>
          </a:bodyPr>
          <a:lstStyle/>
          <a:p>
            <a:pPr algn="ctr">
              <a:buNone/>
            </a:pPr>
            <a:r>
              <a:rPr lang="en-US" sz="4000" b="1" dirty="0" smtClean="0"/>
              <a:t>Visitor Statistics 2014 </a:t>
            </a:r>
          </a:p>
          <a:p>
            <a:pPr algn="ctr"/>
            <a:endParaRPr lang="en-US" sz="1000" b="1" dirty="0" smtClean="0"/>
          </a:p>
          <a:p>
            <a:pPr algn="ctr">
              <a:buNone/>
            </a:pPr>
            <a:r>
              <a:rPr lang="en-US" dirty="0" smtClean="0"/>
              <a:t>	Ministry of Tourism and Sports, Thailand </a:t>
            </a:r>
            <a:r>
              <a:rPr lang="en-US" b="1" dirty="0" smtClean="0"/>
              <a:t>International  Tourist  Arrivals  to  Thailand</a:t>
            </a:r>
            <a:r>
              <a:rPr lang="en-US" dirty="0" smtClean="0"/>
              <a:t> from </a:t>
            </a:r>
          </a:p>
          <a:p>
            <a:pPr algn="ctr">
              <a:buNone/>
            </a:pPr>
            <a:r>
              <a:rPr lang="en-US" b="1" dirty="0" smtClean="0"/>
              <a:t>January - December  2014</a:t>
            </a:r>
          </a:p>
          <a:p>
            <a:pPr>
              <a:buNone/>
            </a:pPr>
            <a:endParaRPr lang="en-US" b="1" dirty="0" smtClean="0"/>
          </a:p>
          <a:p>
            <a:r>
              <a:rPr lang="en-US" b="1" dirty="0" smtClean="0"/>
              <a:t>2014  	Grand  Total</a:t>
            </a:r>
            <a:r>
              <a:rPr lang="en-US" dirty="0" smtClean="0"/>
              <a:t> 	</a:t>
            </a:r>
            <a:r>
              <a:rPr lang="en-US" b="1" dirty="0" smtClean="0"/>
              <a:t>24,779,768</a:t>
            </a:r>
            <a:r>
              <a:rPr lang="en-US" dirty="0" smtClean="0"/>
              <a:t> </a:t>
            </a:r>
            <a:r>
              <a:rPr lang="en-US" b="1" dirty="0" smtClean="0"/>
              <a:t>100.00</a:t>
            </a:r>
            <a:r>
              <a:rPr lang="en-US" dirty="0" smtClean="0"/>
              <a:t> </a:t>
            </a:r>
            <a:r>
              <a:rPr lang="en-US" b="1" dirty="0" smtClean="0"/>
              <a:t>                  </a:t>
            </a:r>
          </a:p>
          <a:p>
            <a:r>
              <a:rPr lang="en-US" b="1" dirty="0" smtClean="0"/>
              <a:t>2013		Grand Total		26,546,725 100.00</a:t>
            </a:r>
            <a:r>
              <a:rPr lang="en-US" dirty="0" smtClean="0"/>
              <a:t> </a:t>
            </a:r>
          </a:p>
          <a:p>
            <a:endParaRPr lang="en-US" b="1" dirty="0" smtClean="0"/>
          </a:p>
          <a:p>
            <a:pPr algn="ctr">
              <a:buNone/>
            </a:pPr>
            <a:r>
              <a:rPr lang="en-US" sz="3600" b="1" dirty="0" smtClean="0"/>
              <a:t>Result	-6.66 %</a:t>
            </a:r>
            <a:endParaRPr lang="th-TH" sz="3600" dirty="0"/>
          </a:p>
        </p:txBody>
      </p:sp>
      <p:sp>
        <p:nvSpPr>
          <p:cNvPr id="4098" name="AutoShape 2" descr="data:image/jpeg;base64,/9j/4AAQSkZJRgABAQAAAQABAAD/2wCEAAkGBxAPEBQUEhQUFBUUFBUUFRYVEhQUFhUUFRQXFxYXFRQYHCggHBolHRgXITEiJSkrLi4uFx8zODMsNygtLisBCgoKDg0OGxAQGywlICQsLy8vLC0sLCwsLi0sLCwsLCwsLCwsLCwsLC8sLCwsLCwsLCwsLCwsLCwsLCwsNCwsLP/AABEIALcBEwMBEQACEQEDEQH/xAAbAAEAAgMBAQAAAAAAAAAAAAAAAQcCBAYFA//EAEIQAAECAwQHBQUGBAUFAAAAAAEAAgMEEQUSITEGIkFRYXGBBxMUkaEjMkKxwVJicoLR8ZKi4fAkM1OysxUWY3PC/8QAGwEBAAIDAQEAAAAAAAAAAAAAAAQFAgMGAQf/xAA2EQACAQIDBAgGAAYDAAAAAAAAAQIDEQQSMQUTIUEyUWFxgbHR4RQikaHB8BUjQmJy8TNDsv/aAAwDAQACEQMRAD8AvFAEAQBAEAQBAEAQBAEAQBAEAQBAEAQBAEAQBAEAQBAEAQBAEAQBAEAQBAEAQHnW3bMGSh95GcQK0AAJLnUrQAbcFhOagrs34bDVMRPJT1OIlu0gvmmXmNhy5N11TV4rk9zsgBtA2E4lRlifm46F5PYajReVtz+3d7/YscGqmHOEoAgCAIAgCAIAgMYjw0EnADE8kPUm3ZHBf97u/wCothkgQKmG7g53uurwNAebtyifEfzLcjoHshfCOS6evt+9h3wUs54lAEAQBAEAQBAEAQBAEAQBAEAQBAEAQBAEAQHn25ZbJuA+E/JwwO1rtjhxBWM4qSszdh68qFRVI8ii7Qk3y8V8KIKOYaHjxHA5qrlFxdmd1RqxqwU46Mszs20h76F4eIfaQhqVzdCyHVuXIhTcPUusr5HNbZwe7nvo6S17H7+p3CklIEAQBAEAQBAEBx/aBb3h4XdsOu7Dl+2flvUbEVLKyLnZGD3s95LRfv74lTnFQDrS5NBLa8XKNvGsSF7N/Gnuu6tp1BVlQqZo9xxe1MLuK7y9GXFflfU6RbitCAIAgCAIAgCAIAgCAIAgCAIAgCAIAgCAIAgOG7StHu+h+IhjXhDXAGLof6tz5VUbEU7rMi52Pjd1PdS0lp2P3K1s2efLxWRYZo5hqNx3g8CKjqoUZOLujp61KNWDpz0Ze1jWmybgsiw8nitNrTkWniDgrSElJXRwuIoSoVHTlqv25urI0hAVnpTpq9k6wQDWHAdrgHCKcQ9vKlQOOOxQqld5+HI6bBbKi8O94vmkuHZ1e/YWJIzbI8NsRhq17Q5p4H6qYmmro5ypTlTm4S1RsL0wCA1bSm2wYbnu2DbvWMpZVc20aTqzUEUhbtpumo7ohOFaN5b+uf7KsnLM7nc4agqNNQQNkRRLtjkENfeufeDTRx/TfRbI0W4ORFq7QjDFRo8ub6m9Pc9DQi2fCTbST7OJSHE4A+67ofQleUZ5JHu08L8RQaWq4r8rx87F0AqyOKJQBAEAQBAEAQBAEAQBAEAQBAEAQBAEAQBAEBDhUYoCl9OLA8FMao9lEq6HuB+JnT5Hgq6tTyS4aM7LZmM+IpWl0lr6m52daQeGj9zENIUYgY5MiZA8jgDyC9w9TLKz0Zq2vg99T3kelH7r21XiW4FYHJHJ9oGkPhIPdsPtYoIG9rci79FHr1MqstS22Vgt/Uzy6Mfu+oqFQDrzvuzC37jzKxDqvJdCrsfm5nXMca71Kw1SzysoNtYPNHfxXFa93J/gs1TTmQgKy7R7evu7hhw+Km7+vyHFQcRUu8qOo2Pg8kd7LU5fRqx3TswyEKhvvRHfZhjPqchxK004Z5WLLG4pYai58+Xf+8S4LWslkWW7poAuNHdjYC0YDlTDqrO3CyOJVRuWaXPUpW0pUwohaRhmOW7pkq2rDLI7XAYjfUk3quD/AHtLZ0BtrxUoA41iQqQ37yANR3UeoKmUJ5o9xzO1cLuK7a0lxX5R0y3lYEAQBAEAQBAEAQBAEAQBAEAQBAEAQBAEAQBAeVpLYzJ2XdCdgTix32XjIrCpBTjYk4TEyw9VVF49xRs3LOhPdDeKOaS1w3EKsaadmdxTqRqRU46MtLRTTBj5J7o7teXbR+OL25McN5OXPmptKssnHkcvjtmSWISprhPTs6/XuK1tm0nzcd8V+bjgPstGTRy/VQ5ycndnS4ehGhTVOPI9fRzRSJOQIsb3Q0EQ/vvGJP4RlzruW2lRzptkDH7SWHnGEeL1fd1d7PA14b9rXsdXi1zTgRxBC08UyzjKNSN1xTX1TLt0TtsT0s2JhfGpEaNjwMehwI5qypVM8bnE47CPDVnDlqu794EaV2w2UgOdXEigHp65fsvKs8sTLZ+FdeqlyRSkxGdEe57sS41P6BVrdztYxUUktEXBoHYPg5arx7WLRz/uj4WdB6kqxoU8keOrOO2pjPiK1o9GPBfl/vI6ZbitK47RbFo7vGj3qu/MPfHUY86qPXhdFzsrFbupZ6Pg/wAPwOa0Ltnwc2xxPs3+zifhJwd0NDyqotGeSRe7SwvxFBxWq4r08fMusFWRxJKA+cxGbDa5zjQNBJPALxuyuZQi5yUVqzwLJ0rhTEx3F0scWFzakGtM286Y9CtUKylLKWGJ2ZUoUt7e6vb3OjW4rQgCAIAgCAIAgCAIAgCAIAgCAIAgCAICve03R683xUMYtFIo3t2P6beHJRcTTusyL7Y2Myy3EtHp39XiVqoR0x6NgWQ+djshMwri532GCl536cSFnCDnKyI2KxMcPSdSXh2vl+9RecjKMgw2w2C61gDWjgFZpJKyOHqVJVJOctWVp2kWB3UTxDBquwfTYcgfkPJRMTT/AKkdBsXGX/kS8PT8njaF294GZBd/lRKNiDcPhf0J8iVpo1Mkiy2jhPiKNl0lxXp4+hlppbZm45AOow0GOBP9MvNK080jzZuFVCkr6s3ezqwfEx+9eKw4JB4Oi5tHTB3ks8PTzSu9EaNsYzc0t3HpS+y5/XT6luqeckEBo2xIiYguZtOLTucMv06rxq6M6cssrlI2xJmDFcCKAkkDdjrDofoq2rDLI7XAYje0l1rh6MtPs9tnxMqGuNYkGjHby34HeWHNpUyhPNG3Uc3tbC7mvmWkuPjzR1K3lWcfp5a4Y3ugdge//wCW9Tj5KNiJ24F1snDZpbx9y/LKxgTsRkZsVpo9rg8HiNnLZyUJSadzp50ozpum9GrF4WNaLZqAyKzJ7a0+y7JzTxBqOitISUopo4TEUJUKsqcuX6n4m8sjSEAQBAEAQBAEAQBAEAQBAEAQBAEAQGEVgcCCKgihByIOYQJ24opLS+wXSMwWgEw360I51FcW8wcOoVbWp5Jdh2uz8YsTSu+ktfUsrQXR3wUCrx7aLRz/ALo+FnT5kqZRp5Fx1Oc2njPiavy9Faevj5HTLcVpqWnJMjwnQ3iocCMeS8aurGdOo6clKOqKMtmzXysd8J2w4He05H6dCqypDLKx3GExCxFJTXj3nwkpV8aIyHDFXvcGtHE/QZ8gVik27I3VKkacHOWiL1sGy2SkBkFmTRiftOOLnHmVaQgoRsjhcTiJV6rqS5noLI0BAEBX3aLYtfaNHvY/nAxH5h6hR68MyLfZeK3c7PTR93sclofbHg5pjydR2pE/A74uhoeQO9RKU8krnQbQwvxFBxWq4rv99C5J6cbBhOiOyaK89wHNWUpWVzjKVKVSagtWUzpHaDo0Q1NSTedzOQ5AKtqSuztcJRVOCt4HmGC67ephX+leVcF5keXMZ/FQ3+452v7fTidp2Y233cUyzzqxNaHXZEAxHUD+Xit2GnZ5XzKvbeFz01Wjqte72fmWepxy4QBAEAQBAEAQBAEAQBAEAQBAEAQBAEBqzlnwoxYYjQ4w3iIyvwvGRC8cU9TZCrOF8rtdWfcbIXprJQBAcb2iWB4iD3rB7SHjzG0f3uC0V6eaN+ZabLxm4q5ZdF/tzQ7L7CutM08Yvq2FXYzJz+pwHAcVrw1O3zMl7axmaW4jote/q8PMsFSygPGt7SSDJFgiNiOLw4tENod7tK7RvUaviqdC2fmbIU3PQ8eD2iSj3taIcernBo9m2lXEAV1uK0/xGlexs+Gn2fU7EKeRzUtSTEeE5h2jA7nDEHzXjV0ZQlllcpG3ZEwYzgRSpOG4g0cPP5qurQyyO02fiN7StzXlyPYfpO+JJQ4Ts4OGfv0wh+Qw6LLetws+Ro+BjDEucf6vt1/Vni2VIPm5hkJvvRHYncM3OPIVK1Ri5SsT69aNCk5vRfqRZOmGjzBLMMNuEFgYRvhbzxBx6lWLgstjjKeIm628b4t38SsNaDEBBIcxwLSNhBq0/JV0k4SOzpVI16V+TXFeaLu0ctZs5LQ4owJFHj7Lxg4cq5cCFZU5543OKxmHeHrOm/Du5HprMjBAa81OwoQBiPawE0Bc4NBPCq8cktTOnSnU4QTfcfSDGa8BzCHNORaQQeRCJp6Hkoyi8slZ9p9F6YhAEAQBAEAQBAEAQBAEAQBAEAQBAEBBCAxBAwApTcEBqWna8vKtvRojYYOV44u/C3M9FhOpGCvJmUYuWhW+lGk0CcmIJg3yId4FxbQG8RltphtVBtSpGtG0eVyXSpSgnmPMgTfdm8BeLXNddBoXXYjXUB5BVVP5akZPrNqOzlO0OG735WYZya2IPQ19F0a2rR58PH/RGeFfJo6GzNIZWZN2HFbf/wBN2pE/gdQqZSxNKqvkZqnSnDi16HMdoti3x3jRif8AeBh5io6L2tDMiw2Zit1UV9Px7alZhqrzr7os/sysTu4RmXjWi6rOEMHP8xFeQCm4anZZus5jbWLzz3MdI69/sdvEYHAgioIII3gqUUZT2mNjmXiuGxuIO+G44dRl5qHXhzOj2TirPI9H5+5udnFsdxMd046kbAcIo909Rh/CsMPPLKz5knbGGVWlvI6x8uf01+pa6nnJkEoCq9MLa8RGJadRlWQ+O93WnkAq+tPNI6/ZuE3FLjq+L/CPS7MLVoXy7znWLD5/GPkf4lsw0/6SFtzD3tXXc/x6fQsNTDnQgCAIAgCAIAgCAIAgCAID5OdU0CAnukBk1tEBiYm5ALx3IDJr6oDh9PNMjKO7iXo6OaVJxEOuWG11MabKg44AwsVilT+Va+RupUs3F6FbxGOe8xI7jFiE1Jca4qhqV5TfD3Jl7K0eButln3bxAaDgMDj0HMZ0UZyV+sWb4iShuiPDAMSQBTMkuDQMTxXrjeyjxbPO83p6zY8A0c1wNMLzSK8jkTyWMoShLLUi0/39uFZq6ZoiZc+jXgOFRgcQDvFcjxC8yKHzR4HqbWhbVmypiyENkQ1LoYoTiafASTmQLuO1dbhZOdCDlq0iFOWWo2usrqFozFizwhFpa1zi55oQA1vv0PHCh+8tUqLdS3JnRUdpRhhXJ6x4Ltvp9OfcWzAF1oa0ABoAAGQAFAAp2hzLbbu9TMuO5Dw8HTKzPES5cBV0Oppvb8Tfr0WMldG/D1MsioXtMNxA2GoO3ga71WzjlZ2WHrb2mn9S49FLb8XLNeffbqRBlrjM0459VYUp543OSx+G+HrOPJ8V3exrabWv3MEQ2HXi1HFrPiPXLz3LCvPKrdZI2Xhd7Uzy0j5lUzUe87DIYKAdWuBnZ05El4rIrRrQ3BwG/eDwIqOqzV4NM0zUMRScdU7ovCQnGRobHsOq9oc3kRVWSaaujialOVOThLVH2D8cV6YGTnUQEMJKAyQBAEAQBAEAQBAEB8WZoD7IDGJkgMYSA+iA0LSmxAhviEgXRtyqTQV4VIWnEVd1SlU6kZRjmdilrTlXw5h5im9Ec6rnVrW9jUHjVcosTv45+sn9iPS0ZszxMy1p90Ur5En0B60WVCnvqkaXW+PctfQ8nLKmzqu0OXaxsu1outbeAAypeh/up21oxg6cYrhZmvDtvM2cno+P8TD/APbD/wCVir6D/nU/8kbJdF9xZGmEO9JROBYf5wD81e7XV8Pm6mvQjYf/AJEVXDb7Tq0+Qquck/kJfMuuVh3ILG/ZY0eQAXZUY5acV1JeRXSd22fSGMFtPBCQH0cKoDB7aBAVXppY3cxCWjVNXs/CaXm9D6KLXp9RfbLxVnZ6Pg+/kzW0LtsSkc3z7KIKP4EYtd8x+ZaaNTJLjoWW08I8RS+XpLT8r96jWty1nR4j4hwLvdH2WjADy9arGpJydzZgqEaVPKuX3Z99CbB8bHN+vdQxV5GFSahrQfXkOKyowzS7DTtLF/D0uHSen5Zo2xIOl4rmOzY66TvGw9cD1WyvHmRtlV0vk5Piu87Ls3tW810u44s9pD/CTrDoaH8yyw0+GUj7aw2WarLnwffy+3kd5EGClFEYNxKA+yAIAgCAIAgCAIAgCA+ThQ1QE94gJBvIDEGiAkxEB4GmcfupUvIvC+yrTk4XsQeFAqza6zYZxva7RuodIq61I3eR3OAoCRQbmgAAdAuboxyU0iWdHoDEAmRU5hzepFW/Jw6hTtmzUcUk+aZrrK8Get2kxQBL12ucP9p+gU3bEW3Huf4MMNzOQsA1moVP9WH/AMjVV0eFWH+SN0tH3FvT8iI0F0MmgeKVGzGv0XU4mgq9N03zt9mn+CDCWV3PBg6Gy7DVxc47zQfRVf8ABKb/AK5fb0N/xL6jpi7BXSViMIeRXoIhID6oDGJkgPH0hs3xEAgDWabzOYGI6jDyWMldG2jUyS7CnJyFccQAaHEct3RV845Wdjha+9p9q1MYbHOIABc5xDQBmScAAsNSQssI8eCLk0ZsgSMu2HgXHWiH7Tzn0GQ5KypwyRscXjMS8RVc+XLuPA7RLODg2OB/44nL4D8x1C8qRuZ4Sq4uy11Rw1jTz5WYZFHwO1gPibk4dR9FBTdOR1FSEcXQa619H/suuFGEUNcw1a4BwIyIIqCrFO/E4uUXFuL1Rm5lMl6eGbHVQGSAIAgCAIAgCAIAgCAIAgCAiiA8nSmTMaViNGYo4c2kH5VVftSDlhpW5cfpr9jbRdpoqSYbrHYuXi+BMYgRCw1BI5EgimIIIyIOK9vxTWqBt2naUzNdyIsZsQQnF2MMMfi2mLhg70UqtjJVo2muKXBiEYxvYws6ZMGIIgF4sN4NrS8WkECvEhRou0oy6mmLX4HZSWnrn+/LObyig+WrT1V3/GYLpR+j9bGj4bqZ7shpNLxSGuJhOJoBEAbU7ga0/VS6G08PWdk7Pt9dDVKjKJ7SsDUSgCAIAgIQFcae2NcffaMHkuHB/wATeuf7KNWhcudm4rJLj3Pu6/Aw7N7E7yIZl41YerD4v2u/KMOZ4LDDwu8xL2xissdzHV693V4llqYc2a87KsjQ3scMHtIPXaOKNXPYycWmimLYk3QYjmu95pLHdMiOB+oUGtHmdRs6un8vJ8Ud72bWt3kB0Bx1oOLeMNxNPI1HULdh53WXqK/bGHyVFVWkte/39TslIKYIAgCAIAgCAIAgCAIAgCAIAgCAgheNXQOI0r0YJJiQwTvAFfMDdv3LlMVs2phpOVNXg+NucfVfrJtOqpKz1OJdAI2VpuxHmFBzI22MKL0E0QCiXBJAIoQCNxFR5LxNrQFg6DWuXjuXGt1tWEmpAFAWEnOlQRwqNiv9lY11L0Z6rR9aIteml8yOuV2RwgCAIAgMIsFrxRwDgdhAI8ih6m1oYyssyE0NhtDWitABQCpqcOZXiSWh7KTk7ydz6r0xCA4ftDsoG7GAwOpE5/C76eS1VI3J+CrOLt1cUcZo/aRk5lkQ5A3X8WHB369AocJZJXOjxFJYqg0ufFd/7wLqa4EAjEHEU3KxONatwZKAIAgCAIAgCAIAgCAIAgCAIAgCAhAa8xIQYnvw2OO8tBPmtM8PSqdOKfgZKclozkNOpCFAhQ3w2XSYlDdriKHZWlNqotqYWlSyZIpXv+CTQnJ3ucpZUMOjsacnOunkcFUpKUkn1rzRvOst/RFkOGXwSTdxLXUrSvwuAHrVW2O2ZGjTdWm3w5Pjw9jRTrZnZnGRYd00/uhFR6UVMndXJB7mhTyJtgrv66pFPX0UrAyy4qm+231TMKq+RlnBdkV4QBAEAQBAEAQBAa9oSjY8J8N2TmkctxHEHFeNXRlCTjJNFMWtKOhPLXCjmktdzG3l/RQqseZ1OArKSy+KLF7PbV7+W7tx14NG82H3D6EflW+hO8bdRUbWw+7rZ1pLj48zqlvKsIAgCAIAgCAIAgCAIAgCAIAgPnMOIY4jMNJHMBYzdotnq1KmmNJLXDtaLdBFdVkIVGwtJacFzn8VnJXjL7E1UYdRY+isWI+UhuiuL3m9ecaVOu6mQAwFBlsVxs+vKtQU5a8fMjVoqM7I8ztBbWXadzq+lPqq7bf/AF978jbhdWcNYx/xEP8AFX0KpIdOPevNEjkWpbUw2HAiOdkG05k4AdSQF1e0mlhanarfXgQaS+dFSTBNakUvAOH4XCrfSi5CKSVly4epYS1Ol0Alb0cv2Mb6n+wp+zabni4/23b8l939jTWdoFiBdcQQgCAIAgCAIAgCAIDg+0OysWxgMH6j+Dh7p8sOgWmrG5Y4Cs4u3VxOT0ctd0lHv0qKFr21pUHLHgQCosJOErnQYnDxxVLLe3NMsiwNKYU2/u7rmRLpdQkEUFK0d12hSqdZTdjn8Zs2eGjnumvv9DoFuK4IAgCAIAgCAIAgIqgFUAqgIqgF5Aa8/Fuwoh3McfJpUbGSy4eb/tfkZQ6SKZdX0C49FgWPofbEDumwTEaIjcbrjQkOxBbXMY7Ff7IxFNUd23Z3eveRa8HmufPtFi0lW/eiMaONXtr6VWO2Y5t2+py/8syw2rOEkHhsUE5NvOPJrHE/JUcXacW+teaJBu6W6YGdf3UC82EK0OTorjhUj4WgE/3lc47EqqrLoo1UqWTi9TRBfGeB7zjRuAAyAAwGQoFR2jFdhtLR0assSsEN+I4uPFdPsvCOjTzzXzS17FyXr2tkKtPM7LQ9aqtDURfQC+gJvoBfCAm8EAqgJqgCAglAcdp3bJbDMBrK943/ADHDVHFm9wPlxWitUceBbbMwkass7lpy5+PYVbJscAbxrjXE1PHFQrt6nTOKjwR1Ggka7PwvvX2+bCfottF/Oiv2nHNhpdlvMtxTzkxVAEAQBAYoBVAKoCKoBVARVARVARVAKoDydK5ju5OMd7bv8Rp9VX7Tnlw7S52X39DbRV5oqyNezIIBocQQDyXKxtyJp8XAOpeAdTKtajkRitibjoeGRkrzmuZ3gum8GlxeyvAHLzXu/ai4ya8jJM3IMm/zDm9HNLT6FRpVY/vYFc37N0cLzRrSd9B8z+qzhKtiJZacW/L0R5JqPGTO1sPR+HLaxAL/AJLocBsrdNVKzvLkuS9X2kWrWzcI6Ht1KuiOTUoCMUBkEBkAgJuoCLiAXEBFxAYlh3oDWmZi5tJJyaASTyCA5vSKzjGDzcffcBkwnFoN3CpaMyONcV41czhNwd0VpOyk3Ltc6YgPhNDgA7C6bxAAzzqQOqg1aTjxS4HUYHH061oSdpdvM3dEXxok0x0OE9xgvDnargAAcQ40wNDksaKbkrI3bRnSp0GpSXzKy58fTtLZhz0w/wCFo33aPNONHVB/KVYnHGxBmC7a7ED7I2nY5rTX9EBvNdwI/vggM0AQGCAICEAQEICEBBKAxJQEFyAxL0auDRmbPgPzht5irT/KoVXZ2GqdKC8vI2KrNczzomjssT8Q6sPzaSostiYZ6OS8fYzWIn2GnaNmQoQbRzsTTEs3V2NVNtbZ1PC04ypttt8/axvo1XNtM8iWcO/phSpFOGKqI6JvrXmbjvobgBQAAbgKBfRYxUVaKsirufVpWQMwgMwEBkAgJogJQBAEAQBARRARcCAgwwUBgJZla3RXfTHzQHyj2e1xvA3XYawzIGzkgPsIVTVwFRgHDOh9QgPpcFKfPFASBRASgCAiiAi6gIuoBdQEXUBBagMS1AQWoDAtQGDmFAfJ7CgPi9hQHi29KRogbcbW6ScwDlxVbtPBzxMIxhbg+ZtpVFB3Z4sCx5svvd21uNdaKDSvBrT81Vx2DUatKa8E/Y3fErkjtYBIAqulXBEQ2WPXoPo16A+gcgMg5ATVATVASgCAlAEBKAIAgCAIAgCAIAgCAIAgCAIAgIQBAQSgMSUBgUB8nBAfMsQGPdIAISAyENAZhiAyDUBmAgJAQGQCAyCAlASgCAlAEAQBAEAQBAEAQBAEAQBAEAQEICEBCAhARRAQQgIogIuoBdQC6gF1ATdQE0QE0QE0QE0QE0QEhASgCAIAgCAIAgCAIAgCAIA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4102" name="AutoShape 6" descr="data:image/jpeg;base64,/9j/4AAQSkZJRgABAQAAAQABAAD/2wCEAAkGBxAPEBQUEhQUFBUUFBUUFRYVEhQUFhUUFRQXFxYXFRQYHCggHBolHRgXITEiJSkrLi4uFx8zODMsNygtLisBCgoKDg0OGxAQGywlICQsLy8vLC0sLCwsLi0sLCwsLCwsLCwsLCwsLC8sLCwsLCwsLCwsLCwsLCwsLCwsNCwsLP/AABEIALcBEwMBEQACEQEDEQH/xAAbAAEAAgMBAQAAAAAAAAAAAAAAAQcCBAYFA//EAEIQAAECAwQHBQUGBAUFAAAAAAEAAgMEEQUSITEGIkFRYXGBBxMUkaEjMkKxwVJicoLR8ZKi4fAkM1OysxUWY3PC/8QAGwEBAAIDAQEAAAAAAAAAAAAAAAQFAgMGAQf/xAA2EQACAQIDBAgGAAYDAAAAAAAAAQIDEQQSMQUTIUEyUWFxgbHR4RQikaHB8BUjQmJy8TNDsv/aAAwDAQACEQMRAD8AvFAEAQBAEAQBAEAQBAEAQBAEAQBAEAQBAEAQBAEAQBAEAQBAEAQBAEAQBAEAQHnW3bMGSh95GcQK0AAJLnUrQAbcFhOagrs34bDVMRPJT1OIlu0gvmmXmNhy5N11TV4rk9zsgBtA2E4lRlifm46F5PYajReVtz+3d7/YscGqmHOEoAgCAIAgCAIAgMYjw0EnADE8kPUm3ZHBf97u/wCothkgQKmG7g53uurwNAebtyifEfzLcjoHshfCOS6evt+9h3wUs54lAEAQBAEAQBAEAQBAEAQBAEAQBAEAQBAEAQHn25ZbJuA+E/JwwO1rtjhxBWM4qSszdh68qFRVI8ii7Qk3y8V8KIKOYaHjxHA5qrlFxdmd1RqxqwU46Mszs20h76F4eIfaQhqVzdCyHVuXIhTcPUusr5HNbZwe7nvo6S17H7+p3CklIEAQBAEAQBAEBx/aBb3h4XdsOu7Dl+2flvUbEVLKyLnZGD3s95LRfv74lTnFQDrS5NBLa8XKNvGsSF7N/Gnuu6tp1BVlQqZo9xxe1MLuK7y9GXFflfU6RbitCAIAgCAIAgCAIAgCAIAgCAIAgCAIAgCAIAgOG7StHu+h+IhjXhDXAGLof6tz5VUbEU7rMi52Pjd1PdS0lp2P3K1s2efLxWRYZo5hqNx3g8CKjqoUZOLujp61KNWDpz0Ze1jWmybgsiw8nitNrTkWniDgrSElJXRwuIoSoVHTlqv25urI0hAVnpTpq9k6wQDWHAdrgHCKcQ9vKlQOOOxQqld5+HI6bBbKi8O94vmkuHZ1e/YWJIzbI8NsRhq17Q5p4H6qYmmro5ypTlTm4S1RsL0wCA1bSm2wYbnu2DbvWMpZVc20aTqzUEUhbtpumo7ohOFaN5b+uf7KsnLM7nc4agqNNQQNkRRLtjkENfeufeDTRx/TfRbI0W4ORFq7QjDFRo8ub6m9Pc9DQi2fCTbST7OJSHE4A+67ofQleUZ5JHu08L8RQaWq4r8rx87F0AqyOKJQBAEAQBAEAQBAEAQBAEAQBAEAQBAEAQBAEBDhUYoCl9OLA8FMao9lEq6HuB+JnT5Hgq6tTyS4aM7LZmM+IpWl0lr6m52daQeGj9zENIUYgY5MiZA8jgDyC9w9TLKz0Zq2vg99T3kelH7r21XiW4FYHJHJ9oGkPhIPdsPtYoIG9rci79FHr1MqstS22Vgt/Uzy6Mfu+oqFQDrzvuzC37jzKxDqvJdCrsfm5nXMca71Kw1SzysoNtYPNHfxXFa93J/gs1TTmQgKy7R7evu7hhw+Km7+vyHFQcRUu8qOo2Pg8kd7LU5fRqx3TswyEKhvvRHfZhjPqchxK004Z5WLLG4pYai58+Xf+8S4LWslkWW7poAuNHdjYC0YDlTDqrO3CyOJVRuWaXPUpW0pUwohaRhmOW7pkq2rDLI7XAYjfUk3quD/AHtLZ0BtrxUoA41iQqQ37yANR3UeoKmUJ5o9xzO1cLuK7a0lxX5R0y3lYEAQBAEAQBAEAQBAEAQBAEAQBAEAQBAEAQBAeVpLYzJ2XdCdgTix32XjIrCpBTjYk4TEyw9VVF49xRs3LOhPdDeKOaS1w3EKsaadmdxTqRqRU46MtLRTTBj5J7o7teXbR+OL25McN5OXPmptKssnHkcvjtmSWISprhPTs6/XuK1tm0nzcd8V+bjgPstGTRy/VQ5ycndnS4ehGhTVOPI9fRzRSJOQIsb3Q0EQ/vvGJP4RlzruW2lRzptkDH7SWHnGEeL1fd1d7PA14b9rXsdXi1zTgRxBC08UyzjKNSN1xTX1TLt0TtsT0s2JhfGpEaNjwMehwI5qypVM8bnE47CPDVnDlqu794EaV2w2UgOdXEigHp65fsvKs8sTLZ+FdeqlyRSkxGdEe57sS41P6BVrdztYxUUktEXBoHYPg5arx7WLRz/uj4WdB6kqxoU8keOrOO2pjPiK1o9GPBfl/vI6ZbitK47RbFo7vGj3qu/MPfHUY86qPXhdFzsrFbupZ6Pg/wAPwOa0Ltnwc2xxPs3+zifhJwd0NDyqotGeSRe7SwvxFBxWq4r08fMusFWRxJKA+cxGbDa5zjQNBJPALxuyuZQi5yUVqzwLJ0rhTEx3F0scWFzakGtM286Y9CtUKylLKWGJ2ZUoUt7e6vb3OjW4rQgCAIAgCAIAgCAIAgCAIAgCAIAgCAICve03R683xUMYtFIo3t2P6beHJRcTTusyL7Y2Myy3EtHp39XiVqoR0x6NgWQ+djshMwri532GCl536cSFnCDnKyI2KxMcPSdSXh2vl+9RecjKMgw2w2C61gDWjgFZpJKyOHqVJVJOctWVp2kWB3UTxDBquwfTYcgfkPJRMTT/AKkdBsXGX/kS8PT8njaF294GZBd/lRKNiDcPhf0J8iVpo1Mkiy2jhPiKNl0lxXp4+hlppbZm45AOow0GOBP9MvNK080jzZuFVCkr6s3ezqwfEx+9eKw4JB4Oi5tHTB3ks8PTzSu9EaNsYzc0t3HpS+y5/XT6luqeckEBo2xIiYguZtOLTucMv06rxq6M6cssrlI2xJmDFcCKAkkDdjrDofoq2rDLI7XAYje0l1rh6MtPs9tnxMqGuNYkGjHby34HeWHNpUyhPNG3Uc3tbC7mvmWkuPjzR1K3lWcfp5a4Y3ugdge//wCW9Tj5KNiJ24F1snDZpbx9y/LKxgTsRkZsVpo9rg8HiNnLZyUJSadzp50ozpum9GrF4WNaLZqAyKzJ7a0+y7JzTxBqOitISUopo4TEUJUKsqcuX6n4m8sjSEAQBAEAQBAEAQBAEAQBAEAQBAEAQGEVgcCCKgihByIOYQJ24opLS+wXSMwWgEw360I51FcW8wcOoVbWp5Jdh2uz8YsTSu+ktfUsrQXR3wUCrx7aLRz/ALo+FnT5kqZRp5Fx1Oc2njPiavy9Faevj5HTLcVpqWnJMjwnQ3iocCMeS8aurGdOo6clKOqKMtmzXysd8J2w4He05H6dCqypDLKx3GExCxFJTXj3nwkpV8aIyHDFXvcGtHE/QZ8gVik27I3VKkacHOWiL1sGy2SkBkFmTRiftOOLnHmVaQgoRsjhcTiJV6rqS5noLI0BAEBX3aLYtfaNHvY/nAxH5h6hR68MyLfZeK3c7PTR93sclofbHg5pjydR2pE/A74uhoeQO9RKU8krnQbQwvxFBxWq4rv99C5J6cbBhOiOyaK89wHNWUpWVzjKVKVSagtWUzpHaDo0Q1NSTedzOQ5AKtqSuztcJRVOCt4HmGC67ephX+leVcF5keXMZ/FQ3+452v7fTidp2Y233cUyzzqxNaHXZEAxHUD+Xit2GnZ5XzKvbeFz01Wjqte72fmWepxy4QBAEAQBAEAQBAEAQBAEAQBAEAQBAEBqzlnwoxYYjQ4w3iIyvwvGRC8cU9TZCrOF8rtdWfcbIXprJQBAcb2iWB4iD3rB7SHjzG0f3uC0V6eaN+ZabLxm4q5ZdF/tzQ7L7CutM08Yvq2FXYzJz+pwHAcVrw1O3zMl7axmaW4jote/q8PMsFSygPGt7SSDJFgiNiOLw4tENod7tK7RvUaviqdC2fmbIU3PQ8eD2iSj3taIcernBo9m2lXEAV1uK0/xGlexs+Gn2fU7EKeRzUtSTEeE5h2jA7nDEHzXjV0ZQlllcpG3ZEwYzgRSpOG4g0cPP5qurQyyO02fiN7StzXlyPYfpO+JJQ4Ts4OGfv0wh+Qw6LLetws+Ro+BjDEucf6vt1/Vni2VIPm5hkJvvRHYncM3OPIVK1Ri5SsT69aNCk5vRfqRZOmGjzBLMMNuEFgYRvhbzxBx6lWLgstjjKeIm628b4t38SsNaDEBBIcxwLSNhBq0/JV0k4SOzpVI16V+TXFeaLu0ctZs5LQ4owJFHj7Lxg4cq5cCFZU5543OKxmHeHrOm/Du5HprMjBAa81OwoQBiPawE0Bc4NBPCq8cktTOnSnU4QTfcfSDGa8BzCHNORaQQeRCJp6Hkoyi8slZ9p9F6YhAEAQBAEAQBAEAQBAEAQBAEAQBAEBBCAxBAwApTcEBqWna8vKtvRojYYOV44u/C3M9FhOpGCvJmUYuWhW+lGk0CcmIJg3yId4FxbQG8RltphtVBtSpGtG0eVyXSpSgnmPMgTfdm8BeLXNddBoXXYjXUB5BVVP5akZPrNqOzlO0OG735WYZya2IPQ19F0a2rR58PH/RGeFfJo6GzNIZWZN2HFbf/wBN2pE/gdQqZSxNKqvkZqnSnDi16HMdoti3x3jRif8AeBh5io6L2tDMiw2Zit1UV9Px7alZhqrzr7os/sysTu4RmXjWi6rOEMHP8xFeQCm4anZZus5jbWLzz3MdI69/sdvEYHAgioIII3gqUUZT2mNjmXiuGxuIO+G44dRl5qHXhzOj2TirPI9H5+5udnFsdxMd046kbAcIo909Rh/CsMPPLKz5knbGGVWlvI6x8uf01+pa6nnJkEoCq9MLa8RGJadRlWQ+O93WnkAq+tPNI6/ZuE3FLjq+L/CPS7MLVoXy7znWLD5/GPkf4lsw0/6SFtzD3tXXc/x6fQsNTDnQgCAIAgCAIAgCAIAgCAID5OdU0CAnukBk1tEBiYm5ALx3IDJr6oDh9PNMjKO7iXo6OaVJxEOuWG11MabKg44AwsVilT+Va+RupUs3F6FbxGOe8xI7jFiE1Jca4qhqV5TfD3Jl7K0eButln3bxAaDgMDj0HMZ0UZyV+sWb4iShuiPDAMSQBTMkuDQMTxXrjeyjxbPO83p6zY8A0c1wNMLzSK8jkTyWMoShLLUi0/39uFZq6ZoiZc+jXgOFRgcQDvFcjxC8yKHzR4HqbWhbVmypiyENkQ1LoYoTiafASTmQLuO1dbhZOdCDlq0iFOWWo2usrqFozFizwhFpa1zi55oQA1vv0PHCh+8tUqLdS3JnRUdpRhhXJ6x4Ltvp9OfcWzAF1oa0ABoAAGQAFAAp2hzLbbu9TMuO5Dw8HTKzPES5cBV0Oppvb8Tfr0WMldG/D1MsioXtMNxA2GoO3ga71WzjlZ2WHrb2mn9S49FLb8XLNeffbqRBlrjM0459VYUp543OSx+G+HrOPJ8V3exrabWv3MEQ2HXi1HFrPiPXLz3LCvPKrdZI2Xhd7Uzy0j5lUzUe87DIYKAdWuBnZ05El4rIrRrQ3BwG/eDwIqOqzV4NM0zUMRScdU7ovCQnGRobHsOq9oc3kRVWSaaujialOVOThLVH2D8cV6YGTnUQEMJKAyQBAEAQBAEAQBAEB8WZoD7IDGJkgMYSA+iA0LSmxAhviEgXRtyqTQV4VIWnEVd1SlU6kZRjmdilrTlXw5h5im9Ec6rnVrW9jUHjVcosTv45+sn9iPS0ZszxMy1p90Ur5En0B60WVCnvqkaXW+PctfQ8nLKmzqu0OXaxsu1outbeAAypeh/up21oxg6cYrhZmvDtvM2cno+P8TD/APbD/wCVir6D/nU/8kbJdF9xZGmEO9JROBYf5wD81e7XV8Pm6mvQjYf/AJEVXDb7Tq0+Qquck/kJfMuuVh3ILG/ZY0eQAXZUY5acV1JeRXSd22fSGMFtPBCQH0cKoDB7aBAVXppY3cxCWjVNXs/CaXm9D6KLXp9RfbLxVnZ6Pg+/kzW0LtsSkc3z7KIKP4EYtd8x+ZaaNTJLjoWW08I8RS+XpLT8r96jWty1nR4j4hwLvdH2WjADy9arGpJydzZgqEaVPKuX3Z99CbB8bHN+vdQxV5GFSahrQfXkOKyowzS7DTtLF/D0uHSen5Zo2xIOl4rmOzY66TvGw9cD1WyvHmRtlV0vk5Piu87Ls3tW810u44s9pD/CTrDoaH8yyw0+GUj7aw2WarLnwffy+3kd5EGClFEYNxKA+yAIAgCAIAgCAIAgCA+ThQ1QE94gJBvIDEGiAkxEB4GmcfupUvIvC+yrTk4XsQeFAqza6zYZxva7RuodIq61I3eR3OAoCRQbmgAAdAuboxyU0iWdHoDEAmRU5hzepFW/Jw6hTtmzUcUk+aZrrK8Get2kxQBL12ucP9p+gU3bEW3Huf4MMNzOQsA1moVP9WH/AMjVV0eFWH+SN0tH3FvT8iI0F0MmgeKVGzGv0XU4mgq9N03zt9mn+CDCWV3PBg6Gy7DVxc47zQfRVf8ABKb/AK5fb0N/xL6jpi7BXSViMIeRXoIhID6oDGJkgPH0hs3xEAgDWabzOYGI6jDyWMldG2jUyS7CnJyFccQAaHEct3RV845Wdjha+9p9q1MYbHOIABc5xDQBmScAAsNSQssI8eCLk0ZsgSMu2HgXHWiH7Tzn0GQ5KypwyRscXjMS8RVc+XLuPA7RLODg2OB/44nL4D8x1C8qRuZ4Sq4uy11Rw1jTz5WYZFHwO1gPibk4dR9FBTdOR1FSEcXQa619H/suuFGEUNcw1a4BwIyIIqCrFO/E4uUXFuL1Rm5lMl6eGbHVQGSAIAgCAIAgCAIAgCAIAgCAiiA8nSmTMaViNGYo4c2kH5VVftSDlhpW5cfpr9jbRdpoqSYbrHYuXi+BMYgRCw1BI5EgimIIIyIOK9vxTWqBt2naUzNdyIsZsQQnF2MMMfi2mLhg70UqtjJVo2muKXBiEYxvYws6ZMGIIgF4sN4NrS8WkECvEhRou0oy6mmLX4HZSWnrn+/LObyig+WrT1V3/GYLpR+j9bGj4bqZ7shpNLxSGuJhOJoBEAbU7ga0/VS6G08PWdk7Pt9dDVKjKJ7SsDUSgCAIAgIQFcae2NcffaMHkuHB/wATeuf7KNWhcudm4rJLj3Pu6/Aw7N7E7yIZl41YerD4v2u/KMOZ4LDDwu8xL2xissdzHV693V4llqYc2a87KsjQ3scMHtIPXaOKNXPYycWmimLYk3QYjmu95pLHdMiOB+oUGtHmdRs6un8vJ8Ud72bWt3kB0Bx1oOLeMNxNPI1HULdh53WXqK/bGHyVFVWkte/39TslIKYIAgCAIAgCAIAgCAIAgCAIAgCAgheNXQOI0r0YJJiQwTvAFfMDdv3LlMVs2phpOVNXg+NucfVfrJtOqpKz1OJdAI2VpuxHmFBzI22MKL0E0QCiXBJAIoQCNxFR5LxNrQFg6DWuXjuXGt1tWEmpAFAWEnOlQRwqNiv9lY11L0Z6rR9aIteml8yOuV2RwgCAIAgMIsFrxRwDgdhAI8ih6m1oYyssyE0NhtDWitABQCpqcOZXiSWh7KTk7ydz6r0xCA4ftDsoG7GAwOpE5/C76eS1VI3J+CrOLt1cUcZo/aRk5lkQ5A3X8WHB369AocJZJXOjxFJYqg0ufFd/7wLqa4EAjEHEU3KxONatwZKAIAgCAIAgCAIAgCAIAgCAIAgCAhAa8xIQYnvw2OO8tBPmtM8PSqdOKfgZKclozkNOpCFAhQ3w2XSYlDdriKHZWlNqotqYWlSyZIpXv+CTQnJ3ucpZUMOjsacnOunkcFUpKUkn1rzRvOst/RFkOGXwSTdxLXUrSvwuAHrVW2O2ZGjTdWm3w5Pjw9jRTrZnZnGRYd00/uhFR6UVMndXJB7mhTyJtgrv66pFPX0UrAyy4qm+231TMKq+RlnBdkV4QBAEAQBAEAQBAa9oSjY8J8N2TmkctxHEHFeNXRlCTjJNFMWtKOhPLXCjmktdzG3l/RQqseZ1OArKSy+KLF7PbV7+W7tx14NG82H3D6EflW+hO8bdRUbWw+7rZ1pLj48zqlvKsIAgCAIAgCAIAgCAIAgCAIAgPnMOIY4jMNJHMBYzdotnq1KmmNJLXDtaLdBFdVkIVGwtJacFzn8VnJXjL7E1UYdRY+isWI+UhuiuL3m9ecaVOu6mQAwFBlsVxs+vKtQU5a8fMjVoqM7I8ztBbWXadzq+lPqq7bf/AF978jbhdWcNYx/xEP8AFX0KpIdOPevNEjkWpbUw2HAiOdkG05k4AdSQF1e0mlhanarfXgQaS+dFSTBNakUvAOH4XCrfSi5CKSVly4epYS1Ol0Alb0cv2Mb6n+wp+zabni4/23b8l939jTWdoFiBdcQQgCAIAgCAIAgCAIDg+0OysWxgMH6j+Dh7p8sOgWmrG5Y4Cs4u3VxOT0ctd0lHv0qKFr21pUHLHgQCosJOErnQYnDxxVLLe3NMsiwNKYU2/u7rmRLpdQkEUFK0d12hSqdZTdjn8Zs2eGjnumvv9DoFuK4IAgCAIAgCAIAgIqgFUAqgIqgF5Aa8/Fuwoh3McfJpUbGSy4eb/tfkZQ6SKZdX0C49FgWPofbEDumwTEaIjcbrjQkOxBbXMY7Ff7IxFNUd23Z3eveRa8HmufPtFi0lW/eiMaONXtr6VWO2Y5t2+py/8syw2rOEkHhsUE5NvOPJrHE/JUcXacW+teaJBu6W6YGdf3UC82EK0OTorjhUj4WgE/3lc47EqqrLoo1UqWTi9TRBfGeB7zjRuAAyAAwGQoFR2jFdhtLR0assSsEN+I4uPFdPsvCOjTzzXzS17FyXr2tkKtPM7LQ9aqtDURfQC+gJvoBfCAm8EAqgJqgCAglAcdp3bJbDMBrK943/ADHDVHFm9wPlxWitUceBbbMwkass7lpy5+PYVbJscAbxrjXE1PHFQrt6nTOKjwR1Ggka7PwvvX2+bCfottF/Oiv2nHNhpdlvMtxTzkxVAEAQBAYoBVAKoCKoBVARVARVARVAKoDydK5ju5OMd7bv8Rp9VX7Tnlw7S52X39DbRV5oqyNezIIBocQQDyXKxtyJp8XAOpeAdTKtajkRitibjoeGRkrzmuZ3gum8GlxeyvAHLzXu/ai4ya8jJM3IMm/zDm9HNLT6FRpVY/vYFc37N0cLzRrSd9B8z+qzhKtiJZacW/L0R5JqPGTO1sPR+HLaxAL/AJLocBsrdNVKzvLkuS9X2kWrWzcI6Ht1KuiOTUoCMUBkEBkAgJuoCLiAXEBFxAYlh3oDWmZi5tJJyaASTyCA5vSKzjGDzcffcBkwnFoN3CpaMyONcV41czhNwd0VpOyk3Ltc6YgPhNDgA7C6bxAAzzqQOqg1aTjxS4HUYHH061oSdpdvM3dEXxok0x0OE9xgvDnargAAcQ40wNDksaKbkrI3bRnSp0GpSXzKy58fTtLZhz0w/wCFo33aPNONHVB/KVYnHGxBmC7a7ED7I2nY5rTX9EBvNdwI/vggM0AQGCAICEAQEICEBBKAxJQEFyAxL0auDRmbPgPzht5irT/KoVXZ2GqdKC8vI2KrNczzomjssT8Q6sPzaSostiYZ6OS8fYzWIn2GnaNmQoQbRzsTTEs3V2NVNtbZ1PC04ypttt8/axvo1XNtM8iWcO/phSpFOGKqI6JvrXmbjvobgBQAAbgKBfRYxUVaKsirufVpWQMwgMwEBkAgJogJQBAEAQBARRARcCAgwwUBgJZla3RXfTHzQHyj2e1xvA3XYawzIGzkgPsIVTVwFRgHDOh9QgPpcFKfPFASBRASgCAiiAi6gIuoBdQEXUBBagMS1AQWoDAtQGDmFAfJ7CgPi9hQHi29KRogbcbW6ScwDlxVbtPBzxMIxhbg+ZtpVFB3Z4sCx5svvd21uNdaKDSvBrT81Vx2DUatKa8E/Y3fErkjtYBIAqulXBEQ2WPXoPo16A+gcgMg5ATVATVASgCAlAEBKAIAgCAIAgCAIAgCAIAgCAIAgIQBAQSgMSUBgUB8nBAfMsQGPdIAISAyENAZhiAyDUBmAgJAQGQCAyCAlASgCAlAEAQBAEAQBAEAQBAEAQBAEAQEICEBCAhARRAQQgIogIuoBdQC6gF1ATdQE0QE0QE0QE0QE0QEhASgCAIAgCAIAgCAIAgCAIA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4104" name="AutoShape 8" descr="data:image/jpeg;base64,/9j/4AAQSkZJRgABAQAAAQABAAD/2wCEAAkGBxAPEBQUEhQUFBUUFBUUFRYVEhQUFhUUFRQXFxYXFRQYHCggHBolHRgXITEiJSkrLi4uFx8zODMsNygtLisBCgoKDg0OGxAQGywlICQsLy8vLC0sLCwsLi0sLCwsLCwsLCwsLCwsLC8sLCwsLCwsLCwsLCwsLCwsLCwsNCwsLP/AABEIALcBEwMBEQACEQEDEQH/xAAbAAEAAgMBAQAAAAAAAAAAAAAAAQcCBAYFA//EAEIQAAECAwQHBQUGBAUFAAAAAAEAAgMEEQUSITEGIkFRYXGBBxMUkaEjMkKxwVJicoLR8ZKi4fAkM1OysxUWY3PC/8QAGwEBAAIDAQEAAAAAAAAAAAAAAAQFAgMGAQf/xAA2EQACAQIDBAgGAAYDAAAAAAAAAQIDEQQSMQUTIUEyUWFxgbHR4RQikaHB8BUjQmJy8TNDsv/aAAwDAQACEQMRAD8AvFAEAQBAEAQBAEAQBAEAQBAEAQBAEAQBAEAQBAEAQBAEAQBAEAQBAEAQBAEAQHnW3bMGSh95GcQK0AAJLnUrQAbcFhOagrs34bDVMRPJT1OIlu0gvmmXmNhy5N11TV4rk9zsgBtA2E4lRlifm46F5PYajReVtz+3d7/YscGqmHOEoAgCAIAgCAIAgMYjw0EnADE8kPUm3ZHBf97u/wCothkgQKmG7g53uurwNAebtyifEfzLcjoHshfCOS6evt+9h3wUs54lAEAQBAEAQBAEAQBAEAQBAEAQBAEAQBAEAQHn25ZbJuA+E/JwwO1rtjhxBWM4qSszdh68qFRVI8ii7Qk3y8V8KIKOYaHjxHA5qrlFxdmd1RqxqwU46Mszs20h76F4eIfaQhqVzdCyHVuXIhTcPUusr5HNbZwe7nvo6S17H7+p3CklIEAQBAEAQBAEBx/aBb3h4XdsOu7Dl+2flvUbEVLKyLnZGD3s95LRfv74lTnFQDrS5NBLa8XKNvGsSF7N/Gnuu6tp1BVlQqZo9xxe1MLuK7y9GXFflfU6RbitCAIAgCAIAgCAIAgCAIAgCAIAgCAIAgCAIAgOG7StHu+h+IhjXhDXAGLof6tz5VUbEU7rMi52Pjd1PdS0lp2P3K1s2efLxWRYZo5hqNx3g8CKjqoUZOLujp61KNWDpz0Ze1jWmybgsiw8nitNrTkWniDgrSElJXRwuIoSoVHTlqv25urI0hAVnpTpq9k6wQDWHAdrgHCKcQ9vKlQOOOxQqld5+HI6bBbKi8O94vmkuHZ1e/YWJIzbI8NsRhq17Q5p4H6qYmmro5ypTlTm4S1RsL0wCA1bSm2wYbnu2DbvWMpZVc20aTqzUEUhbtpumo7ohOFaN5b+uf7KsnLM7nc4agqNNQQNkRRLtjkENfeufeDTRx/TfRbI0W4ORFq7QjDFRo8ub6m9Pc9DQi2fCTbST7OJSHE4A+67ofQleUZ5JHu08L8RQaWq4r8rx87F0AqyOKJQBAEAQBAEAQBAEAQBAEAQBAEAQBAEAQBAEBDhUYoCl9OLA8FMao9lEq6HuB+JnT5Hgq6tTyS4aM7LZmM+IpWl0lr6m52daQeGj9zENIUYgY5MiZA8jgDyC9w9TLKz0Zq2vg99T3kelH7r21XiW4FYHJHJ9oGkPhIPdsPtYoIG9rci79FHr1MqstS22Vgt/Uzy6Mfu+oqFQDrzvuzC37jzKxDqvJdCrsfm5nXMca71Kw1SzysoNtYPNHfxXFa93J/gs1TTmQgKy7R7evu7hhw+Km7+vyHFQcRUu8qOo2Pg8kd7LU5fRqx3TswyEKhvvRHfZhjPqchxK004Z5WLLG4pYai58+Xf+8S4LWslkWW7poAuNHdjYC0YDlTDqrO3CyOJVRuWaXPUpW0pUwohaRhmOW7pkq2rDLI7XAYjfUk3quD/AHtLZ0BtrxUoA41iQqQ37yANR3UeoKmUJ5o9xzO1cLuK7a0lxX5R0y3lYEAQBAEAQBAEAQBAEAQBAEAQBAEAQBAEAQBAeVpLYzJ2XdCdgTix32XjIrCpBTjYk4TEyw9VVF49xRs3LOhPdDeKOaS1w3EKsaadmdxTqRqRU46MtLRTTBj5J7o7teXbR+OL25McN5OXPmptKssnHkcvjtmSWISprhPTs6/XuK1tm0nzcd8V+bjgPstGTRy/VQ5ycndnS4ehGhTVOPI9fRzRSJOQIsb3Q0EQ/vvGJP4RlzruW2lRzptkDH7SWHnGEeL1fd1d7PA14b9rXsdXi1zTgRxBC08UyzjKNSN1xTX1TLt0TtsT0s2JhfGpEaNjwMehwI5qypVM8bnE47CPDVnDlqu794EaV2w2UgOdXEigHp65fsvKs8sTLZ+FdeqlyRSkxGdEe57sS41P6BVrdztYxUUktEXBoHYPg5arx7WLRz/uj4WdB6kqxoU8keOrOO2pjPiK1o9GPBfl/vI6ZbitK47RbFo7vGj3qu/MPfHUY86qPXhdFzsrFbupZ6Pg/wAPwOa0Ltnwc2xxPs3+zifhJwd0NDyqotGeSRe7SwvxFBxWq4r08fMusFWRxJKA+cxGbDa5zjQNBJPALxuyuZQi5yUVqzwLJ0rhTEx3F0scWFzakGtM286Y9CtUKylLKWGJ2ZUoUt7e6vb3OjW4rQgCAIAgCAIAgCAIAgCAIAgCAIAgCAICve03R683xUMYtFIo3t2P6beHJRcTTusyL7Y2Myy3EtHp39XiVqoR0x6NgWQ+djshMwri532GCl536cSFnCDnKyI2KxMcPSdSXh2vl+9RecjKMgw2w2C61gDWjgFZpJKyOHqVJVJOctWVp2kWB3UTxDBquwfTYcgfkPJRMTT/AKkdBsXGX/kS8PT8njaF294GZBd/lRKNiDcPhf0J8iVpo1Mkiy2jhPiKNl0lxXp4+hlppbZm45AOow0GOBP9MvNK080jzZuFVCkr6s3ezqwfEx+9eKw4JB4Oi5tHTB3ks8PTzSu9EaNsYzc0t3HpS+y5/XT6luqeckEBo2xIiYguZtOLTucMv06rxq6M6cssrlI2xJmDFcCKAkkDdjrDofoq2rDLI7XAYje0l1rh6MtPs9tnxMqGuNYkGjHby34HeWHNpUyhPNG3Uc3tbC7mvmWkuPjzR1K3lWcfp5a4Y3ugdge//wCW9Tj5KNiJ24F1snDZpbx9y/LKxgTsRkZsVpo9rg8HiNnLZyUJSadzp50ozpum9GrF4WNaLZqAyKzJ7a0+y7JzTxBqOitISUopo4TEUJUKsqcuX6n4m8sjSEAQBAEAQBAEAQBAEAQBAEAQBAEAQGEVgcCCKgihByIOYQJ24opLS+wXSMwWgEw360I51FcW8wcOoVbWp5Jdh2uz8YsTSu+ktfUsrQXR3wUCrx7aLRz/ALo+FnT5kqZRp5Fx1Oc2njPiavy9Faevj5HTLcVpqWnJMjwnQ3iocCMeS8aurGdOo6clKOqKMtmzXysd8J2w4He05H6dCqypDLKx3GExCxFJTXj3nwkpV8aIyHDFXvcGtHE/QZ8gVik27I3VKkacHOWiL1sGy2SkBkFmTRiftOOLnHmVaQgoRsjhcTiJV6rqS5noLI0BAEBX3aLYtfaNHvY/nAxH5h6hR68MyLfZeK3c7PTR93sclofbHg5pjydR2pE/A74uhoeQO9RKU8krnQbQwvxFBxWq4rv99C5J6cbBhOiOyaK89wHNWUpWVzjKVKVSagtWUzpHaDo0Q1NSTedzOQ5AKtqSuztcJRVOCt4HmGC67ephX+leVcF5keXMZ/FQ3+452v7fTidp2Y233cUyzzqxNaHXZEAxHUD+Xit2GnZ5XzKvbeFz01Wjqte72fmWepxy4QBAEAQBAEAQBAEAQBAEAQBAEAQBAEBqzlnwoxYYjQ4w3iIyvwvGRC8cU9TZCrOF8rtdWfcbIXprJQBAcb2iWB4iD3rB7SHjzG0f3uC0V6eaN+ZabLxm4q5ZdF/tzQ7L7CutM08Yvq2FXYzJz+pwHAcVrw1O3zMl7axmaW4jote/q8PMsFSygPGt7SSDJFgiNiOLw4tENod7tK7RvUaviqdC2fmbIU3PQ8eD2iSj3taIcernBo9m2lXEAV1uK0/xGlexs+Gn2fU7EKeRzUtSTEeE5h2jA7nDEHzXjV0ZQlllcpG3ZEwYzgRSpOG4g0cPP5qurQyyO02fiN7StzXlyPYfpO+JJQ4Ts4OGfv0wh+Qw6LLetws+Ro+BjDEucf6vt1/Vni2VIPm5hkJvvRHYncM3OPIVK1Ri5SsT69aNCk5vRfqRZOmGjzBLMMNuEFgYRvhbzxBx6lWLgstjjKeIm628b4t38SsNaDEBBIcxwLSNhBq0/JV0k4SOzpVI16V+TXFeaLu0ctZs5LQ4owJFHj7Lxg4cq5cCFZU5543OKxmHeHrOm/Du5HprMjBAa81OwoQBiPawE0Bc4NBPCq8cktTOnSnU4QTfcfSDGa8BzCHNORaQQeRCJp6Hkoyi8slZ9p9F6YhAEAQBAEAQBAEAQBAEAQBAEAQBAEBBCAxBAwApTcEBqWna8vKtvRojYYOV44u/C3M9FhOpGCvJmUYuWhW+lGk0CcmIJg3yId4FxbQG8RltphtVBtSpGtG0eVyXSpSgnmPMgTfdm8BeLXNddBoXXYjXUB5BVVP5akZPrNqOzlO0OG735WYZya2IPQ19F0a2rR58PH/RGeFfJo6GzNIZWZN2HFbf/wBN2pE/gdQqZSxNKqvkZqnSnDi16HMdoti3x3jRif8AeBh5io6L2tDMiw2Zit1UV9Px7alZhqrzr7os/sysTu4RmXjWi6rOEMHP8xFeQCm4anZZus5jbWLzz3MdI69/sdvEYHAgioIII3gqUUZT2mNjmXiuGxuIO+G44dRl5qHXhzOj2TirPI9H5+5udnFsdxMd046kbAcIo909Rh/CsMPPLKz5knbGGVWlvI6x8uf01+pa6nnJkEoCq9MLa8RGJadRlWQ+O93WnkAq+tPNI6/ZuE3FLjq+L/CPS7MLVoXy7znWLD5/GPkf4lsw0/6SFtzD3tXXc/x6fQsNTDnQgCAIAgCAIAgCAIAgCAID5OdU0CAnukBk1tEBiYm5ALx3IDJr6oDh9PNMjKO7iXo6OaVJxEOuWG11MabKg44AwsVilT+Va+RupUs3F6FbxGOe8xI7jFiE1Jca4qhqV5TfD3Jl7K0eButln3bxAaDgMDj0HMZ0UZyV+sWb4iShuiPDAMSQBTMkuDQMTxXrjeyjxbPO83p6zY8A0c1wNMLzSK8jkTyWMoShLLUi0/39uFZq6ZoiZc+jXgOFRgcQDvFcjxC8yKHzR4HqbWhbVmypiyENkQ1LoYoTiafASTmQLuO1dbhZOdCDlq0iFOWWo2usrqFozFizwhFpa1zi55oQA1vv0PHCh+8tUqLdS3JnRUdpRhhXJ6x4Ltvp9OfcWzAF1oa0ABoAAGQAFAAp2hzLbbu9TMuO5Dw8HTKzPES5cBV0Oppvb8Tfr0WMldG/D1MsioXtMNxA2GoO3ga71WzjlZ2WHrb2mn9S49FLb8XLNeffbqRBlrjM0459VYUp543OSx+G+HrOPJ8V3exrabWv3MEQ2HXi1HFrPiPXLz3LCvPKrdZI2Xhd7Uzy0j5lUzUe87DIYKAdWuBnZ05El4rIrRrQ3BwG/eDwIqOqzV4NM0zUMRScdU7ovCQnGRobHsOq9oc3kRVWSaaujialOVOThLVH2D8cV6YGTnUQEMJKAyQBAEAQBAEAQBAEB8WZoD7IDGJkgMYSA+iA0LSmxAhviEgXRtyqTQV4VIWnEVd1SlU6kZRjmdilrTlXw5h5im9Ec6rnVrW9jUHjVcosTv45+sn9iPS0ZszxMy1p90Ur5En0B60WVCnvqkaXW+PctfQ8nLKmzqu0OXaxsu1outbeAAypeh/up21oxg6cYrhZmvDtvM2cno+P8TD/APbD/wCVir6D/nU/8kbJdF9xZGmEO9JROBYf5wD81e7XV8Pm6mvQjYf/AJEVXDb7Tq0+Qquck/kJfMuuVh3ILG/ZY0eQAXZUY5acV1JeRXSd22fSGMFtPBCQH0cKoDB7aBAVXppY3cxCWjVNXs/CaXm9D6KLXp9RfbLxVnZ6Pg+/kzW0LtsSkc3z7KIKP4EYtd8x+ZaaNTJLjoWW08I8RS+XpLT8r96jWty1nR4j4hwLvdH2WjADy9arGpJydzZgqEaVPKuX3Z99CbB8bHN+vdQxV5GFSahrQfXkOKyowzS7DTtLF/D0uHSen5Zo2xIOl4rmOzY66TvGw9cD1WyvHmRtlV0vk5Piu87Ls3tW810u44s9pD/CTrDoaH8yyw0+GUj7aw2WarLnwffy+3kd5EGClFEYNxKA+yAIAgCAIAgCAIAgCA+ThQ1QE94gJBvIDEGiAkxEB4GmcfupUvIvC+yrTk4XsQeFAqza6zYZxva7RuodIq61I3eR3OAoCRQbmgAAdAuboxyU0iWdHoDEAmRU5hzepFW/Jw6hTtmzUcUk+aZrrK8Get2kxQBL12ucP9p+gU3bEW3Huf4MMNzOQsA1moVP9WH/AMjVV0eFWH+SN0tH3FvT8iI0F0MmgeKVGzGv0XU4mgq9N03zt9mn+CDCWV3PBg6Gy7DVxc47zQfRVf8ABKb/AK5fb0N/xL6jpi7BXSViMIeRXoIhID6oDGJkgPH0hs3xEAgDWabzOYGI6jDyWMldG2jUyS7CnJyFccQAaHEct3RV845Wdjha+9p9q1MYbHOIABc5xDQBmScAAsNSQssI8eCLk0ZsgSMu2HgXHWiH7Tzn0GQ5KypwyRscXjMS8RVc+XLuPA7RLODg2OB/44nL4D8x1C8qRuZ4Sq4uy11Rw1jTz5WYZFHwO1gPibk4dR9FBTdOR1FSEcXQa619H/suuFGEUNcw1a4BwIyIIqCrFO/E4uUXFuL1Rm5lMl6eGbHVQGSAIAgCAIAgCAIAgCAIAgCAiiA8nSmTMaViNGYo4c2kH5VVftSDlhpW5cfpr9jbRdpoqSYbrHYuXi+BMYgRCw1BI5EgimIIIyIOK9vxTWqBt2naUzNdyIsZsQQnF2MMMfi2mLhg70UqtjJVo2muKXBiEYxvYws6ZMGIIgF4sN4NrS8WkECvEhRou0oy6mmLX4HZSWnrn+/LObyig+WrT1V3/GYLpR+j9bGj4bqZ7shpNLxSGuJhOJoBEAbU7ga0/VS6G08PWdk7Pt9dDVKjKJ7SsDUSgCAIAgIQFcae2NcffaMHkuHB/wATeuf7KNWhcudm4rJLj3Pu6/Aw7N7E7yIZl41YerD4v2u/KMOZ4LDDwu8xL2xissdzHV693V4llqYc2a87KsjQ3scMHtIPXaOKNXPYycWmimLYk3QYjmu95pLHdMiOB+oUGtHmdRs6un8vJ8Ud72bWt3kB0Bx1oOLeMNxNPI1HULdh53WXqK/bGHyVFVWkte/39TslIKYIAgCAIAgCAIAgCAIAgCAIAgCAgheNXQOI0r0YJJiQwTvAFfMDdv3LlMVs2phpOVNXg+NucfVfrJtOqpKz1OJdAI2VpuxHmFBzI22MKL0E0QCiXBJAIoQCNxFR5LxNrQFg6DWuXjuXGt1tWEmpAFAWEnOlQRwqNiv9lY11L0Z6rR9aIteml8yOuV2RwgCAIAgMIsFrxRwDgdhAI8ih6m1oYyssyE0NhtDWitABQCpqcOZXiSWh7KTk7ydz6r0xCA4ftDsoG7GAwOpE5/C76eS1VI3J+CrOLt1cUcZo/aRk5lkQ5A3X8WHB369AocJZJXOjxFJYqg0ufFd/7wLqa4EAjEHEU3KxONatwZKAIAgCAIAgCAIAgCAIAgCAIAgCAhAa8xIQYnvw2OO8tBPmtM8PSqdOKfgZKclozkNOpCFAhQ3w2XSYlDdriKHZWlNqotqYWlSyZIpXv+CTQnJ3ucpZUMOjsacnOunkcFUpKUkn1rzRvOst/RFkOGXwSTdxLXUrSvwuAHrVW2O2ZGjTdWm3w5Pjw9jRTrZnZnGRYd00/uhFR6UVMndXJB7mhTyJtgrv66pFPX0UrAyy4qm+231TMKq+RlnBdkV4QBAEAQBAEAQBAa9oSjY8J8N2TmkctxHEHFeNXRlCTjJNFMWtKOhPLXCjmktdzG3l/RQqseZ1OArKSy+KLF7PbV7+W7tx14NG82H3D6EflW+hO8bdRUbWw+7rZ1pLj48zqlvKsIAgCAIAgCAIAgCAIAgCAIAgPnMOIY4jMNJHMBYzdotnq1KmmNJLXDtaLdBFdVkIVGwtJacFzn8VnJXjL7E1UYdRY+isWI+UhuiuL3m9ecaVOu6mQAwFBlsVxs+vKtQU5a8fMjVoqM7I8ztBbWXadzq+lPqq7bf/AF978jbhdWcNYx/xEP8AFX0KpIdOPevNEjkWpbUw2HAiOdkG05k4AdSQF1e0mlhanarfXgQaS+dFSTBNakUvAOH4XCrfSi5CKSVly4epYS1Ol0Alb0cv2Mb6n+wp+zabni4/23b8l939jTWdoFiBdcQQgCAIAgCAIAgCAIDg+0OysWxgMH6j+Dh7p8sOgWmrG5Y4Cs4u3VxOT0ctd0lHv0qKFr21pUHLHgQCosJOErnQYnDxxVLLe3NMsiwNKYU2/u7rmRLpdQkEUFK0d12hSqdZTdjn8Zs2eGjnumvv9DoFuK4IAgCAIAgCAIAgIqgFUAqgIqgF5Aa8/Fuwoh3McfJpUbGSy4eb/tfkZQ6SKZdX0C49FgWPofbEDumwTEaIjcbrjQkOxBbXMY7Ff7IxFNUd23Z3eveRa8HmufPtFi0lW/eiMaONXtr6VWO2Y5t2+py/8syw2rOEkHhsUE5NvOPJrHE/JUcXacW+teaJBu6W6YGdf3UC82EK0OTorjhUj4WgE/3lc47EqqrLoo1UqWTi9TRBfGeB7zjRuAAyAAwGQoFR2jFdhtLR0assSsEN+I4uPFdPsvCOjTzzXzS17FyXr2tkKtPM7LQ9aqtDURfQC+gJvoBfCAm8EAqgJqgCAglAcdp3bJbDMBrK943/ADHDVHFm9wPlxWitUceBbbMwkass7lpy5+PYVbJscAbxrjXE1PHFQrt6nTOKjwR1Ggka7PwvvX2+bCfottF/Oiv2nHNhpdlvMtxTzkxVAEAQBAYoBVAKoCKoBVARVARVARVAKoDydK5ju5OMd7bv8Rp9VX7Tnlw7S52X39DbRV5oqyNezIIBocQQDyXKxtyJp8XAOpeAdTKtajkRitibjoeGRkrzmuZ3gum8GlxeyvAHLzXu/ai4ya8jJM3IMm/zDm9HNLT6FRpVY/vYFc37N0cLzRrSd9B8z+qzhKtiJZacW/L0R5JqPGTO1sPR+HLaxAL/AJLocBsrdNVKzvLkuS9X2kWrWzcI6Ht1KuiOTUoCMUBkEBkAgJuoCLiAXEBFxAYlh3oDWmZi5tJJyaASTyCA5vSKzjGDzcffcBkwnFoN3CpaMyONcV41czhNwd0VpOyk3Ltc6YgPhNDgA7C6bxAAzzqQOqg1aTjxS4HUYHH061oSdpdvM3dEXxok0x0OE9xgvDnargAAcQ40wNDksaKbkrI3bRnSp0GpSXzKy58fTtLZhz0w/wCFo33aPNONHVB/KVYnHGxBmC7a7ED7I2nY5rTX9EBvNdwI/vggM0AQGCAICEAQEICEBBKAxJQEFyAxL0auDRmbPgPzht5irT/KoVXZ2GqdKC8vI2KrNczzomjssT8Q6sPzaSostiYZ6OS8fYzWIn2GnaNmQoQbRzsTTEs3V2NVNtbZ1PC04ypttt8/axvo1XNtM8iWcO/phSpFOGKqI6JvrXmbjvobgBQAAbgKBfRYxUVaKsirufVpWQMwgMwEBkAgJogJQBAEAQBARRARcCAgwwUBgJZla3RXfTHzQHyj2e1xvA3XYawzIGzkgPsIVTVwFRgHDOh9QgPpcFKfPFASBRASgCAiiAi6gIuoBdQEXUBBagMS1AQWoDAtQGDmFAfJ7CgPi9hQHi29KRogbcbW6ScwDlxVbtPBzxMIxhbg+ZtpVFB3Z4sCx5svvd21uNdaKDSvBrT81Vx2DUatKa8E/Y3fErkjtYBIAqulXBEQ2WPXoPo16A+gcgMg5ATVATVASgCAlAEBKAIAgCAIAgCAIAgCAIAgCAIAgIQBAQSgMSUBgUB8nBAfMsQGPdIAISAyENAZhiAyDUBmAgJAQGQCAyCAlASgCAlAEAQBAEAQBAEAQBAEAQBAEAQEICEBCAhARRAQQgIogIuoBdQC6gF1ATdQE0QE0QE0QE0QE0QEhASgCAIAgCAIAgCAIAgCAIAgP//Z"/>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4106" name="Picture 10" descr="http://adamhartung.com/wp-content/uploads/decline-dollars.jpg"/>
          <p:cNvPicPr>
            <a:picLocks noChangeAspect="1" noChangeArrowheads="1"/>
          </p:cNvPicPr>
          <p:nvPr/>
        </p:nvPicPr>
        <p:blipFill>
          <a:blip r:embed="rId2" cstate="print"/>
          <a:srcRect/>
          <a:stretch>
            <a:fillRect/>
          </a:stretch>
        </p:blipFill>
        <p:spPr bwMode="auto">
          <a:xfrm>
            <a:off x="1907704" y="4917503"/>
            <a:ext cx="5832648" cy="167984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lstStyle/>
          <a:p>
            <a:pPr>
              <a:buNone/>
            </a:pPr>
            <a:r>
              <a:rPr lang="en-US" b="1" dirty="0" smtClean="0"/>
              <a:t>	The Travel agent and Tour guide business is regulated by the Tourist Business and Guide Act. </a:t>
            </a:r>
          </a:p>
          <a:p>
            <a:pPr>
              <a:buNone/>
            </a:pPr>
            <a:r>
              <a:rPr lang="en-US" sz="800" b="1" dirty="0" smtClean="0"/>
              <a:t>	</a:t>
            </a:r>
          </a:p>
          <a:p>
            <a:pPr>
              <a:buNone/>
            </a:pPr>
            <a:r>
              <a:rPr lang="en-US" b="1" dirty="0" smtClean="0"/>
              <a:t>	Before engaging in the tourist business, one has to apply for a TAT license (Tourism Authority of Thailand) with the Tourist Business and Guide Registration Office.</a:t>
            </a:r>
          </a:p>
          <a:p>
            <a:pPr>
              <a:buNone/>
            </a:pPr>
            <a:endParaRPr lang="en-US" sz="800" i="1" dirty="0" smtClean="0"/>
          </a:p>
          <a:p>
            <a:pPr>
              <a:buNone/>
            </a:pPr>
            <a:r>
              <a:rPr lang="en-US" i="1" dirty="0" smtClean="0"/>
              <a:t>	</a:t>
            </a:r>
            <a:endParaRPr lang="en-US" dirty="0" smtClean="0"/>
          </a:p>
          <a:p>
            <a:pPr>
              <a:buNone/>
            </a:pPr>
            <a:endParaRPr lang="th-TH" dirty="0"/>
          </a:p>
        </p:txBody>
      </p:sp>
      <p:pic>
        <p:nvPicPr>
          <p:cNvPr id="38914" name="Picture 2" descr="http://cdn.adventuretravelnews.com/wp-content/uploads/2014/02/TAT-logo-It-begin-WT-300x127.jpg"/>
          <p:cNvPicPr>
            <a:picLocks noChangeAspect="1" noChangeArrowheads="1"/>
          </p:cNvPicPr>
          <p:nvPr/>
        </p:nvPicPr>
        <p:blipFill>
          <a:blip r:embed="rId2" cstate="print"/>
          <a:srcRect/>
          <a:stretch>
            <a:fillRect/>
          </a:stretch>
        </p:blipFill>
        <p:spPr bwMode="auto">
          <a:xfrm>
            <a:off x="3817474" y="4005064"/>
            <a:ext cx="4642958" cy="1965519"/>
          </a:xfrm>
          <a:prstGeom prst="rect">
            <a:avLst/>
          </a:prstGeom>
          <a:noFill/>
        </p:spPr>
      </p:pic>
      <p:pic>
        <p:nvPicPr>
          <p:cNvPr id="38916" name="Picture 4" descr="http://tatrd.tourismthailand.org/download/sys_site_data.logo.bc84da320650b99a.6c6f676f2e706e67.png"/>
          <p:cNvPicPr>
            <a:picLocks noChangeAspect="1" noChangeArrowheads="1"/>
          </p:cNvPicPr>
          <p:nvPr/>
        </p:nvPicPr>
        <p:blipFill>
          <a:blip r:embed="rId3" cstate="print"/>
          <a:srcRect/>
          <a:stretch>
            <a:fillRect/>
          </a:stretch>
        </p:blipFill>
        <p:spPr bwMode="auto">
          <a:xfrm>
            <a:off x="1187624" y="3961231"/>
            <a:ext cx="2304256" cy="220407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63272" cy="3024336"/>
          </a:xfrm>
        </p:spPr>
        <p:txBody>
          <a:bodyPr/>
          <a:lstStyle/>
          <a:p>
            <a:pPr>
              <a:buNone/>
            </a:pPr>
            <a:r>
              <a:rPr lang="en-US" i="1" dirty="0" smtClean="0"/>
              <a:t>	</a:t>
            </a:r>
            <a:r>
              <a:rPr lang="en-US" dirty="0" smtClean="0"/>
              <a:t>With the travel and tour guide business being a </a:t>
            </a:r>
            <a:r>
              <a:rPr lang="en-US" b="1" dirty="0" smtClean="0">
                <a:solidFill>
                  <a:srgbClr val="FF0000"/>
                </a:solidFill>
              </a:rPr>
              <a:t>Restricted activity under the Foreign Business Act</a:t>
            </a:r>
            <a:r>
              <a:rPr lang="en-US" dirty="0" smtClean="0"/>
              <a:t>, a foreigner that wants to get involved in the tourist business will have to incorporate a juristic person to apply for the TAT license.</a:t>
            </a:r>
            <a:endParaRPr lang="th-TH" dirty="0"/>
          </a:p>
        </p:txBody>
      </p:sp>
      <p:pic>
        <p:nvPicPr>
          <p:cNvPr id="1026" name="Picture 2" descr="http://www.prosoftmyaccount.com/FileSystem/Image/myaccount36/20130304/Procurement.png"/>
          <p:cNvPicPr>
            <a:picLocks noChangeAspect="1" noChangeArrowheads="1"/>
          </p:cNvPicPr>
          <p:nvPr/>
        </p:nvPicPr>
        <p:blipFill>
          <a:blip r:embed="rId2" cstate="print"/>
          <a:srcRect/>
          <a:stretch>
            <a:fillRect/>
          </a:stretch>
        </p:blipFill>
        <p:spPr bwMode="auto">
          <a:xfrm>
            <a:off x="3563888" y="3212976"/>
            <a:ext cx="5016167" cy="29725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2592288"/>
          </a:xfrm>
        </p:spPr>
        <p:txBody>
          <a:bodyPr>
            <a:normAutofit fontScale="92500" lnSpcReduction="20000"/>
          </a:bodyPr>
          <a:lstStyle/>
          <a:p>
            <a:pPr algn="ctr">
              <a:buNone/>
            </a:pPr>
            <a:r>
              <a:rPr lang="en-US" sz="6000" dirty="0" smtClean="0"/>
              <a:t>Tour guide License </a:t>
            </a:r>
          </a:p>
          <a:p>
            <a:pPr algn="ctr">
              <a:buNone/>
            </a:pPr>
            <a:r>
              <a:rPr lang="en-US" sz="6000" dirty="0" smtClean="0"/>
              <a:t>&amp; </a:t>
            </a:r>
          </a:p>
          <a:p>
            <a:pPr algn="ctr">
              <a:buNone/>
            </a:pPr>
            <a:r>
              <a:rPr lang="en-US" sz="6000" dirty="0" smtClean="0"/>
              <a:t>Company License</a:t>
            </a:r>
            <a:endParaRPr lang="th-TH" sz="6000" dirty="0"/>
          </a:p>
        </p:txBody>
      </p:sp>
      <p:sp>
        <p:nvSpPr>
          <p:cNvPr id="58370" name="AutoShape 2" descr="ผลการค้นหารูปภาพสำหรับ license"/>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58372" name="AutoShape 4" descr="ผลการค้นหารูปภาพสำหรับ license"/>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58374" name="Picture 6" descr="http://www.faecdn.com/d/bex/i/captains-license-image.jpg"/>
          <p:cNvPicPr>
            <a:picLocks noChangeAspect="1" noChangeArrowheads="1"/>
          </p:cNvPicPr>
          <p:nvPr/>
        </p:nvPicPr>
        <p:blipFill>
          <a:blip r:embed="rId2" cstate="print"/>
          <a:srcRect/>
          <a:stretch>
            <a:fillRect/>
          </a:stretch>
        </p:blipFill>
        <p:spPr bwMode="auto">
          <a:xfrm>
            <a:off x="4860032" y="3933056"/>
            <a:ext cx="3055840" cy="2520280"/>
          </a:xfrm>
          <a:prstGeom prst="rect">
            <a:avLst/>
          </a:prstGeom>
          <a:noFill/>
        </p:spPr>
      </p:pic>
      <p:pic>
        <p:nvPicPr>
          <p:cNvPr id="58376" name="Picture 8" descr="https://www.aavsb.org/Meek/GetFile/1e42dcc8-2c3b-4767-8e74-f0b777ff3a75"/>
          <p:cNvPicPr>
            <a:picLocks noChangeAspect="1" noChangeArrowheads="1"/>
          </p:cNvPicPr>
          <p:nvPr/>
        </p:nvPicPr>
        <p:blipFill>
          <a:blip r:embed="rId3" cstate="print"/>
          <a:srcRect/>
          <a:stretch>
            <a:fillRect/>
          </a:stretch>
        </p:blipFill>
        <p:spPr bwMode="auto">
          <a:xfrm>
            <a:off x="1475656" y="3861048"/>
            <a:ext cx="2514600" cy="23717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832648"/>
          </a:xfrm>
          <a:solidFill>
            <a:schemeClr val="tx2">
              <a:lumMod val="20000"/>
              <a:lumOff val="80000"/>
            </a:schemeClr>
          </a:solidFill>
        </p:spPr>
        <p:txBody>
          <a:bodyPr>
            <a:normAutofit/>
          </a:bodyPr>
          <a:lstStyle/>
          <a:p>
            <a:pPr algn="ctr">
              <a:buNone/>
            </a:pPr>
            <a:r>
              <a:rPr lang="en-US" sz="4000" b="1" dirty="0" smtClean="0">
                <a:solidFill>
                  <a:srgbClr val="0070C0"/>
                </a:solidFill>
              </a:rPr>
              <a:t>TAT License</a:t>
            </a:r>
            <a:r>
              <a:rPr lang="en-US" sz="2800" b="1" dirty="0" smtClean="0">
                <a:solidFill>
                  <a:srgbClr val="0070C0"/>
                </a:solidFill>
              </a:rPr>
              <a:t/>
            </a:r>
            <a:br>
              <a:rPr lang="en-US" sz="2800" b="1" dirty="0" smtClean="0">
                <a:solidFill>
                  <a:srgbClr val="0070C0"/>
                </a:solidFill>
              </a:rPr>
            </a:br>
            <a:r>
              <a:rPr lang="en-US" sz="2000" b="1" dirty="0" smtClean="0">
                <a:solidFill>
                  <a:srgbClr val="0070C0"/>
                </a:solidFill>
              </a:rPr>
              <a:t>TRAVEL/TOUR GUIDE BUSINESS REGISTRATION IN THAILAND</a:t>
            </a:r>
          </a:p>
          <a:p>
            <a:pPr>
              <a:buNone/>
            </a:pPr>
            <a:endParaRPr lang="en-US" sz="800" b="1" dirty="0" smtClean="0"/>
          </a:p>
          <a:p>
            <a:pPr>
              <a:buNone/>
            </a:pPr>
            <a:r>
              <a:rPr lang="en-US" sz="2800" b="1" dirty="0" smtClean="0"/>
              <a:t>	</a:t>
            </a:r>
            <a:r>
              <a:rPr lang="en-US" sz="2400" dirty="0" smtClean="0"/>
              <a:t>One of the most lucrative businesses in Thailand is the Travel/Tour Guide Business. </a:t>
            </a:r>
          </a:p>
          <a:p>
            <a:pPr>
              <a:buNone/>
            </a:pPr>
            <a:endParaRPr lang="en-US" sz="900" dirty="0" smtClean="0"/>
          </a:p>
          <a:p>
            <a:pPr>
              <a:buNone/>
            </a:pPr>
            <a:r>
              <a:rPr lang="en-US" sz="2400" dirty="0" smtClean="0"/>
              <a:t>	This is supported by the increasing number of visiting foreigners in Thailand. Based on the statistics, an estimated of 30 million tourists arrived in Thailand in 2015 despite the H1N1 threats, economic meltdown, political situation in the country and etc.</a:t>
            </a:r>
          </a:p>
          <a:p>
            <a:pPr>
              <a:buNone/>
            </a:pPr>
            <a:endParaRPr lang="en-US" sz="900" dirty="0" smtClean="0"/>
          </a:p>
          <a:p>
            <a:pPr>
              <a:buNone/>
            </a:pPr>
            <a:r>
              <a:rPr lang="en-US" sz="2400" dirty="0" smtClean="0"/>
              <a:t>	It is expected that inbound tourist expenditure per head will increase by around 10.49% in 2016 as compared to 2010.</a:t>
            </a:r>
            <a:endParaRPr lang="th-TH" sz="2400" dirty="0" smtClean="0"/>
          </a:p>
          <a:p>
            <a:pPr>
              <a:buNone/>
            </a:pPr>
            <a:endParaRPr lang="th-TH"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351</Words>
  <Application>Microsoft Office PowerPoint</Application>
  <PresentationFormat>On-screen Show (4:3)</PresentationFormat>
  <Paragraphs>297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 Tourist Guide License</vt:lpstr>
      <vt:lpstr> Tourist Guide License</vt:lpstr>
      <vt:lpstr> Tourist Guide License</vt:lpstr>
      <vt:lpstr> Tourist Guide License</vt:lpstr>
      <vt:lpstr> Tourist Guide License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CQ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c_com</dc:creator>
  <cp:lastModifiedBy>Sakul</cp:lastModifiedBy>
  <cp:revision>41</cp:revision>
  <dcterms:created xsi:type="dcterms:W3CDTF">2015-01-16T16:53:57Z</dcterms:created>
  <dcterms:modified xsi:type="dcterms:W3CDTF">2017-09-21T01:04:49Z</dcterms:modified>
</cp:coreProperties>
</file>