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hyperlink" Target="http://www.shutterstock.com" TargetMode="Externa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audio" Target="../media/media3.m4a"/><Relationship Id="rId7" Type="http://schemas.openxmlformats.org/officeDocument/2006/relationships/image" Target="../media/image7.tif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tif"/><Relationship Id="rId11" Type="http://schemas.openxmlformats.org/officeDocument/2006/relationships/image" Target="../media/image11.tif"/><Relationship Id="rId5" Type="http://schemas.openxmlformats.org/officeDocument/2006/relationships/image" Target="../media/image5.tif"/><Relationship Id="rId10" Type="http://schemas.openxmlformats.org/officeDocument/2006/relationships/image" Target="../media/image10.t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t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www.researchgate.net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2.tif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tif"/><Relationship Id="rId5" Type="http://schemas.openxmlformats.org/officeDocument/2006/relationships/image" Target="../media/image11.tif"/><Relationship Id="rId4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hyperlink" Target="http://www.researchgate.net" TargetMode="External"/><Relationship Id="rId5" Type="http://schemas.openxmlformats.org/officeDocument/2006/relationships/image" Target="../media/image12.tif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7.tif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0" y="3112851"/>
            <a:ext cx="12953550" cy="2276272"/>
          </a:xfrm>
          <a:prstGeom prst="rect">
            <a:avLst/>
          </a:prstGeom>
          <a:solidFill>
            <a:srgbClr val="2FC9FF"/>
          </a:solidFill>
        </p:spPr>
        <p:txBody>
          <a:bodyPr>
            <a:normAutofit/>
          </a:bodyPr>
          <a:lstStyle/>
          <a:p>
            <a:pPr lvl="0">
              <a:defRPr sz="1800"/>
            </a:pPr>
            <a:r>
              <a:rPr sz="8000" dirty="0">
                <a:solidFill>
                  <a:srgbClr val="FFF04F"/>
                </a:solidFill>
                <a:latin typeface="Arial"/>
                <a:ea typeface="Arial"/>
                <a:cs typeface="Arial"/>
                <a:sym typeface="Arial"/>
              </a:rPr>
              <a:t>Uniform</a:t>
            </a:r>
            <a:r>
              <a:rPr sz="8000" dirty="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270000" y="63119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Unit 6 </a:t>
            </a:r>
          </a:p>
          <a:p>
            <a:pPr lvl="0">
              <a:defRPr sz="1800"/>
            </a:pPr>
            <a:r>
              <a:rPr sz="3200">
                <a:latin typeface="Arial"/>
                <a:ea typeface="Arial"/>
                <a:cs typeface="Arial"/>
                <a:sym typeface="Arial"/>
              </a:rPr>
              <a:t>IAC1204 Personality Development and Grooming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1201318" y="6210440"/>
            <a:ext cx="1271950" cy="1271950"/>
          </a:xfrm>
          <a:prstGeom prst="line">
            <a:avLst/>
          </a:prstGeom>
          <a:ln w="177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1188618" y="4763513"/>
            <a:ext cx="1271950" cy="1271950"/>
          </a:xfrm>
          <a:prstGeom prst="line">
            <a:avLst/>
          </a:prstGeom>
          <a:ln w="177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188618" y="3114636"/>
            <a:ext cx="1271950" cy="1271950"/>
          </a:xfrm>
          <a:prstGeom prst="line">
            <a:avLst/>
          </a:prstGeom>
          <a:ln w="177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188618" y="1465760"/>
            <a:ext cx="1271950" cy="1271950"/>
          </a:xfrm>
          <a:prstGeom prst="line">
            <a:avLst/>
          </a:prstGeom>
          <a:ln w="1778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33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9" grpId="1" animBg="1" advAuto="0"/>
      <p:bldP spid="110" grpId="2" animBg="1" advAuto="0"/>
      <p:bldP spid="111" grpId="3" animBg="1" advAuto="0"/>
      <p:bldP spid="112" grpId="4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"/>
          <p:cNvPicPr/>
          <p:nvPr/>
        </p:nvPicPr>
        <p:blipFill>
          <a:blip r:embed="rId5">
            <a:extLst/>
          </a:blip>
          <a:srcRect t="13981" r="17096" b="7130"/>
          <a:stretch>
            <a:fillRect/>
          </a:stretch>
        </p:blipFill>
        <p:spPr>
          <a:xfrm>
            <a:off x="5279940" y="2159382"/>
            <a:ext cx="7719271" cy="5996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"/>
          <p:cNvPicPr/>
          <p:nvPr/>
        </p:nvPicPr>
        <p:blipFill>
          <a:blip r:embed="rId6">
            <a:extLst/>
          </a:blip>
          <a:srcRect l="20421" t="16166" r="20421" b="18817"/>
          <a:stretch>
            <a:fillRect/>
          </a:stretch>
        </p:blipFill>
        <p:spPr>
          <a:xfrm>
            <a:off x="249884" y="1878806"/>
            <a:ext cx="5723516" cy="629049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5118782" y="8588082"/>
            <a:ext cx="2767236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u="sng">
                <a:latin typeface="Arial"/>
                <a:ea typeface="Arial"/>
                <a:cs typeface="Arial"/>
                <a:sym typeface="Arial"/>
                <a:hlinkClick r:id="rId7"/>
              </a:defRPr>
            </a:lvl1pPr>
          </a:lstStyle>
          <a:p>
            <a:pPr lvl="0">
              <a:defRPr sz="1800" u="none"/>
            </a:pPr>
            <a:r>
              <a:rPr sz="2100" u="sng">
                <a:hlinkClick r:id="rId7"/>
              </a:rPr>
              <a:t>www.shutterstock.com</a:t>
            </a:r>
          </a:p>
        </p:txBody>
      </p:sp>
      <p:sp>
        <p:nvSpPr>
          <p:cNvPr id="41" name="Shape 41"/>
          <p:cNvSpPr/>
          <p:nvPr/>
        </p:nvSpPr>
        <p:spPr>
          <a:xfrm>
            <a:off x="2226419" y="656658"/>
            <a:ext cx="855196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How do you feel when you are in a hurry?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959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asted-image.tif"/>
          <p:cNvPicPr/>
          <p:nvPr/>
        </p:nvPicPr>
        <p:blipFill>
          <a:blip r:embed="rId5">
            <a:extLst/>
          </a:blip>
          <a:srcRect b="8968"/>
          <a:stretch>
            <a:fillRect/>
          </a:stretch>
        </p:blipFill>
        <p:spPr>
          <a:xfrm>
            <a:off x="7404472" y="4722766"/>
            <a:ext cx="4528567" cy="4452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asted-image.tif"/>
          <p:cNvPicPr/>
          <p:nvPr/>
        </p:nvPicPr>
        <p:blipFill>
          <a:blip r:embed="rId6">
            <a:extLst/>
          </a:blip>
          <a:srcRect l="11289" t="7451" r="13255" b="4601"/>
          <a:stretch>
            <a:fillRect/>
          </a:stretch>
        </p:blipFill>
        <p:spPr>
          <a:xfrm>
            <a:off x="4949720" y="299336"/>
            <a:ext cx="3556626" cy="414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01772" y="4876158"/>
            <a:ext cx="3081011" cy="4145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pasted-image.tif"/>
          <p:cNvPicPr/>
          <p:nvPr/>
        </p:nvPicPr>
        <p:blipFill>
          <a:blip r:embed="rId8">
            <a:extLst/>
          </a:blip>
          <a:srcRect l="20543" t="7289" r="20543" b="11819"/>
          <a:stretch>
            <a:fillRect/>
          </a:stretch>
        </p:blipFill>
        <p:spPr>
          <a:xfrm>
            <a:off x="8928715" y="358289"/>
            <a:ext cx="2716007" cy="4027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asted-image.tif"/>
          <p:cNvPicPr/>
          <p:nvPr/>
        </p:nvPicPr>
        <p:blipFill>
          <a:blip r:embed="rId9">
            <a:extLst/>
          </a:blip>
          <a:srcRect l="29642" r="29642"/>
          <a:stretch>
            <a:fillRect/>
          </a:stretch>
        </p:blipFill>
        <p:spPr>
          <a:xfrm>
            <a:off x="1344995" y="4795394"/>
            <a:ext cx="1639752" cy="4027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98602" y="334601"/>
            <a:ext cx="1881153" cy="407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asted-image.tif"/>
          <p:cNvPicPr/>
          <p:nvPr/>
        </p:nvPicPr>
        <p:blipFill>
          <a:blip r:embed="rId11">
            <a:extLst/>
          </a:blip>
          <a:srcRect l="50254" t="6249" r="12214" b="3460"/>
          <a:stretch>
            <a:fillRect/>
          </a:stretch>
        </p:blipFill>
        <p:spPr>
          <a:xfrm>
            <a:off x="2833656" y="334658"/>
            <a:ext cx="1693747" cy="4074696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1458159" y="4423962"/>
            <a:ext cx="944482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Soldier</a:t>
            </a:r>
          </a:p>
        </p:txBody>
      </p:sp>
      <p:sp>
        <p:nvSpPr>
          <p:cNvPr id="51" name="Shape 51"/>
          <p:cNvSpPr/>
          <p:nvPr/>
        </p:nvSpPr>
        <p:spPr>
          <a:xfrm>
            <a:off x="3130246" y="4423962"/>
            <a:ext cx="1359508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Policeman</a:t>
            </a:r>
          </a:p>
        </p:txBody>
      </p:sp>
      <p:sp>
        <p:nvSpPr>
          <p:cNvPr id="52" name="Shape 52"/>
          <p:cNvSpPr/>
          <p:nvPr/>
        </p:nvSpPr>
        <p:spPr>
          <a:xfrm>
            <a:off x="5539445" y="4423962"/>
            <a:ext cx="2377344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Government officer</a:t>
            </a:r>
          </a:p>
        </p:txBody>
      </p:sp>
      <p:sp>
        <p:nvSpPr>
          <p:cNvPr id="53" name="Shape 53"/>
          <p:cNvSpPr/>
          <p:nvPr/>
        </p:nvSpPr>
        <p:spPr>
          <a:xfrm>
            <a:off x="8981288" y="4423962"/>
            <a:ext cx="2160129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Doctor and nurse</a:t>
            </a:r>
          </a:p>
        </p:txBody>
      </p:sp>
      <p:sp>
        <p:nvSpPr>
          <p:cNvPr id="54" name="Shape 54"/>
          <p:cNvSpPr/>
          <p:nvPr/>
        </p:nvSpPr>
        <p:spPr>
          <a:xfrm>
            <a:off x="1047955" y="8945162"/>
            <a:ext cx="2233967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University student</a:t>
            </a:r>
          </a:p>
        </p:txBody>
      </p:sp>
      <p:sp>
        <p:nvSpPr>
          <p:cNvPr id="55" name="Shape 55"/>
          <p:cNvSpPr/>
          <p:nvPr/>
        </p:nvSpPr>
        <p:spPr>
          <a:xfrm>
            <a:off x="3747212" y="8945162"/>
            <a:ext cx="2590131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High school students</a:t>
            </a:r>
          </a:p>
        </p:txBody>
      </p:sp>
      <p:sp>
        <p:nvSpPr>
          <p:cNvPr id="56" name="Shape 56"/>
          <p:cNvSpPr/>
          <p:nvPr/>
        </p:nvSpPr>
        <p:spPr>
          <a:xfrm>
            <a:off x="9178971" y="9186462"/>
            <a:ext cx="1428658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100"/>
              <a:t>Airline staff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101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(null)(right)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" grpId="1" animBg="1" advAuto="0"/>
      <p:bldP spid="51" grpId="2" animBg="1" advAuto="0"/>
      <p:bldP spid="52" grpId="3" animBg="1" advAuto="0"/>
      <p:bldP spid="53" grpId="4" animBg="1" advAuto="0"/>
      <p:bldP spid="54" grpId="5" animBg="1" advAuto="0"/>
      <p:bldP spid="55" grpId="6" animBg="1" advAuto="0"/>
      <p:bldP spid="56" grpId="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41744" y="2026042"/>
            <a:ext cx="6321312" cy="7454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icture 58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5200" y="3309436"/>
            <a:ext cx="5735953" cy="2400698"/>
          </a:xfrm>
          <a:prstGeom prst="rect">
            <a:avLst/>
          </a:prstGeom>
        </p:spPr>
      </p:pic>
      <p:sp>
        <p:nvSpPr>
          <p:cNvPr id="61" name="Shape 61"/>
          <p:cNvSpPr/>
          <p:nvPr/>
        </p:nvSpPr>
        <p:spPr>
          <a:xfrm>
            <a:off x="1451471" y="3933063"/>
            <a:ext cx="2655690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What is 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the uniform?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3581400" y="364486"/>
            <a:ext cx="3958432" cy="2967770"/>
            <a:chOff x="-38100" y="-38099"/>
            <a:chExt cx="3958431" cy="2967769"/>
          </a:xfrm>
        </p:grpSpPr>
        <p:sp>
          <p:nvSpPr>
            <p:cNvPr id="63" name="Shape 63"/>
            <p:cNvSpPr/>
            <p:nvPr/>
          </p:nvSpPr>
          <p:spPr>
            <a:xfrm>
              <a:off x="0" y="0"/>
              <a:ext cx="3882232" cy="2324398"/>
            </a:xfrm>
            <a:prstGeom prst="wedgeEllipseCallout">
              <a:avLst>
                <a:gd name="adj1" fmla="val 49279"/>
                <a:gd name="adj2" fmla="val 74631"/>
              </a:avLst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pic>
          <p:nvPicPr>
            <p:cNvPr id="62" name="Picture 61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8100" y="-38100"/>
              <a:ext cx="3958432" cy="2967770"/>
            </a:xfrm>
            <a:prstGeom prst="rect">
              <a:avLst/>
            </a:prstGeom>
            <a:effectLst/>
          </p:spPr>
        </p:pic>
      </p:grpSp>
      <p:sp>
        <p:nvSpPr>
          <p:cNvPr id="65" name="Shape 65"/>
          <p:cNvSpPr/>
          <p:nvPr/>
        </p:nvSpPr>
        <p:spPr>
          <a:xfrm>
            <a:off x="4080185" y="781440"/>
            <a:ext cx="2960862" cy="1686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What are 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the functions 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of uniform?</a:t>
            </a:r>
          </a:p>
        </p:txBody>
      </p:sp>
      <p:pic>
        <p:nvPicPr>
          <p:cNvPr id="66" name="Picture 65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91500" y="1593687"/>
            <a:ext cx="4385469" cy="2932984"/>
          </a:xfrm>
          <a:prstGeom prst="rect">
            <a:avLst/>
          </a:prstGeom>
        </p:spPr>
      </p:pic>
      <p:sp>
        <p:nvSpPr>
          <p:cNvPr id="68" name="Shape 68"/>
          <p:cNvSpPr/>
          <p:nvPr/>
        </p:nvSpPr>
        <p:spPr>
          <a:xfrm>
            <a:off x="8732701" y="2005018"/>
            <a:ext cx="3561830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What is 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about the 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airline’s uniform?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6754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9" grpId="1" animBg="1" advAuto="0"/>
      <p:bldP spid="64" grpId="2" animBg="1" advAuto="0"/>
      <p:bldP spid="66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tif"/>
          <p:cNvPicPr/>
          <p:nvPr/>
        </p:nvPicPr>
        <p:blipFill>
          <a:blip r:embed="rId4">
            <a:extLst/>
          </a:blip>
          <a:srcRect l="52379" t="16162"/>
          <a:stretch>
            <a:fillRect/>
          </a:stretch>
        </p:blipFill>
        <p:spPr>
          <a:xfrm>
            <a:off x="9751623" y="3161704"/>
            <a:ext cx="3010233" cy="6249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icture 70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97559" y="828940"/>
            <a:ext cx="7369573" cy="2971140"/>
          </a:xfrm>
          <a:prstGeom prst="rect">
            <a:avLst/>
          </a:prstGeom>
        </p:spPr>
      </p:pic>
      <p:sp>
        <p:nvSpPr>
          <p:cNvPr id="73" name="Shape 73"/>
          <p:cNvSpPr/>
          <p:nvPr/>
        </p:nvSpPr>
        <p:spPr>
          <a:xfrm>
            <a:off x="3122429" y="1623805"/>
            <a:ext cx="6519833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5500"/>
              <a:t>What is the uniform?</a:t>
            </a:r>
          </a:p>
        </p:txBody>
      </p:sp>
      <p:sp>
        <p:nvSpPr>
          <p:cNvPr id="74" name="Shape 74"/>
          <p:cNvSpPr/>
          <p:nvPr/>
        </p:nvSpPr>
        <p:spPr>
          <a:xfrm>
            <a:off x="1739118" y="4669625"/>
            <a:ext cx="7316764" cy="69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DE6A1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 dirty="0">
                <a:solidFill>
                  <a:srgbClr val="DE6A10"/>
                </a:solidFill>
              </a:rPr>
              <a:t>1. Symbolic communication </a:t>
            </a:r>
          </a:p>
        </p:txBody>
      </p:sp>
      <p:sp>
        <p:nvSpPr>
          <p:cNvPr id="75" name="Shape 75"/>
          <p:cNvSpPr/>
          <p:nvPr/>
        </p:nvSpPr>
        <p:spPr>
          <a:xfrm>
            <a:off x="1486482" y="5985464"/>
            <a:ext cx="7822036" cy="693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00882B"/>
                </a:solidFill>
              </a:rPr>
              <a:t>2. Hierarchical empowerment  </a:t>
            </a:r>
          </a:p>
        </p:txBody>
      </p:sp>
      <p:sp>
        <p:nvSpPr>
          <p:cNvPr id="76" name="Shape 76"/>
          <p:cNvSpPr/>
          <p:nvPr/>
        </p:nvSpPr>
        <p:spPr>
          <a:xfrm>
            <a:off x="634644" y="8880623"/>
            <a:ext cx="11698388" cy="552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Bunyawanich, S., Jarvela, M. &amp; Ghaffar, A. (2018). The Influence of the Uniform in Establishing Unity, Hierarchy, and Conformity </a:t>
            </a:r>
          </a:p>
          <a:p>
            <a:pPr lvl="0" algn="l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            at Thai Universities. Retrieved from </a:t>
            </a:r>
            <a:r>
              <a:rPr sz="1600" u="sng">
                <a:latin typeface="Arial"/>
                <a:ea typeface="Arial"/>
                <a:cs typeface="Arial"/>
                <a:sym typeface="Arial"/>
                <a:hlinkClick r:id="rId6"/>
              </a:rPr>
              <a:t>www.researchgate.net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1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9844" y="5825063"/>
            <a:ext cx="3156165" cy="3721964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1386377" y="996506"/>
            <a:ext cx="10232046" cy="94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 b="1">
                <a:solidFill>
                  <a:srgbClr val="DE6A1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900" b="1">
                <a:solidFill>
                  <a:srgbClr val="DE6A10"/>
                </a:solidFill>
              </a:rPr>
              <a:t>1. Symbolic communication </a:t>
            </a:r>
          </a:p>
        </p:txBody>
      </p:sp>
      <p:sp>
        <p:nvSpPr>
          <p:cNvPr id="80" name="Shape 80"/>
          <p:cNvSpPr/>
          <p:nvPr/>
        </p:nvSpPr>
        <p:spPr>
          <a:xfrm>
            <a:off x="571500" y="2875537"/>
            <a:ext cx="11861800" cy="1840955"/>
          </a:xfrm>
          <a:prstGeom prst="roundRect">
            <a:avLst>
              <a:gd name="adj" fmla="val 21048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1007405" y="3272804"/>
            <a:ext cx="10989990" cy="1153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“Uniform is a costume identifying similar appearance,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distinctiveness, or uniformity of a group. ”</a:t>
            </a:r>
          </a:p>
        </p:txBody>
      </p:sp>
      <p:sp>
        <p:nvSpPr>
          <p:cNvPr id="82" name="Shape 82"/>
          <p:cNvSpPr/>
          <p:nvPr/>
        </p:nvSpPr>
        <p:spPr>
          <a:xfrm>
            <a:off x="571500" y="5193754"/>
            <a:ext cx="11861800" cy="1840955"/>
          </a:xfrm>
          <a:prstGeom prst="roundRect">
            <a:avLst>
              <a:gd name="adj" fmla="val 21048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1426988" y="5654836"/>
            <a:ext cx="10150824" cy="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“Uniform is a symbol of membership of a group.” </a:t>
            </a:r>
          </a:p>
          <a:p>
            <a:pPr lvl="0">
              <a:defRPr sz="1800"/>
            </a:pPr>
            <a:r>
              <a:rPr sz="2000">
                <a:latin typeface="Arial"/>
                <a:ea typeface="Arial"/>
                <a:cs typeface="Arial"/>
                <a:sym typeface="Arial"/>
              </a:rPr>
              <a:t>(Joseph and Alex, 1977)</a:t>
            </a:r>
          </a:p>
        </p:txBody>
      </p:sp>
      <p:sp>
        <p:nvSpPr>
          <p:cNvPr id="84" name="Shape 84"/>
          <p:cNvSpPr/>
          <p:nvPr/>
        </p:nvSpPr>
        <p:spPr>
          <a:xfrm>
            <a:off x="1637137" y="2060796"/>
            <a:ext cx="973052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300">
                <a:solidFill>
                  <a:srgbClr val="EC5D57"/>
                </a:solidFill>
              </a:rPr>
              <a:t>symbol</a:t>
            </a:r>
            <a:r>
              <a:rPr sz="2300"/>
              <a:t> (n.) a sign, a shape, an object that is used to represent something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9294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1386377" y="831406"/>
            <a:ext cx="10232046" cy="94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 b="1">
                <a:solidFill>
                  <a:srgbClr val="DE6A1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900" b="1">
                <a:solidFill>
                  <a:srgbClr val="DE6A10"/>
                </a:solidFill>
              </a:rPr>
              <a:t>1. Symbolic communication </a:t>
            </a:r>
          </a:p>
        </p:txBody>
      </p:sp>
      <p:pic>
        <p:nvPicPr>
          <p:cNvPr id="87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1502" y="2556662"/>
            <a:ext cx="2529234" cy="5478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asted-image.tif"/>
          <p:cNvPicPr/>
          <p:nvPr/>
        </p:nvPicPr>
        <p:blipFill>
          <a:blip r:embed="rId5">
            <a:extLst/>
          </a:blip>
          <a:srcRect l="50254" t="6249" r="12214" b="3460"/>
          <a:stretch>
            <a:fillRect/>
          </a:stretch>
        </p:blipFill>
        <p:spPr>
          <a:xfrm>
            <a:off x="3595656" y="2625618"/>
            <a:ext cx="2220056" cy="5340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tif"/>
          <p:cNvPicPr/>
          <p:nvPr/>
        </p:nvPicPr>
        <p:blipFill>
          <a:blip r:embed="rId6">
            <a:extLst/>
          </a:blip>
          <a:srcRect l="20543" t="7289" r="20543" b="11819"/>
          <a:stretch>
            <a:fillRect/>
          </a:stretch>
        </p:blipFill>
        <p:spPr>
          <a:xfrm>
            <a:off x="7813961" y="2529851"/>
            <a:ext cx="3730601" cy="553215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2608721" y="8325978"/>
            <a:ext cx="778735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EC5D57"/>
                </a:solidFill>
              </a:rPr>
              <a:t>Uniform is a symbol of work or career.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6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93344" y="5939363"/>
            <a:ext cx="3156165" cy="3721964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1031484" y="1023296"/>
            <a:ext cx="10941832" cy="94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900" b="1">
                <a:solidFill>
                  <a:srgbClr val="00882B"/>
                </a:solidFill>
              </a:rPr>
              <a:t>2. Hierarchical empowerment  </a:t>
            </a:r>
          </a:p>
        </p:txBody>
      </p:sp>
      <p:sp>
        <p:nvSpPr>
          <p:cNvPr id="94" name="Shape 94"/>
          <p:cNvSpPr/>
          <p:nvPr/>
        </p:nvSpPr>
        <p:spPr>
          <a:xfrm>
            <a:off x="571500" y="2940285"/>
            <a:ext cx="11861800" cy="2086750"/>
          </a:xfrm>
          <a:prstGeom prst="roundRect">
            <a:avLst>
              <a:gd name="adj" fmla="val 18569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1502333" y="3140238"/>
            <a:ext cx="10000134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“Uniform functions as a social class marker and 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operates as a symbol of cultural representation, 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social class, uniformity, and unity.”</a:t>
            </a:r>
          </a:p>
        </p:txBody>
      </p:sp>
      <p:sp>
        <p:nvSpPr>
          <p:cNvPr id="96" name="Shape 96"/>
          <p:cNvSpPr/>
          <p:nvPr/>
        </p:nvSpPr>
        <p:spPr>
          <a:xfrm>
            <a:off x="571500" y="5363916"/>
            <a:ext cx="11861800" cy="1840956"/>
          </a:xfrm>
          <a:prstGeom prst="roundRect">
            <a:avLst>
              <a:gd name="adj" fmla="val 21048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719422" y="6003336"/>
            <a:ext cx="11565956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“Uniform contents a sense of superiority and inferiority.” </a:t>
            </a:r>
          </a:p>
        </p:txBody>
      </p:sp>
      <p:sp>
        <p:nvSpPr>
          <p:cNvPr id="98" name="Shape 98"/>
          <p:cNvSpPr/>
          <p:nvPr/>
        </p:nvSpPr>
        <p:spPr>
          <a:xfrm>
            <a:off x="634644" y="8864599"/>
            <a:ext cx="1173551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1600"/>
              <a:t>Bunyawanich, S., Jarvela, M. &amp; Ghaffar, A. (2018). The Influence of the Uniform in Establishing Unity, Hierarchy, and Conformity </a:t>
            </a:r>
          </a:p>
          <a:p>
            <a:pPr lvl="0" algn="l">
              <a:defRPr sz="1800"/>
            </a:pPr>
            <a:r>
              <a:rPr sz="1600"/>
              <a:t>            at Thai Universities. Retrieved from </a:t>
            </a:r>
            <a:r>
              <a:rPr sz="1600">
                <a:latin typeface="Arial"/>
                <a:ea typeface="Arial"/>
                <a:cs typeface="Arial"/>
                <a:sym typeface="Arial"/>
                <a:hlinkClick r:id="rId6"/>
              </a:rPr>
              <a:t>www.researchgate.net</a:t>
            </a:r>
          </a:p>
        </p:txBody>
      </p:sp>
      <p:sp>
        <p:nvSpPr>
          <p:cNvPr id="99" name="Shape 99"/>
          <p:cNvSpPr/>
          <p:nvPr/>
        </p:nvSpPr>
        <p:spPr>
          <a:xfrm>
            <a:off x="4018483" y="2060796"/>
            <a:ext cx="496783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300">
                <a:solidFill>
                  <a:srgbClr val="EC5D57"/>
                </a:solidFill>
              </a:rPr>
              <a:t>hierarchical</a:t>
            </a:r>
            <a:r>
              <a:rPr sz="2300"/>
              <a:t> (adj.) level of importance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450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9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1963" y="1083937"/>
            <a:ext cx="10500874" cy="863405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1031484" y="426396"/>
            <a:ext cx="10941832" cy="94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 b="1">
                <a:solidFill>
                  <a:srgbClr val="0088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900" b="1">
                <a:solidFill>
                  <a:srgbClr val="00882B"/>
                </a:solidFill>
              </a:rPr>
              <a:t>2. Hierarchical empowerment  </a:t>
            </a:r>
          </a:p>
        </p:txBody>
      </p:sp>
      <p:sp>
        <p:nvSpPr>
          <p:cNvPr id="103" name="Shape 103"/>
          <p:cNvSpPr/>
          <p:nvPr/>
        </p:nvSpPr>
        <p:spPr>
          <a:xfrm>
            <a:off x="8781095" y="5900278"/>
            <a:ext cx="3951611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rPr>
              <a:t>Uniform is </a:t>
            </a:r>
          </a:p>
          <a:p>
            <a:pPr lvl="0">
              <a:defRPr sz="1800"/>
            </a:pPr>
            <a:r>
              <a:rPr sz="3600">
                <a:solidFill>
                  <a:srgbClr val="EC5D57"/>
                </a:solidFill>
                <a:latin typeface="Arial"/>
                <a:ea typeface="Arial"/>
                <a:cs typeface="Arial"/>
                <a:sym typeface="Arial"/>
              </a:rPr>
              <a:t>a positioning mark.</a:t>
            </a:r>
          </a:p>
        </p:txBody>
      </p:sp>
      <p:sp>
        <p:nvSpPr>
          <p:cNvPr id="104" name="Shape 104"/>
          <p:cNvSpPr/>
          <p:nvPr/>
        </p:nvSpPr>
        <p:spPr>
          <a:xfrm>
            <a:off x="8956218" y="1466529"/>
            <a:ext cx="2404430" cy="694217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/>
              <a:t>Stripe = ขีด</a:t>
            </a:r>
          </a:p>
        </p:txBody>
      </p:sp>
      <p:sp>
        <p:nvSpPr>
          <p:cNvPr id="105" name="Shape 105"/>
          <p:cNvSpPr/>
          <p:nvPr/>
        </p:nvSpPr>
        <p:spPr>
          <a:xfrm flipH="1">
            <a:off x="3716140" y="1970526"/>
            <a:ext cx="5565936" cy="3337170"/>
          </a:xfrm>
          <a:prstGeom prst="line">
            <a:avLst/>
          </a:prstGeom>
          <a:ln w="254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6" name="Shape 106"/>
          <p:cNvSpPr/>
          <p:nvPr/>
        </p:nvSpPr>
        <p:spPr>
          <a:xfrm flipH="1">
            <a:off x="5903826" y="1972042"/>
            <a:ext cx="3277651" cy="770473"/>
          </a:xfrm>
          <a:prstGeom prst="line">
            <a:avLst/>
          </a:prstGeom>
          <a:ln w="25400">
            <a:solidFill>
              <a:srgbClr val="EC5D57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790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5" grpId="2" animBg="1" advAuto="0"/>
      <p:bldP spid="106" grpId="1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.5|4.5|4.8|7.3|2.3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.7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9.2|11.8|7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270</Words>
  <Application>Microsoft Office PowerPoint</Application>
  <PresentationFormat>Custom</PresentationFormat>
  <Paragraphs>45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Helvetica Light</vt:lpstr>
      <vt:lpstr>Helvetica Neue</vt:lpstr>
      <vt:lpstr>White</vt:lpstr>
      <vt:lpstr>Uniform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Uniform</dc:title>
  <dc:creator>User</dc:creator>
  <cp:lastModifiedBy>User</cp:lastModifiedBy>
  <cp:revision>9</cp:revision>
  <dcterms:modified xsi:type="dcterms:W3CDTF">2020-03-28T11:46:04Z</dcterms:modified>
</cp:coreProperties>
</file>