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13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3" name="Shape 3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0"/>
            <a:ext cx="10464800" cy="49403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3568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algn="ctr" defTabSz="584200">
        <a:defRPr sz="8000"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8000"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8000"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8000"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8000"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8000"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8000"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8000"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8000">
          <a:latin typeface="+mn-lt"/>
          <a:ea typeface="+mn-ea"/>
          <a:cs typeface="+mn-cs"/>
          <a:sym typeface="Helvetica Light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1pPr>
      <a:lvl2pPr marL="889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2pPr>
      <a:lvl3pPr marL="1333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3pPr>
      <a:lvl4pPr marL="1778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4pPr>
      <a:lvl5pPr marL="2222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5pPr>
      <a:lvl6pPr marL="2667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6pPr>
      <a:lvl7pPr marL="3111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7pPr>
      <a:lvl8pPr marL="3556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8pPr>
      <a:lvl9pPr marL="4000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4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tif"/><Relationship Id="rId4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2.m4a"/><Relationship Id="rId7" Type="http://schemas.openxmlformats.org/officeDocument/2006/relationships/image" Target="../media/image7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11" Type="http://schemas.openxmlformats.org/officeDocument/2006/relationships/image" Target="../media/image4.png"/><Relationship Id="rId5" Type="http://schemas.openxmlformats.org/officeDocument/2006/relationships/image" Target="../media/image5.tif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3.m4a"/><Relationship Id="rId7" Type="http://schemas.openxmlformats.org/officeDocument/2006/relationships/image" Target="../media/image13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2.tif"/><Relationship Id="rId5" Type="http://schemas.openxmlformats.org/officeDocument/2006/relationships/image" Target="../media/image11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4.m4a"/><Relationship Id="rId7" Type="http://schemas.openxmlformats.org/officeDocument/2006/relationships/image" Target="../media/image18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4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4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22.png"/><Relationship Id="rId5" Type="http://schemas.openxmlformats.org/officeDocument/2006/relationships/image" Target="../media/image21.tif"/><Relationship Id="rId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asted-image.tif"/>
          <p:cNvPicPr/>
          <p:nvPr/>
        </p:nvPicPr>
        <p:blipFill>
          <a:blip r:embed="rId5">
            <a:extLst/>
          </a:blip>
          <a:srcRect l="52379" t="16162"/>
          <a:stretch>
            <a:fillRect/>
          </a:stretch>
        </p:blipFill>
        <p:spPr>
          <a:xfrm>
            <a:off x="9751623" y="3161704"/>
            <a:ext cx="3010233" cy="6249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Picture 35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94816" y="828940"/>
            <a:ext cx="9072167" cy="2821044"/>
          </a:xfrm>
          <a:prstGeom prst="rect">
            <a:avLst/>
          </a:prstGeom>
        </p:spPr>
      </p:pic>
      <p:sp>
        <p:nvSpPr>
          <p:cNvPr id="38" name="Shape 38"/>
          <p:cNvSpPr/>
          <p:nvPr/>
        </p:nvSpPr>
        <p:spPr>
          <a:xfrm>
            <a:off x="1570595" y="1614339"/>
            <a:ext cx="7920609" cy="656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000"/>
              <a:t>What are the functions of uniform?</a:t>
            </a:r>
          </a:p>
        </p:txBody>
      </p:sp>
      <p:sp>
        <p:nvSpPr>
          <p:cNvPr id="39" name="Shape 39"/>
          <p:cNvSpPr/>
          <p:nvPr/>
        </p:nvSpPr>
        <p:spPr>
          <a:xfrm>
            <a:off x="2592424" y="3539325"/>
            <a:ext cx="5152952" cy="693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solidFill>
                  <a:srgbClr val="51A7F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200" b="1">
                <a:solidFill>
                  <a:srgbClr val="51A7F9"/>
                </a:solidFill>
              </a:rPr>
              <a:t>1. Industry demand </a:t>
            </a:r>
          </a:p>
        </p:txBody>
      </p:sp>
      <p:sp>
        <p:nvSpPr>
          <p:cNvPr id="40" name="Shape 40"/>
          <p:cNvSpPr/>
          <p:nvPr/>
        </p:nvSpPr>
        <p:spPr>
          <a:xfrm>
            <a:off x="2348545" y="4669625"/>
            <a:ext cx="5361311" cy="693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solidFill>
                  <a:srgbClr val="00882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200" b="1">
                <a:solidFill>
                  <a:srgbClr val="00882B"/>
                </a:solidFill>
              </a:rPr>
              <a:t>2. Uniform as perks  </a:t>
            </a:r>
          </a:p>
        </p:txBody>
      </p:sp>
      <p:sp>
        <p:nvSpPr>
          <p:cNvPr id="41" name="Shape 41"/>
          <p:cNvSpPr/>
          <p:nvPr/>
        </p:nvSpPr>
        <p:spPr>
          <a:xfrm>
            <a:off x="2180505" y="5799925"/>
            <a:ext cx="6357790" cy="693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solidFill>
                  <a:srgbClr val="A3751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200" b="1">
                <a:solidFill>
                  <a:srgbClr val="A37512"/>
                </a:solidFill>
              </a:rPr>
              <a:t>3. A sense of belonging  </a:t>
            </a:r>
          </a:p>
        </p:txBody>
      </p:sp>
      <p:sp>
        <p:nvSpPr>
          <p:cNvPr id="42" name="Shape 42"/>
          <p:cNvSpPr/>
          <p:nvPr/>
        </p:nvSpPr>
        <p:spPr>
          <a:xfrm>
            <a:off x="2417514" y="6930225"/>
            <a:ext cx="5883772" cy="693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solidFill>
                  <a:srgbClr val="F3901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200" b="1">
                <a:solidFill>
                  <a:srgbClr val="F39019"/>
                </a:solidFill>
              </a:rPr>
              <a:t>4. A feeling of equality </a:t>
            </a:r>
          </a:p>
        </p:txBody>
      </p:sp>
      <p:sp>
        <p:nvSpPr>
          <p:cNvPr id="43" name="Shape 43"/>
          <p:cNvSpPr/>
          <p:nvPr/>
        </p:nvSpPr>
        <p:spPr>
          <a:xfrm>
            <a:off x="2874491" y="8060525"/>
            <a:ext cx="4588818" cy="693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200" b="1">
                <a:solidFill>
                  <a:srgbClr val="C82506"/>
                </a:solidFill>
              </a:rPr>
              <a:t>5. Mutual Growth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60478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5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5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9" grpId="1" animBg="1" advAuto="0"/>
      <p:bldP spid="40" grpId="2" animBg="1" advAuto="0"/>
      <p:bldP spid="41" grpId="3" animBg="1" advAuto="0"/>
      <p:bldP spid="42" grpId="4" animBg="1" advAuto="0"/>
      <p:bldP spid="43" grpId="5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asted-image.tif"/>
          <p:cNvPicPr/>
          <p:nvPr/>
        </p:nvPicPr>
        <p:blipFill>
          <a:blip r:embed="rId5">
            <a:extLst/>
          </a:blip>
          <a:srcRect l="55915" r="8982"/>
          <a:stretch>
            <a:fillRect/>
          </a:stretch>
        </p:blipFill>
        <p:spPr>
          <a:xfrm>
            <a:off x="10877023" y="1701452"/>
            <a:ext cx="2112103" cy="6871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pasted-image.png"/>
          <p:cNvPicPr/>
          <p:nvPr/>
        </p:nvPicPr>
        <p:blipFill>
          <a:blip r:embed="rId6">
            <a:extLst/>
          </a:blip>
          <a:srcRect l="36323" r="28776"/>
          <a:stretch>
            <a:fillRect/>
          </a:stretch>
        </p:blipFill>
        <p:spPr>
          <a:xfrm>
            <a:off x="8770639" y="2175588"/>
            <a:ext cx="2203184" cy="6312973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Shape 47"/>
          <p:cNvSpPr/>
          <p:nvPr/>
        </p:nvSpPr>
        <p:spPr>
          <a:xfrm>
            <a:off x="1043024" y="1845871"/>
            <a:ext cx="5152952" cy="6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solidFill>
                  <a:srgbClr val="51A7F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200" b="1">
                <a:solidFill>
                  <a:srgbClr val="51A7F9"/>
                </a:solidFill>
              </a:rPr>
              <a:t>1. Industry demand </a:t>
            </a:r>
          </a:p>
        </p:txBody>
      </p:sp>
      <p:pic>
        <p:nvPicPr>
          <p:cNvPr id="48" name="pasted-image.png"/>
          <p:cNvPicPr/>
          <p:nvPr/>
        </p:nvPicPr>
        <p:blipFill>
          <a:blip r:embed="rId7">
            <a:extLst/>
          </a:blip>
          <a:srcRect l="24071" r="57201" b="6838"/>
          <a:stretch>
            <a:fillRect/>
          </a:stretch>
        </p:blipFill>
        <p:spPr>
          <a:xfrm>
            <a:off x="6836867" y="593774"/>
            <a:ext cx="2075903" cy="90865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1" name="Group 51"/>
          <p:cNvGrpSpPr/>
          <p:nvPr/>
        </p:nvGrpSpPr>
        <p:grpSpPr>
          <a:xfrm>
            <a:off x="1262769" y="2689795"/>
            <a:ext cx="4713462" cy="1305844"/>
            <a:chOff x="-38099" y="-38099"/>
            <a:chExt cx="4713461" cy="1305842"/>
          </a:xfrm>
        </p:grpSpPr>
        <p:sp>
          <p:nvSpPr>
            <p:cNvPr id="50" name="Shape 50"/>
            <p:cNvSpPr/>
            <p:nvPr/>
          </p:nvSpPr>
          <p:spPr>
            <a:xfrm>
              <a:off x="0" y="0"/>
              <a:ext cx="4637262" cy="1229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>
                <a:defRPr sz="1800"/>
              </a:pPr>
              <a:r>
                <a:rPr sz="3600">
                  <a:latin typeface="Arial"/>
                  <a:ea typeface="Arial"/>
                  <a:cs typeface="Arial"/>
                  <a:sym typeface="Arial"/>
                </a:rPr>
                <a:t>Customers recognize</a:t>
              </a:r>
            </a:p>
            <a:p>
              <a:pPr lvl="0">
                <a:defRPr sz="1800"/>
              </a:pPr>
              <a:r>
                <a:rPr sz="3600">
                  <a:latin typeface="Arial"/>
                  <a:ea typeface="Arial"/>
                  <a:cs typeface="Arial"/>
                  <a:sym typeface="Arial"/>
                </a:rPr>
                <a:t>the company’s staff.</a:t>
              </a:r>
            </a:p>
          </p:txBody>
        </p:sp>
        <p:pic>
          <p:nvPicPr>
            <p:cNvPr id="49" name="Picture 48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38100" y="-38100"/>
              <a:ext cx="4713462" cy="1305843"/>
            </a:xfrm>
            <a:prstGeom prst="rect">
              <a:avLst/>
            </a:prstGeom>
            <a:effectLst/>
          </p:spPr>
        </p:pic>
      </p:grpSp>
      <p:grpSp>
        <p:nvGrpSpPr>
          <p:cNvPr id="54" name="Group 54"/>
          <p:cNvGrpSpPr/>
          <p:nvPr/>
        </p:nvGrpSpPr>
        <p:grpSpPr>
          <a:xfrm>
            <a:off x="830349" y="4145812"/>
            <a:ext cx="5578302" cy="2372643"/>
            <a:chOff x="-38100" y="-38100"/>
            <a:chExt cx="5578301" cy="2372642"/>
          </a:xfrm>
        </p:grpSpPr>
        <p:sp>
          <p:nvSpPr>
            <p:cNvPr id="53" name="Shape 53"/>
            <p:cNvSpPr/>
            <p:nvPr/>
          </p:nvSpPr>
          <p:spPr>
            <a:xfrm>
              <a:off x="0" y="0"/>
              <a:ext cx="5502102" cy="2296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>
                <a:defRPr sz="1800"/>
              </a:pPr>
              <a:r>
                <a:rPr sz="3600">
                  <a:latin typeface="Arial"/>
                  <a:ea typeface="Arial"/>
                  <a:cs typeface="Arial"/>
                  <a:sym typeface="Arial"/>
                </a:rPr>
                <a:t>Customers recognize</a:t>
              </a:r>
            </a:p>
            <a:p>
              <a:pPr lvl="0">
                <a:defRPr sz="1800"/>
              </a:pPr>
              <a:r>
                <a:rPr sz="3600">
                  <a:latin typeface="Arial"/>
                  <a:ea typeface="Arial"/>
                  <a:cs typeface="Arial"/>
                  <a:sym typeface="Arial"/>
                </a:rPr>
                <a:t>the role and responsibility</a:t>
              </a:r>
            </a:p>
            <a:p>
              <a:pPr lvl="0">
                <a:defRPr sz="1800"/>
              </a:pPr>
              <a:r>
                <a:rPr sz="3600">
                  <a:latin typeface="Arial"/>
                  <a:ea typeface="Arial"/>
                  <a:cs typeface="Arial"/>
                  <a:sym typeface="Arial"/>
                </a:rPr>
                <a:t>of each staff in </a:t>
              </a:r>
            </a:p>
            <a:p>
              <a:pPr lvl="0">
                <a:defRPr sz="1800"/>
              </a:pPr>
              <a:r>
                <a:rPr sz="3600">
                  <a:latin typeface="Arial"/>
                  <a:ea typeface="Arial"/>
                  <a:cs typeface="Arial"/>
                  <a:sym typeface="Arial"/>
                </a:rPr>
                <a:t>different uniform.</a:t>
              </a:r>
            </a:p>
          </p:txBody>
        </p:sp>
        <p:pic>
          <p:nvPicPr>
            <p:cNvPr id="52" name="Picture 51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38100" y="-38100"/>
              <a:ext cx="5578302" cy="2372643"/>
            </a:xfrm>
            <a:prstGeom prst="rect">
              <a:avLst/>
            </a:prstGeom>
            <a:effectLst/>
          </p:spPr>
        </p:pic>
      </p:grpSp>
      <p:grpSp>
        <p:nvGrpSpPr>
          <p:cNvPr id="57" name="Group 57"/>
          <p:cNvGrpSpPr/>
          <p:nvPr/>
        </p:nvGrpSpPr>
        <p:grpSpPr>
          <a:xfrm>
            <a:off x="703659" y="6668628"/>
            <a:ext cx="5831682" cy="1839244"/>
            <a:chOff x="-38099" y="-38099"/>
            <a:chExt cx="5831681" cy="1839242"/>
          </a:xfrm>
        </p:grpSpPr>
        <p:sp>
          <p:nvSpPr>
            <p:cNvPr id="56" name="Shape 56"/>
            <p:cNvSpPr/>
            <p:nvPr/>
          </p:nvSpPr>
          <p:spPr>
            <a:xfrm>
              <a:off x="0" y="0"/>
              <a:ext cx="5755482" cy="17630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>
                <a:defRPr sz="1800"/>
              </a:pPr>
              <a:r>
                <a:rPr sz="3600">
                  <a:latin typeface="Arial"/>
                  <a:ea typeface="Arial"/>
                  <a:cs typeface="Arial"/>
                  <a:sym typeface="Arial"/>
                </a:rPr>
                <a:t>Customers recognizes the </a:t>
              </a:r>
            </a:p>
            <a:p>
              <a:pPr lvl="0">
                <a:defRPr sz="1800"/>
              </a:pPr>
              <a:r>
                <a:rPr sz="3600">
                  <a:latin typeface="Arial"/>
                  <a:ea typeface="Arial"/>
                  <a:cs typeface="Arial"/>
                  <a:sym typeface="Arial"/>
                </a:rPr>
                <a:t>company image by looking</a:t>
              </a:r>
            </a:p>
            <a:p>
              <a:pPr lvl="0">
                <a:defRPr sz="1800"/>
              </a:pPr>
              <a:r>
                <a:rPr sz="3600">
                  <a:latin typeface="Arial"/>
                  <a:ea typeface="Arial"/>
                  <a:cs typeface="Arial"/>
                  <a:sym typeface="Arial"/>
                </a:rPr>
                <a:t>at the uniform. </a:t>
              </a:r>
            </a:p>
          </p:txBody>
        </p:sp>
        <p:pic>
          <p:nvPicPr>
            <p:cNvPr id="55" name="Picture 54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38100" y="-38100"/>
              <a:ext cx="5831682" cy="1839243"/>
            </a:xfrm>
            <a:prstGeom prst="rect">
              <a:avLst/>
            </a:prstGeom>
            <a:effectLst/>
          </p:spPr>
        </p:pic>
      </p:grpSp>
      <p:sp>
        <p:nvSpPr>
          <p:cNvPr id="58" name="Shape 58"/>
          <p:cNvSpPr/>
          <p:nvPr/>
        </p:nvSpPr>
        <p:spPr>
          <a:xfrm>
            <a:off x="2847485" y="480286"/>
            <a:ext cx="7309830" cy="817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b="1">
                <a:solidFill>
                  <a:srgbClr val="FF2F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5000" b="1">
                <a:solidFill>
                  <a:srgbClr val="FF2F92"/>
                </a:solidFill>
              </a:rPr>
              <a:t>Function of the Uniform</a:t>
            </a: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57534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7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asted-image.png"/>
          <p:cNvPicPr/>
          <p:nvPr/>
        </p:nvPicPr>
        <p:blipFill>
          <a:blip r:embed="rId5">
            <a:extLst/>
          </a:blip>
          <a:srcRect l="69223" t="31693" r="5979" b="7351"/>
          <a:stretch>
            <a:fillRect/>
          </a:stretch>
        </p:blipFill>
        <p:spPr>
          <a:xfrm>
            <a:off x="8831729" y="1587314"/>
            <a:ext cx="2403702" cy="7878435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Shape 61"/>
          <p:cNvSpPr/>
          <p:nvPr/>
        </p:nvSpPr>
        <p:spPr>
          <a:xfrm>
            <a:off x="2847485" y="480286"/>
            <a:ext cx="7309830" cy="817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b="1">
                <a:solidFill>
                  <a:srgbClr val="FF2F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5000" b="1">
                <a:solidFill>
                  <a:srgbClr val="FF2F92"/>
                </a:solidFill>
              </a:rPr>
              <a:t>Function of the Uniform</a:t>
            </a:r>
          </a:p>
        </p:txBody>
      </p:sp>
      <p:sp>
        <p:nvSpPr>
          <p:cNvPr id="62" name="Shape 62"/>
          <p:cNvSpPr/>
          <p:nvPr/>
        </p:nvSpPr>
        <p:spPr>
          <a:xfrm>
            <a:off x="989645" y="2053425"/>
            <a:ext cx="5361311" cy="693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solidFill>
                  <a:srgbClr val="00882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200" b="1">
                <a:solidFill>
                  <a:srgbClr val="00882B"/>
                </a:solidFill>
              </a:rPr>
              <a:t>2. Uniform as perks  </a:t>
            </a:r>
          </a:p>
        </p:txBody>
      </p:sp>
      <p:pic>
        <p:nvPicPr>
          <p:cNvPr id="63" name="pasted-image.png"/>
          <p:cNvPicPr/>
          <p:nvPr/>
        </p:nvPicPr>
        <p:blipFill>
          <a:blip r:embed="rId5">
            <a:extLst/>
          </a:blip>
          <a:srcRect t="33688" r="81036" b="8623"/>
          <a:stretch>
            <a:fillRect/>
          </a:stretch>
        </p:blipFill>
        <p:spPr>
          <a:xfrm>
            <a:off x="6970232" y="1587314"/>
            <a:ext cx="1942354" cy="787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pasted-image.tif"/>
          <p:cNvPicPr/>
          <p:nvPr/>
        </p:nvPicPr>
        <p:blipFill>
          <a:blip r:embed="rId6">
            <a:extLst/>
          </a:blip>
          <a:srcRect l="54156" t="29522" r="17786"/>
          <a:stretch>
            <a:fillRect/>
          </a:stretch>
        </p:blipFill>
        <p:spPr>
          <a:xfrm>
            <a:off x="10888562" y="1587314"/>
            <a:ext cx="2093376" cy="78783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7" name="Group 67"/>
          <p:cNvGrpSpPr/>
          <p:nvPr/>
        </p:nvGrpSpPr>
        <p:grpSpPr>
          <a:xfrm>
            <a:off x="792298" y="5016836"/>
            <a:ext cx="5756004" cy="1305844"/>
            <a:chOff x="-38099" y="-38099"/>
            <a:chExt cx="5756002" cy="1305842"/>
          </a:xfrm>
        </p:grpSpPr>
        <p:sp>
          <p:nvSpPr>
            <p:cNvPr id="66" name="Shape 66"/>
            <p:cNvSpPr/>
            <p:nvPr/>
          </p:nvSpPr>
          <p:spPr>
            <a:xfrm>
              <a:off x="0" y="0"/>
              <a:ext cx="5679803" cy="1229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>
                <a:defRPr sz="1800"/>
              </a:pPr>
              <a:r>
                <a:rPr sz="3600">
                  <a:latin typeface="Arial"/>
                  <a:ea typeface="Arial"/>
                  <a:cs typeface="Arial"/>
                  <a:sym typeface="Arial"/>
                </a:rPr>
                <a:t>Save time to choose what </a:t>
              </a:r>
            </a:p>
            <a:p>
              <a:pPr lvl="0">
                <a:defRPr sz="1800"/>
              </a:pPr>
              <a:r>
                <a:rPr sz="3600">
                  <a:latin typeface="Arial"/>
                  <a:ea typeface="Arial"/>
                  <a:cs typeface="Arial"/>
                  <a:sym typeface="Arial"/>
                </a:rPr>
                <a:t>to wear to work.</a:t>
              </a:r>
            </a:p>
          </p:txBody>
        </p:sp>
        <p:pic>
          <p:nvPicPr>
            <p:cNvPr id="65" name="Picture 64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38100" y="-38100"/>
              <a:ext cx="5756003" cy="1305843"/>
            </a:xfrm>
            <a:prstGeom prst="rect">
              <a:avLst/>
            </a:prstGeom>
            <a:effectLst/>
          </p:spPr>
        </p:pic>
      </p:grpSp>
      <p:grpSp>
        <p:nvGrpSpPr>
          <p:cNvPr id="70" name="Group 70"/>
          <p:cNvGrpSpPr/>
          <p:nvPr/>
        </p:nvGrpSpPr>
        <p:grpSpPr>
          <a:xfrm>
            <a:off x="1072133" y="3229084"/>
            <a:ext cx="5196334" cy="1305844"/>
            <a:chOff x="-38100" y="-38099"/>
            <a:chExt cx="5196333" cy="1305842"/>
          </a:xfrm>
        </p:grpSpPr>
        <p:sp>
          <p:nvSpPr>
            <p:cNvPr id="69" name="Shape 69"/>
            <p:cNvSpPr/>
            <p:nvPr/>
          </p:nvSpPr>
          <p:spPr>
            <a:xfrm>
              <a:off x="0" y="0"/>
              <a:ext cx="5120134" cy="1229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>
                <a:defRPr sz="1800"/>
              </a:pPr>
              <a:r>
                <a:rPr sz="3600">
                  <a:latin typeface="Arial"/>
                  <a:ea typeface="Arial"/>
                  <a:cs typeface="Arial"/>
                  <a:sym typeface="Arial"/>
                </a:rPr>
                <a:t>Save money to by new</a:t>
              </a:r>
            </a:p>
            <a:p>
              <a:pPr lvl="0">
                <a:defRPr sz="1800"/>
              </a:pPr>
              <a:r>
                <a:rPr sz="3600">
                  <a:latin typeface="Arial"/>
                  <a:ea typeface="Arial"/>
                  <a:cs typeface="Arial"/>
                  <a:sym typeface="Arial"/>
                </a:rPr>
                <a:t>clothes to wear to work. </a:t>
              </a:r>
            </a:p>
          </p:txBody>
        </p:sp>
        <p:pic>
          <p:nvPicPr>
            <p:cNvPr id="68" name="Picture 67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38100" y="-38100"/>
              <a:ext cx="5196334" cy="1305843"/>
            </a:xfrm>
            <a:prstGeom prst="rect">
              <a:avLst/>
            </a:prstGeom>
            <a:effectLst/>
          </p:spPr>
        </p:pic>
      </p:grpSp>
      <p:grpSp>
        <p:nvGrpSpPr>
          <p:cNvPr id="73" name="Group 73"/>
          <p:cNvGrpSpPr/>
          <p:nvPr/>
        </p:nvGrpSpPr>
        <p:grpSpPr>
          <a:xfrm>
            <a:off x="931936" y="6804589"/>
            <a:ext cx="5476728" cy="1305844"/>
            <a:chOff x="-38100" y="-38099"/>
            <a:chExt cx="5476726" cy="1305842"/>
          </a:xfrm>
        </p:grpSpPr>
        <p:sp>
          <p:nvSpPr>
            <p:cNvPr id="72" name="Shape 72"/>
            <p:cNvSpPr/>
            <p:nvPr/>
          </p:nvSpPr>
          <p:spPr>
            <a:xfrm>
              <a:off x="0" y="0"/>
              <a:ext cx="5400527" cy="1229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>
                <a:defRPr sz="1800"/>
              </a:pPr>
              <a:r>
                <a:rPr sz="3600">
                  <a:latin typeface="Arial"/>
                  <a:ea typeface="Arial"/>
                  <a:cs typeface="Arial"/>
                  <a:sym typeface="Arial"/>
                </a:rPr>
                <a:t>Save energy to look after</a:t>
              </a:r>
            </a:p>
            <a:p>
              <a:pPr lvl="0">
                <a:defRPr sz="1800"/>
              </a:pPr>
              <a:r>
                <a:rPr sz="3600">
                  <a:latin typeface="Arial"/>
                  <a:ea typeface="Arial"/>
                  <a:cs typeface="Arial"/>
                  <a:sym typeface="Arial"/>
                </a:rPr>
                <a:t>and prepare your clothes.</a:t>
              </a:r>
            </a:p>
          </p:txBody>
        </p:sp>
        <p:pic>
          <p:nvPicPr>
            <p:cNvPr id="71" name="Picture 70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38100" y="-38100"/>
              <a:ext cx="5476727" cy="1305843"/>
            </a:xfrm>
            <a:prstGeom prst="rect">
              <a:avLst/>
            </a:prstGeom>
            <a:effectLst/>
          </p:spPr>
        </p:pic>
      </p:grpSp>
      <p:sp>
        <p:nvSpPr>
          <p:cNvPr id="74" name="Shape 74"/>
          <p:cNvSpPr/>
          <p:nvPr/>
        </p:nvSpPr>
        <p:spPr>
          <a:xfrm flipH="1">
            <a:off x="11930991" y="2015065"/>
            <a:ext cx="810881" cy="810881"/>
          </a:xfrm>
          <a:prstGeom prst="line">
            <a:avLst/>
          </a:prstGeom>
          <a:ln w="114300">
            <a:solidFill>
              <a:srgbClr val="EC5D57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59341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2" grpId="1" animBg="1" advAuto="0"/>
      <p:bldP spid="74" grpId="2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asted-image.png"/>
          <p:cNvPicPr/>
          <p:nvPr/>
        </p:nvPicPr>
        <p:blipFill>
          <a:blip r:embed="rId5">
            <a:extLst/>
          </a:blip>
          <a:srcRect l="5244" r="5244" b="6330"/>
          <a:stretch>
            <a:fillRect/>
          </a:stretch>
        </p:blipFill>
        <p:spPr>
          <a:xfrm>
            <a:off x="7107786" y="1161810"/>
            <a:ext cx="5781858" cy="8470574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Shape 77"/>
          <p:cNvSpPr/>
          <p:nvPr/>
        </p:nvSpPr>
        <p:spPr>
          <a:xfrm>
            <a:off x="2847485" y="480286"/>
            <a:ext cx="7309830" cy="817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b="1">
                <a:solidFill>
                  <a:srgbClr val="FF2F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5000" b="1">
                <a:solidFill>
                  <a:srgbClr val="FF2F92"/>
                </a:solidFill>
              </a:rPr>
              <a:t>Function of the Uniform</a:t>
            </a:r>
          </a:p>
        </p:txBody>
      </p:sp>
      <p:sp>
        <p:nvSpPr>
          <p:cNvPr id="78" name="Shape 78"/>
          <p:cNvSpPr/>
          <p:nvPr/>
        </p:nvSpPr>
        <p:spPr>
          <a:xfrm>
            <a:off x="609933" y="2071799"/>
            <a:ext cx="6357789" cy="6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solidFill>
                  <a:srgbClr val="A3751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200" b="1">
                <a:solidFill>
                  <a:srgbClr val="A37512"/>
                </a:solidFill>
              </a:rPr>
              <a:t>3. A sense of belonging  </a:t>
            </a:r>
          </a:p>
        </p:txBody>
      </p:sp>
      <p:grpSp>
        <p:nvGrpSpPr>
          <p:cNvPr id="81" name="Group 81"/>
          <p:cNvGrpSpPr/>
          <p:nvPr/>
        </p:nvGrpSpPr>
        <p:grpSpPr>
          <a:xfrm>
            <a:off x="386221" y="3539635"/>
            <a:ext cx="6568158" cy="1305844"/>
            <a:chOff x="-38100" y="-38099"/>
            <a:chExt cx="6568157" cy="1305842"/>
          </a:xfrm>
        </p:grpSpPr>
        <p:sp>
          <p:nvSpPr>
            <p:cNvPr id="80" name="Shape 80"/>
            <p:cNvSpPr/>
            <p:nvPr/>
          </p:nvSpPr>
          <p:spPr>
            <a:xfrm>
              <a:off x="0" y="0"/>
              <a:ext cx="6491958" cy="1229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>
                <a:defRPr sz="1800"/>
              </a:pPr>
              <a:r>
                <a:rPr sz="3600">
                  <a:latin typeface="Arial"/>
                  <a:ea typeface="Arial"/>
                  <a:cs typeface="Arial"/>
                  <a:sym typeface="Arial"/>
                </a:rPr>
                <a:t>Uniform indicates membership</a:t>
              </a:r>
            </a:p>
            <a:p>
              <a:pPr lvl="0">
                <a:defRPr sz="1800"/>
              </a:pPr>
              <a:r>
                <a:rPr sz="3600">
                  <a:latin typeface="Arial"/>
                  <a:ea typeface="Arial"/>
                  <a:cs typeface="Arial"/>
                  <a:sym typeface="Arial"/>
                </a:rPr>
                <a:t>of the group.</a:t>
              </a:r>
            </a:p>
          </p:txBody>
        </p:sp>
        <p:pic>
          <p:nvPicPr>
            <p:cNvPr id="79" name="Picture 78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38100" y="-38100"/>
              <a:ext cx="6568158" cy="1305843"/>
            </a:xfrm>
            <a:prstGeom prst="rect">
              <a:avLst/>
            </a:prstGeom>
            <a:effectLst/>
          </p:spPr>
        </p:pic>
      </p:grpSp>
      <p:grpSp>
        <p:nvGrpSpPr>
          <p:cNvPr id="84" name="Group 84"/>
          <p:cNvGrpSpPr/>
          <p:nvPr/>
        </p:nvGrpSpPr>
        <p:grpSpPr>
          <a:xfrm>
            <a:off x="868759" y="5544058"/>
            <a:ext cx="5603082" cy="1305843"/>
            <a:chOff x="-38099" y="-38099"/>
            <a:chExt cx="5603080" cy="1305842"/>
          </a:xfrm>
        </p:grpSpPr>
        <p:sp>
          <p:nvSpPr>
            <p:cNvPr id="83" name="Shape 83"/>
            <p:cNvSpPr/>
            <p:nvPr/>
          </p:nvSpPr>
          <p:spPr>
            <a:xfrm>
              <a:off x="0" y="0"/>
              <a:ext cx="5526882" cy="1229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>
                <a:defRPr sz="1800"/>
              </a:pPr>
              <a:r>
                <a:rPr sz="3600">
                  <a:latin typeface="Arial"/>
                  <a:ea typeface="Arial"/>
                  <a:cs typeface="Arial"/>
                  <a:sym typeface="Arial"/>
                </a:rPr>
                <a:t>Uniform creates unity and</a:t>
              </a:r>
            </a:p>
            <a:p>
              <a:pPr lvl="0">
                <a:defRPr sz="1800"/>
              </a:pPr>
              <a:r>
                <a:rPr sz="3600">
                  <a:latin typeface="Arial"/>
                  <a:ea typeface="Arial"/>
                  <a:cs typeface="Arial"/>
                  <a:sym typeface="Arial"/>
                </a:rPr>
                <a:t>teamwork.</a:t>
              </a:r>
            </a:p>
          </p:txBody>
        </p:sp>
        <p:pic>
          <p:nvPicPr>
            <p:cNvPr id="82" name="Picture 81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38100" y="-38100"/>
              <a:ext cx="5603082" cy="1305843"/>
            </a:xfrm>
            <a:prstGeom prst="rect">
              <a:avLst/>
            </a:prstGeom>
            <a:effectLst/>
          </p:spPr>
        </p:pic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45642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8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/>
        </p:nvSpPr>
        <p:spPr>
          <a:xfrm>
            <a:off x="2847485" y="663794"/>
            <a:ext cx="7309830" cy="81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b="1">
                <a:solidFill>
                  <a:srgbClr val="FF2F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5000" b="1">
                <a:solidFill>
                  <a:srgbClr val="FF2F92"/>
                </a:solidFill>
              </a:rPr>
              <a:t>Function of the Uniform</a:t>
            </a:r>
          </a:p>
        </p:txBody>
      </p:sp>
      <p:sp>
        <p:nvSpPr>
          <p:cNvPr id="87" name="Shape 87"/>
          <p:cNvSpPr/>
          <p:nvPr/>
        </p:nvSpPr>
        <p:spPr>
          <a:xfrm>
            <a:off x="1330585" y="2413118"/>
            <a:ext cx="5883772" cy="6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solidFill>
                  <a:srgbClr val="F3901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200" b="1">
                <a:solidFill>
                  <a:srgbClr val="F39019"/>
                </a:solidFill>
              </a:rPr>
              <a:t>4. A feeling of equality </a:t>
            </a:r>
          </a:p>
        </p:txBody>
      </p:sp>
      <p:pic>
        <p:nvPicPr>
          <p:cNvPr id="88" name="pasted-image.png"/>
          <p:cNvPicPr/>
          <p:nvPr/>
        </p:nvPicPr>
        <p:blipFill>
          <a:blip r:embed="rId5">
            <a:extLst/>
          </a:blip>
          <a:srcRect l="36357" t="10293" r="29767" b="2992"/>
          <a:stretch>
            <a:fillRect/>
          </a:stretch>
        </p:blipFill>
        <p:spPr>
          <a:xfrm>
            <a:off x="7690565" y="1380980"/>
            <a:ext cx="4899135" cy="83607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1" name="Group 91"/>
          <p:cNvGrpSpPr/>
          <p:nvPr/>
        </p:nvGrpSpPr>
        <p:grpSpPr>
          <a:xfrm>
            <a:off x="1331180" y="3690478"/>
            <a:ext cx="5882582" cy="2372644"/>
            <a:chOff x="-38100" y="-38100"/>
            <a:chExt cx="5882580" cy="2372642"/>
          </a:xfrm>
        </p:grpSpPr>
        <p:sp>
          <p:nvSpPr>
            <p:cNvPr id="90" name="Shape 90"/>
            <p:cNvSpPr/>
            <p:nvPr/>
          </p:nvSpPr>
          <p:spPr>
            <a:xfrm>
              <a:off x="0" y="0"/>
              <a:ext cx="5806381" cy="2296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>
                <a:defRPr sz="1800"/>
              </a:pPr>
              <a:endParaRPr sz="3600">
                <a:latin typeface="Arial"/>
                <a:ea typeface="Arial"/>
                <a:cs typeface="Arial"/>
                <a:sym typeface="Arial"/>
              </a:endParaRPr>
            </a:p>
            <a:p>
              <a:pPr lvl="0">
                <a:defRPr sz="1800"/>
              </a:pPr>
              <a:r>
                <a:rPr sz="3600">
                  <a:latin typeface="Arial"/>
                  <a:ea typeface="Arial"/>
                  <a:cs typeface="Arial"/>
                  <a:sym typeface="Arial"/>
                </a:rPr>
                <a:t>Uniform brings everyone to</a:t>
              </a:r>
            </a:p>
            <a:p>
              <a:pPr lvl="0">
                <a:defRPr sz="1800"/>
              </a:pPr>
              <a:r>
                <a:rPr sz="3600">
                  <a:latin typeface="Arial"/>
                  <a:ea typeface="Arial"/>
                  <a:cs typeface="Arial"/>
                  <a:sym typeface="Arial"/>
                </a:rPr>
                <a:t>the same platform.</a:t>
              </a:r>
            </a:p>
          </p:txBody>
        </p:sp>
        <p:pic>
          <p:nvPicPr>
            <p:cNvPr id="89" name="Picture 88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38100" y="-38100"/>
              <a:ext cx="5882581" cy="2372643"/>
            </a:xfrm>
            <a:prstGeom prst="rect">
              <a:avLst/>
            </a:prstGeom>
            <a:effectLst/>
          </p:spPr>
        </p:pic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32112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7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/>
        </p:nvSpPr>
        <p:spPr>
          <a:xfrm>
            <a:off x="2847485" y="437939"/>
            <a:ext cx="7309830" cy="81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b="1">
                <a:solidFill>
                  <a:srgbClr val="FF2F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5000" b="1">
                <a:solidFill>
                  <a:srgbClr val="FF2F92"/>
                </a:solidFill>
              </a:rPr>
              <a:t>Function of the Uniform</a:t>
            </a:r>
          </a:p>
        </p:txBody>
      </p:sp>
      <p:sp>
        <p:nvSpPr>
          <p:cNvPr id="94" name="Shape 94"/>
          <p:cNvSpPr/>
          <p:nvPr/>
        </p:nvSpPr>
        <p:spPr>
          <a:xfrm>
            <a:off x="4364384" y="1339177"/>
            <a:ext cx="4588818" cy="6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200" b="1">
                <a:solidFill>
                  <a:srgbClr val="C82506"/>
                </a:solidFill>
              </a:rPr>
              <a:t>5. Mutual Growth </a:t>
            </a:r>
          </a:p>
        </p:txBody>
      </p:sp>
      <p:pic>
        <p:nvPicPr>
          <p:cNvPr id="95" name="pasted-image.tif"/>
          <p:cNvPicPr/>
          <p:nvPr/>
        </p:nvPicPr>
        <p:blipFill>
          <a:blip r:embed="rId5">
            <a:extLst/>
          </a:blip>
          <a:srcRect l="5043" r="3508"/>
          <a:stretch>
            <a:fillRect/>
          </a:stretch>
        </p:blipFill>
        <p:spPr>
          <a:xfrm>
            <a:off x="556021" y="2116739"/>
            <a:ext cx="11892563" cy="73505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8" name="Group 98"/>
          <p:cNvGrpSpPr/>
          <p:nvPr/>
        </p:nvGrpSpPr>
        <p:grpSpPr>
          <a:xfrm>
            <a:off x="1294543" y="8063419"/>
            <a:ext cx="10728500" cy="1305844"/>
            <a:chOff x="-38100" y="-38099"/>
            <a:chExt cx="10728499" cy="1305842"/>
          </a:xfrm>
        </p:grpSpPr>
        <p:sp>
          <p:nvSpPr>
            <p:cNvPr id="97" name="Shape 97"/>
            <p:cNvSpPr/>
            <p:nvPr/>
          </p:nvSpPr>
          <p:spPr>
            <a:xfrm>
              <a:off x="0" y="0"/>
              <a:ext cx="10652299" cy="1229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>
                <a:defRPr sz="1800"/>
              </a:pPr>
              <a:r>
                <a:rPr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Uniform reduces individual identity and brings staff </a:t>
              </a:r>
            </a:p>
            <a:p>
              <a:pPr lvl="0">
                <a:defRPr sz="1800"/>
              </a:pPr>
              <a:r>
                <a:rPr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to focus on the team.</a:t>
              </a:r>
            </a:p>
          </p:txBody>
        </p:sp>
        <p:pic>
          <p:nvPicPr>
            <p:cNvPr id="96" name="Picture 95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38100" y="-38100"/>
              <a:ext cx="10728500" cy="1305843"/>
            </a:xfrm>
            <a:prstGeom prst="rect">
              <a:avLst/>
            </a:prstGeom>
            <a:effectLst/>
          </p:spPr>
        </p:pic>
      </p:grp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33081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4" grpId="1" animBg="1" advAuto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3|4.9|4.1|4.6|3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33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172</Words>
  <Application>Microsoft Office PowerPoint</Application>
  <PresentationFormat>Custom</PresentationFormat>
  <Paragraphs>40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Helvetica Light</vt:lpstr>
      <vt:lpstr>Helvetica Neue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7</cp:revision>
  <dcterms:modified xsi:type="dcterms:W3CDTF">2020-03-28T11:46:40Z</dcterms:modified>
</cp:coreProperties>
</file>