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3004800" cy="9753600"/>
  <p:notesSz cx="6858000" cy="9144000"/>
  <p:defaultTextStyle>
    <a:lvl1pPr algn="ctr" defTabSz="584200">
      <a:defRPr sz="3600">
        <a:latin typeface="+mn-lt"/>
        <a:ea typeface="+mn-ea"/>
        <a:cs typeface="+mn-cs"/>
        <a:sym typeface="Helvetica Light"/>
      </a:defRPr>
    </a:lvl1pPr>
    <a:lvl2pPr indent="228600" algn="ctr" defTabSz="584200">
      <a:defRPr sz="3600">
        <a:latin typeface="+mn-lt"/>
        <a:ea typeface="+mn-ea"/>
        <a:cs typeface="+mn-cs"/>
        <a:sym typeface="Helvetica Light"/>
      </a:defRPr>
    </a:lvl2pPr>
    <a:lvl3pPr indent="457200" algn="ctr" defTabSz="584200">
      <a:defRPr sz="3600">
        <a:latin typeface="+mn-lt"/>
        <a:ea typeface="+mn-ea"/>
        <a:cs typeface="+mn-cs"/>
        <a:sym typeface="Helvetica Light"/>
      </a:defRPr>
    </a:lvl3pPr>
    <a:lvl4pPr indent="685800" algn="ctr" defTabSz="584200">
      <a:defRPr sz="3600">
        <a:latin typeface="+mn-lt"/>
        <a:ea typeface="+mn-ea"/>
        <a:cs typeface="+mn-cs"/>
        <a:sym typeface="Helvetica Light"/>
      </a:defRPr>
    </a:lvl4pPr>
    <a:lvl5pPr indent="914400" algn="ctr" defTabSz="584200">
      <a:defRPr sz="3600">
        <a:latin typeface="+mn-lt"/>
        <a:ea typeface="+mn-ea"/>
        <a:cs typeface="+mn-cs"/>
        <a:sym typeface="Helvetica Light"/>
      </a:defRPr>
    </a:lvl5pPr>
    <a:lvl6pPr indent="1143000" algn="ctr" defTabSz="584200">
      <a:defRPr sz="3600">
        <a:latin typeface="+mn-lt"/>
        <a:ea typeface="+mn-ea"/>
        <a:cs typeface="+mn-cs"/>
        <a:sym typeface="Helvetica Light"/>
      </a:defRPr>
    </a:lvl6pPr>
    <a:lvl7pPr indent="1371600" algn="ctr" defTabSz="584200">
      <a:defRPr sz="3600">
        <a:latin typeface="+mn-lt"/>
        <a:ea typeface="+mn-ea"/>
        <a:cs typeface="+mn-cs"/>
        <a:sym typeface="Helvetica Light"/>
      </a:defRPr>
    </a:lvl7pPr>
    <a:lvl8pPr indent="1600200" algn="ctr" defTabSz="584200">
      <a:defRPr sz="3600">
        <a:latin typeface="+mn-lt"/>
        <a:ea typeface="+mn-ea"/>
        <a:cs typeface="+mn-cs"/>
        <a:sym typeface="Helvetica Light"/>
      </a:defRPr>
    </a:lvl8pPr>
    <a:lvl9pPr indent="1828800" algn="ctr" defTabSz="584200">
      <a:defRPr sz="3600"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9" d="100"/>
          <a:sy n="49" d="100"/>
        </p:scale>
        <p:origin x="13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3" name="Shape 3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270000" y="0"/>
            <a:ext cx="10464800" cy="49403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body" idx="1"/>
          </p:nvPr>
        </p:nvSpPr>
        <p:spPr>
          <a:xfrm>
            <a:off x="1270000" y="5029200"/>
            <a:ext cx="10464800" cy="3568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lvl="0">
              <a:defRPr sz="1800"/>
            </a:pPr>
            <a:r>
              <a:rPr sz="6000"/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algn="ctr" defTabSz="584200">
        <a:defRPr sz="8000">
          <a:latin typeface="+mn-lt"/>
          <a:ea typeface="+mn-ea"/>
          <a:cs typeface="+mn-cs"/>
          <a:sym typeface="Helvetica Light"/>
        </a:defRPr>
      </a:lvl1pPr>
      <a:lvl2pPr indent="228600" algn="ctr" defTabSz="584200">
        <a:defRPr sz="8000">
          <a:latin typeface="+mn-lt"/>
          <a:ea typeface="+mn-ea"/>
          <a:cs typeface="+mn-cs"/>
          <a:sym typeface="Helvetica Light"/>
        </a:defRPr>
      </a:lvl2pPr>
      <a:lvl3pPr indent="457200" algn="ctr" defTabSz="584200">
        <a:defRPr sz="8000">
          <a:latin typeface="+mn-lt"/>
          <a:ea typeface="+mn-ea"/>
          <a:cs typeface="+mn-cs"/>
          <a:sym typeface="Helvetica Light"/>
        </a:defRPr>
      </a:lvl3pPr>
      <a:lvl4pPr indent="685800" algn="ctr" defTabSz="584200">
        <a:defRPr sz="8000">
          <a:latin typeface="+mn-lt"/>
          <a:ea typeface="+mn-ea"/>
          <a:cs typeface="+mn-cs"/>
          <a:sym typeface="Helvetica Light"/>
        </a:defRPr>
      </a:lvl4pPr>
      <a:lvl5pPr indent="914400" algn="ctr" defTabSz="584200">
        <a:defRPr sz="8000">
          <a:latin typeface="+mn-lt"/>
          <a:ea typeface="+mn-ea"/>
          <a:cs typeface="+mn-cs"/>
          <a:sym typeface="Helvetica Light"/>
        </a:defRPr>
      </a:lvl5pPr>
      <a:lvl6pPr indent="1143000" algn="ctr" defTabSz="584200">
        <a:defRPr sz="8000">
          <a:latin typeface="+mn-lt"/>
          <a:ea typeface="+mn-ea"/>
          <a:cs typeface="+mn-cs"/>
          <a:sym typeface="Helvetica Light"/>
        </a:defRPr>
      </a:lvl6pPr>
      <a:lvl7pPr indent="1371600" algn="ctr" defTabSz="584200">
        <a:defRPr sz="8000">
          <a:latin typeface="+mn-lt"/>
          <a:ea typeface="+mn-ea"/>
          <a:cs typeface="+mn-cs"/>
          <a:sym typeface="Helvetica Light"/>
        </a:defRPr>
      </a:lvl7pPr>
      <a:lvl8pPr indent="1600200" algn="ctr" defTabSz="584200">
        <a:defRPr sz="8000">
          <a:latin typeface="+mn-lt"/>
          <a:ea typeface="+mn-ea"/>
          <a:cs typeface="+mn-cs"/>
          <a:sym typeface="Helvetica Light"/>
        </a:defRPr>
      </a:lvl8pPr>
      <a:lvl9pPr indent="1828800" algn="ctr" defTabSz="584200">
        <a:defRPr sz="8000">
          <a:latin typeface="+mn-lt"/>
          <a:ea typeface="+mn-ea"/>
          <a:cs typeface="+mn-cs"/>
          <a:sym typeface="Helvetica Light"/>
        </a:defRPr>
      </a:lvl9pPr>
    </p:titleStyle>
    <p:bodyStyle>
      <a:lvl1pPr marL="444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1pPr>
      <a:lvl2pPr marL="889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2pPr>
      <a:lvl3pPr marL="1333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3pPr>
      <a:lvl4pPr marL="1778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4pPr>
      <a:lvl5pPr marL="2222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5pPr>
      <a:lvl6pPr marL="2667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6pPr>
      <a:lvl7pPr marL="3111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7pPr>
      <a:lvl8pPr marL="3556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8pPr>
      <a:lvl9pPr marL="4000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tif"/><Relationship Id="rId4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tif"/><Relationship Id="rId4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4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4.tif"/><Relationship Id="rId4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6.tif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7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hyperlink" Target="http://www.pinterest.com" TargetMode="External"/><Relationship Id="rId4" Type="http://schemas.openxmlformats.org/officeDocument/2006/relationships/image" Target="../media/image8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asted-image.ti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2400" y="-4358"/>
            <a:ext cx="12700000" cy="9423401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Shape 36"/>
          <p:cNvSpPr/>
          <p:nvPr/>
        </p:nvSpPr>
        <p:spPr>
          <a:xfrm>
            <a:off x="5178319" y="8756791"/>
            <a:ext cx="2648162" cy="825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700"/>
            </a:lvl1pPr>
          </a:lstStyle>
          <a:p>
            <a:pPr lvl="0">
              <a:defRPr sz="1800"/>
            </a:pPr>
            <a:r>
              <a:rPr sz="4700" dirty="0">
                <a:latin typeface="Arial" panose="020B0604020202020204" pitchFamily="34" charset="0"/>
                <a:cs typeface="Arial" panose="020B0604020202020204" pitchFamily="34" charset="0"/>
              </a:rPr>
              <a:t>White Tie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79300" y="89281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5648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6" grpId="1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asted-image.tif"/>
          <p:cNvPicPr/>
          <p:nvPr/>
        </p:nvPicPr>
        <p:blipFill>
          <a:blip r:embed="rId5">
            <a:extLst/>
          </a:blip>
          <a:srcRect l="24751" r="51883"/>
          <a:stretch>
            <a:fillRect/>
          </a:stretch>
        </p:blipFill>
        <p:spPr>
          <a:xfrm>
            <a:off x="3451140" y="-11510"/>
            <a:ext cx="3078642" cy="9776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" name="pasted-image.tif"/>
          <p:cNvPicPr/>
          <p:nvPr/>
        </p:nvPicPr>
        <p:blipFill>
          <a:blip r:embed="rId5">
            <a:extLst/>
          </a:blip>
          <a:srcRect l="50852" r="24518"/>
          <a:stretch>
            <a:fillRect/>
          </a:stretch>
        </p:blipFill>
        <p:spPr>
          <a:xfrm>
            <a:off x="6568288" y="-4358"/>
            <a:ext cx="3240445" cy="9762431"/>
          </a:xfrm>
          <a:prstGeom prst="rect">
            <a:avLst/>
          </a:prstGeom>
          <a:ln w="12700">
            <a:miter lim="400000"/>
          </a:ln>
        </p:spPr>
      </p:pic>
      <p:sp>
        <p:nvSpPr>
          <p:cNvPr id="40" name="Shape 40"/>
          <p:cNvSpPr/>
          <p:nvPr/>
        </p:nvSpPr>
        <p:spPr>
          <a:xfrm>
            <a:off x="780909" y="3615667"/>
            <a:ext cx="1812144" cy="460345"/>
          </a:xfrm>
          <a:prstGeom prst="rect">
            <a:avLst/>
          </a:prstGeom>
          <a:ln w="25400">
            <a:solidFill>
              <a:srgbClr val="51A7F9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3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300"/>
              <a:t>Black tuxedo</a:t>
            </a:r>
          </a:p>
        </p:txBody>
      </p:sp>
      <p:sp>
        <p:nvSpPr>
          <p:cNvPr id="41" name="Shape 41"/>
          <p:cNvSpPr/>
          <p:nvPr/>
        </p:nvSpPr>
        <p:spPr>
          <a:xfrm>
            <a:off x="1121930" y="5310243"/>
            <a:ext cx="1130102" cy="460345"/>
          </a:xfrm>
          <a:prstGeom prst="rect">
            <a:avLst/>
          </a:prstGeom>
          <a:ln w="25400">
            <a:solidFill>
              <a:srgbClr val="51A7F9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3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300"/>
              <a:t>Tailcoat</a:t>
            </a:r>
          </a:p>
        </p:txBody>
      </p:sp>
      <p:sp>
        <p:nvSpPr>
          <p:cNvPr id="42" name="Shape 42"/>
          <p:cNvSpPr/>
          <p:nvPr/>
        </p:nvSpPr>
        <p:spPr>
          <a:xfrm>
            <a:off x="253474" y="2706872"/>
            <a:ext cx="2867014" cy="803245"/>
          </a:xfrm>
          <a:prstGeom prst="rect">
            <a:avLst/>
          </a:prstGeom>
          <a:ln w="25400">
            <a:solidFill>
              <a:srgbClr val="51A7F9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/>
            </a:pPr>
            <a:r>
              <a:rPr sz="2300">
                <a:latin typeface="Arial"/>
                <a:ea typeface="Arial"/>
                <a:cs typeface="Arial"/>
                <a:sym typeface="Arial"/>
              </a:rPr>
              <a:t>Solid white shirt with</a:t>
            </a:r>
          </a:p>
          <a:p>
            <a:pPr lvl="0">
              <a:defRPr sz="1800"/>
            </a:pPr>
            <a:r>
              <a:rPr sz="2300">
                <a:latin typeface="Arial"/>
                <a:ea typeface="Arial"/>
                <a:cs typeface="Arial"/>
                <a:sym typeface="Arial"/>
              </a:rPr>
              <a:t>cuffed sleeves</a:t>
            </a:r>
          </a:p>
        </p:txBody>
      </p:sp>
      <p:sp>
        <p:nvSpPr>
          <p:cNvPr id="43" name="Shape 43"/>
          <p:cNvSpPr/>
          <p:nvPr/>
        </p:nvSpPr>
        <p:spPr>
          <a:xfrm>
            <a:off x="699611" y="2189400"/>
            <a:ext cx="1974740" cy="460345"/>
          </a:xfrm>
          <a:prstGeom prst="rect">
            <a:avLst/>
          </a:prstGeom>
          <a:ln w="25400">
            <a:solidFill>
              <a:srgbClr val="51A7F9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3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300"/>
              <a:t>Lapel corsage</a:t>
            </a:r>
          </a:p>
        </p:txBody>
      </p:sp>
      <p:sp>
        <p:nvSpPr>
          <p:cNvPr id="44" name="Shape 44"/>
          <p:cNvSpPr/>
          <p:nvPr/>
        </p:nvSpPr>
        <p:spPr>
          <a:xfrm>
            <a:off x="781051" y="1652877"/>
            <a:ext cx="1811860" cy="460345"/>
          </a:xfrm>
          <a:prstGeom prst="rect">
            <a:avLst/>
          </a:prstGeom>
          <a:ln w="25400">
            <a:solidFill>
              <a:srgbClr val="51A7F9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3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300" dirty="0"/>
              <a:t>White bowtie</a:t>
            </a:r>
          </a:p>
        </p:txBody>
      </p:sp>
      <p:sp>
        <p:nvSpPr>
          <p:cNvPr id="45" name="Shape 45"/>
          <p:cNvSpPr/>
          <p:nvPr/>
        </p:nvSpPr>
        <p:spPr>
          <a:xfrm>
            <a:off x="10401057" y="3432088"/>
            <a:ext cx="1974739" cy="460345"/>
          </a:xfrm>
          <a:prstGeom prst="rect">
            <a:avLst/>
          </a:prstGeom>
          <a:ln w="25400">
            <a:solidFill>
              <a:srgbClr val="FF2F9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3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300"/>
              <a:t>Evening gown</a:t>
            </a:r>
          </a:p>
        </p:txBody>
      </p:sp>
      <p:sp>
        <p:nvSpPr>
          <p:cNvPr id="46" name="Shape 46"/>
          <p:cNvSpPr/>
          <p:nvPr/>
        </p:nvSpPr>
        <p:spPr>
          <a:xfrm>
            <a:off x="10214572" y="4319841"/>
            <a:ext cx="2347709" cy="803245"/>
          </a:xfrm>
          <a:prstGeom prst="rect">
            <a:avLst/>
          </a:prstGeom>
          <a:ln w="25400">
            <a:solidFill>
              <a:srgbClr val="FF2F9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/>
            </a:pPr>
            <a:r>
              <a:rPr sz="2300">
                <a:latin typeface="Arial"/>
                <a:ea typeface="Arial"/>
                <a:cs typeface="Arial"/>
                <a:sym typeface="Arial"/>
              </a:rPr>
              <a:t>Full-length solid </a:t>
            </a:r>
          </a:p>
          <a:p>
            <a:pPr lvl="0">
              <a:defRPr sz="1800"/>
            </a:pPr>
            <a:r>
              <a:rPr sz="2300">
                <a:latin typeface="Arial"/>
                <a:ea typeface="Arial"/>
                <a:cs typeface="Arial"/>
                <a:sym typeface="Arial"/>
              </a:rPr>
              <a:t>color glove </a:t>
            </a:r>
          </a:p>
        </p:txBody>
      </p:sp>
      <p:sp>
        <p:nvSpPr>
          <p:cNvPr id="47" name="Shape 47"/>
          <p:cNvSpPr/>
          <p:nvPr/>
        </p:nvSpPr>
        <p:spPr>
          <a:xfrm>
            <a:off x="5639085" y="8963017"/>
            <a:ext cx="2602161" cy="780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7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4700"/>
              <a:t>White Tie</a:t>
            </a:r>
          </a:p>
        </p:txBody>
      </p:sp>
      <p:sp>
        <p:nvSpPr>
          <p:cNvPr id="48" name="Shape 48"/>
          <p:cNvSpPr/>
          <p:nvPr/>
        </p:nvSpPr>
        <p:spPr>
          <a:xfrm>
            <a:off x="2590668" y="1986383"/>
            <a:ext cx="2117697" cy="1"/>
          </a:xfrm>
          <a:prstGeom prst="line">
            <a:avLst/>
          </a:prstGeom>
          <a:ln w="50800">
            <a:solidFill>
              <a:srgbClr val="51A7F9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49" name="Shape 49"/>
          <p:cNvSpPr/>
          <p:nvPr/>
        </p:nvSpPr>
        <p:spPr>
          <a:xfrm>
            <a:off x="2590668" y="2268719"/>
            <a:ext cx="2602162" cy="1"/>
          </a:xfrm>
          <a:prstGeom prst="line">
            <a:avLst/>
          </a:prstGeom>
          <a:ln w="50800">
            <a:solidFill>
              <a:srgbClr val="51A7F9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50" name="Shape 50"/>
          <p:cNvSpPr/>
          <p:nvPr/>
        </p:nvSpPr>
        <p:spPr>
          <a:xfrm>
            <a:off x="3113069" y="3108494"/>
            <a:ext cx="1837545" cy="1"/>
          </a:xfrm>
          <a:prstGeom prst="line">
            <a:avLst/>
          </a:prstGeom>
          <a:ln w="50800">
            <a:solidFill>
              <a:srgbClr val="51A7F9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51" name="Shape 51"/>
          <p:cNvSpPr/>
          <p:nvPr/>
        </p:nvSpPr>
        <p:spPr>
          <a:xfrm flipV="1">
            <a:off x="2590668" y="3448348"/>
            <a:ext cx="1995220" cy="397492"/>
          </a:xfrm>
          <a:prstGeom prst="line">
            <a:avLst/>
          </a:prstGeom>
          <a:ln w="50800">
            <a:solidFill>
              <a:srgbClr val="51A7F9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52" name="Shape 52"/>
          <p:cNvSpPr/>
          <p:nvPr/>
        </p:nvSpPr>
        <p:spPr>
          <a:xfrm>
            <a:off x="2265781" y="5537794"/>
            <a:ext cx="2117697" cy="1"/>
          </a:xfrm>
          <a:prstGeom prst="line">
            <a:avLst/>
          </a:prstGeom>
          <a:ln w="50800">
            <a:solidFill>
              <a:srgbClr val="51A7F9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53" name="Shape 53"/>
          <p:cNvSpPr/>
          <p:nvPr/>
        </p:nvSpPr>
        <p:spPr>
          <a:xfrm flipH="1">
            <a:off x="8590444" y="3662260"/>
            <a:ext cx="1837544" cy="1"/>
          </a:xfrm>
          <a:prstGeom prst="line">
            <a:avLst/>
          </a:prstGeom>
          <a:ln w="50800">
            <a:solidFill>
              <a:srgbClr val="FF2F92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54" name="Shape 54"/>
          <p:cNvSpPr/>
          <p:nvPr/>
        </p:nvSpPr>
        <p:spPr>
          <a:xfrm flipH="1">
            <a:off x="9249089" y="4721463"/>
            <a:ext cx="995227" cy="1"/>
          </a:xfrm>
          <a:prstGeom prst="line">
            <a:avLst/>
          </a:prstGeom>
          <a:ln w="50800">
            <a:solidFill>
              <a:srgbClr val="FF2F92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79300" y="89281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39753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4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5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grpId="6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grpId="7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8" grpId="5" animBg="1" advAuto="0"/>
      <p:bldP spid="49" grpId="4" animBg="1" advAuto="0"/>
      <p:bldP spid="50" grpId="3" animBg="1" advAuto="0"/>
      <p:bldP spid="51" grpId="1" animBg="1" advAuto="0"/>
      <p:bldP spid="52" grpId="2" animBg="1" advAuto="0"/>
      <p:bldP spid="53" grpId="6" animBg="1" advAuto="0"/>
      <p:bldP spid="54" grpId="7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asted-image.t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10805"/>
            <a:ext cx="13004801" cy="8825916"/>
          </a:xfrm>
          <a:prstGeom prst="rect">
            <a:avLst/>
          </a:prstGeom>
          <a:ln w="12700">
            <a:miter lim="400000"/>
          </a:ln>
        </p:spPr>
      </p:pic>
      <p:sp>
        <p:nvSpPr>
          <p:cNvPr id="57" name="Shape 57"/>
          <p:cNvSpPr/>
          <p:nvPr/>
        </p:nvSpPr>
        <p:spPr>
          <a:xfrm>
            <a:off x="5211182" y="8756791"/>
            <a:ext cx="2582437" cy="825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700"/>
            </a:lvl1pPr>
          </a:lstStyle>
          <a:p>
            <a:pPr lvl="0">
              <a:defRPr sz="1800"/>
            </a:pPr>
            <a:r>
              <a:rPr sz="4700" dirty="0">
                <a:latin typeface="Arial" panose="020B0604020202020204" pitchFamily="34" charset="0"/>
                <a:cs typeface="Arial" panose="020B0604020202020204" pitchFamily="34" charset="0"/>
              </a:rPr>
              <a:t>Black Tie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79300" y="89281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302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asted-image.tif"/>
          <p:cNvPicPr/>
          <p:nvPr/>
        </p:nvPicPr>
        <p:blipFill>
          <a:blip r:embed="rId5">
            <a:extLst/>
          </a:blip>
          <a:srcRect l="65892"/>
          <a:stretch>
            <a:fillRect/>
          </a:stretch>
        </p:blipFill>
        <p:spPr>
          <a:xfrm>
            <a:off x="4047301" y="-8545"/>
            <a:ext cx="4910235" cy="9770198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Shape 60"/>
          <p:cNvSpPr/>
          <p:nvPr/>
        </p:nvSpPr>
        <p:spPr>
          <a:xfrm>
            <a:off x="5211182" y="8982735"/>
            <a:ext cx="2582437" cy="825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700"/>
            </a:lvl1pPr>
          </a:lstStyle>
          <a:p>
            <a:pPr lvl="0">
              <a:defRPr sz="1800"/>
            </a:pPr>
            <a:r>
              <a:rPr sz="4700" dirty="0">
                <a:latin typeface="Arial" panose="020B0604020202020204" pitchFamily="34" charset="0"/>
                <a:cs typeface="Arial" panose="020B0604020202020204" pitchFamily="34" charset="0"/>
              </a:rPr>
              <a:t>Black Tie</a:t>
            </a:r>
          </a:p>
        </p:txBody>
      </p:sp>
      <p:sp>
        <p:nvSpPr>
          <p:cNvPr id="61" name="Shape 61"/>
          <p:cNvSpPr/>
          <p:nvPr/>
        </p:nvSpPr>
        <p:spPr>
          <a:xfrm>
            <a:off x="1162188" y="2062307"/>
            <a:ext cx="1812145" cy="460345"/>
          </a:xfrm>
          <a:prstGeom prst="rect">
            <a:avLst/>
          </a:prstGeom>
          <a:ln w="25400">
            <a:solidFill>
              <a:srgbClr val="51A7F9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3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300"/>
              <a:t>Black tuxedo</a:t>
            </a:r>
          </a:p>
        </p:txBody>
      </p:sp>
      <p:sp>
        <p:nvSpPr>
          <p:cNvPr id="62" name="Shape 62"/>
          <p:cNvSpPr/>
          <p:nvPr/>
        </p:nvSpPr>
        <p:spPr>
          <a:xfrm>
            <a:off x="1178519" y="1483327"/>
            <a:ext cx="1779483" cy="460345"/>
          </a:xfrm>
          <a:prstGeom prst="rect">
            <a:avLst/>
          </a:prstGeom>
          <a:ln w="25400">
            <a:solidFill>
              <a:srgbClr val="51A7F9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3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300"/>
              <a:t>Black bowtie</a:t>
            </a:r>
          </a:p>
        </p:txBody>
      </p:sp>
      <p:sp>
        <p:nvSpPr>
          <p:cNvPr id="63" name="Shape 63"/>
          <p:cNvSpPr/>
          <p:nvPr/>
        </p:nvSpPr>
        <p:spPr>
          <a:xfrm>
            <a:off x="723824" y="8882973"/>
            <a:ext cx="2688873" cy="460345"/>
          </a:xfrm>
          <a:prstGeom prst="rect">
            <a:avLst/>
          </a:prstGeom>
          <a:ln w="25400">
            <a:solidFill>
              <a:srgbClr val="51A7F9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3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300"/>
              <a:t>Black leather shoes</a:t>
            </a:r>
          </a:p>
        </p:txBody>
      </p:sp>
      <p:sp>
        <p:nvSpPr>
          <p:cNvPr id="64" name="Shape 64"/>
          <p:cNvSpPr/>
          <p:nvPr/>
        </p:nvSpPr>
        <p:spPr>
          <a:xfrm>
            <a:off x="634754" y="2641287"/>
            <a:ext cx="2867013" cy="803245"/>
          </a:xfrm>
          <a:prstGeom prst="rect">
            <a:avLst/>
          </a:prstGeom>
          <a:ln w="25400">
            <a:solidFill>
              <a:srgbClr val="51A7F9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/>
            </a:pPr>
            <a:r>
              <a:rPr sz="2300">
                <a:latin typeface="Arial"/>
                <a:ea typeface="Arial"/>
                <a:cs typeface="Arial"/>
                <a:sym typeface="Arial"/>
              </a:rPr>
              <a:t>Solid white shirt with</a:t>
            </a:r>
          </a:p>
          <a:p>
            <a:pPr lvl="0">
              <a:defRPr sz="1800"/>
            </a:pPr>
            <a:r>
              <a:rPr sz="2300">
                <a:latin typeface="Arial"/>
                <a:ea typeface="Arial"/>
                <a:cs typeface="Arial"/>
                <a:sym typeface="Arial"/>
              </a:rPr>
              <a:t>cuffed sleeves</a:t>
            </a:r>
          </a:p>
        </p:txBody>
      </p:sp>
      <p:sp>
        <p:nvSpPr>
          <p:cNvPr id="65" name="Shape 65"/>
          <p:cNvSpPr/>
          <p:nvPr/>
        </p:nvSpPr>
        <p:spPr>
          <a:xfrm>
            <a:off x="10046738" y="3432088"/>
            <a:ext cx="1974739" cy="460345"/>
          </a:xfrm>
          <a:prstGeom prst="rect">
            <a:avLst/>
          </a:prstGeom>
          <a:ln w="25400">
            <a:solidFill>
              <a:srgbClr val="FF2F9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3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300"/>
              <a:t>Evening gown</a:t>
            </a:r>
          </a:p>
        </p:txBody>
      </p:sp>
      <p:sp>
        <p:nvSpPr>
          <p:cNvPr id="66" name="Shape 66"/>
          <p:cNvSpPr/>
          <p:nvPr/>
        </p:nvSpPr>
        <p:spPr>
          <a:xfrm>
            <a:off x="9681755" y="4364012"/>
            <a:ext cx="2704704" cy="460345"/>
          </a:xfrm>
          <a:prstGeom prst="rect">
            <a:avLst/>
          </a:prstGeom>
          <a:ln w="25400">
            <a:solidFill>
              <a:srgbClr val="FF2F9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3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300"/>
              <a:t>Elegant arm jewelry</a:t>
            </a:r>
          </a:p>
        </p:txBody>
      </p:sp>
      <p:sp>
        <p:nvSpPr>
          <p:cNvPr id="67" name="Shape 67"/>
          <p:cNvSpPr/>
          <p:nvPr/>
        </p:nvSpPr>
        <p:spPr>
          <a:xfrm>
            <a:off x="2985976" y="2292479"/>
            <a:ext cx="2387384" cy="1"/>
          </a:xfrm>
          <a:prstGeom prst="line">
            <a:avLst/>
          </a:prstGeom>
          <a:ln w="50800">
            <a:solidFill>
              <a:srgbClr val="51A7F9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68" name="Shape 68"/>
          <p:cNvSpPr/>
          <p:nvPr/>
        </p:nvSpPr>
        <p:spPr>
          <a:xfrm>
            <a:off x="2957733" y="1713499"/>
            <a:ext cx="2714273" cy="1"/>
          </a:xfrm>
          <a:prstGeom prst="line">
            <a:avLst/>
          </a:prstGeom>
          <a:ln w="50800">
            <a:solidFill>
              <a:srgbClr val="51A7F9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69" name="Shape 69"/>
          <p:cNvSpPr/>
          <p:nvPr/>
        </p:nvSpPr>
        <p:spPr>
          <a:xfrm>
            <a:off x="3494349" y="2871459"/>
            <a:ext cx="2569350" cy="1"/>
          </a:xfrm>
          <a:prstGeom prst="line">
            <a:avLst/>
          </a:prstGeom>
          <a:ln w="50800">
            <a:solidFill>
              <a:srgbClr val="51A7F9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70" name="Shape 70"/>
          <p:cNvSpPr/>
          <p:nvPr/>
        </p:nvSpPr>
        <p:spPr>
          <a:xfrm>
            <a:off x="3437863" y="9113145"/>
            <a:ext cx="1003037" cy="1"/>
          </a:xfrm>
          <a:prstGeom prst="line">
            <a:avLst/>
          </a:prstGeom>
          <a:ln w="50800">
            <a:solidFill>
              <a:srgbClr val="51A7F9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71" name="Shape 71"/>
          <p:cNvSpPr/>
          <p:nvPr/>
        </p:nvSpPr>
        <p:spPr>
          <a:xfrm flipH="1">
            <a:off x="7870249" y="3662260"/>
            <a:ext cx="2201227" cy="1"/>
          </a:xfrm>
          <a:prstGeom prst="line">
            <a:avLst/>
          </a:prstGeom>
          <a:ln w="50800">
            <a:solidFill>
              <a:srgbClr val="FF2F92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72" name="Shape 72"/>
          <p:cNvSpPr/>
          <p:nvPr/>
        </p:nvSpPr>
        <p:spPr>
          <a:xfrm flipH="1">
            <a:off x="8406864" y="4594184"/>
            <a:ext cx="1350443" cy="1"/>
          </a:xfrm>
          <a:prstGeom prst="line">
            <a:avLst/>
          </a:prstGeom>
          <a:ln w="50800">
            <a:solidFill>
              <a:srgbClr val="FF2F92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79300" y="89281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3561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4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5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grpId="6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7" grpId="1" animBg="1" advAuto="0"/>
      <p:bldP spid="68" grpId="2" animBg="1" advAuto="0"/>
      <p:bldP spid="69" grpId="3" animBg="1" advAuto="0"/>
      <p:bldP spid="70" grpId="4" animBg="1" advAuto="0"/>
      <p:bldP spid="71" grpId="5" animBg="1" advAuto="0"/>
      <p:bldP spid="72" grpId="6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asted-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2921" y="17312"/>
            <a:ext cx="5965114" cy="8956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75" name="pasted-image.ti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535636" y="-1"/>
            <a:ext cx="5994028" cy="8991043"/>
          </a:xfrm>
          <a:prstGeom prst="rect">
            <a:avLst/>
          </a:prstGeom>
          <a:ln w="12700">
            <a:miter lim="400000"/>
          </a:ln>
        </p:spPr>
      </p:pic>
      <p:sp>
        <p:nvSpPr>
          <p:cNvPr id="76" name="Shape 76"/>
          <p:cNvSpPr/>
          <p:nvPr/>
        </p:nvSpPr>
        <p:spPr>
          <a:xfrm>
            <a:off x="4836709" y="8779438"/>
            <a:ext cx="3331382" cy="780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7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4700"/>
              <a:t>Semi-formal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79300" y="89281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264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asted-image.png"/>
          <p:cNvPicPr/>
          <p:nvPr/>
        </p:nvPicPr>
        <p:blipFill>
          <a:blip r:embed="rId5">
            <a:extLst/>
          </a:blip>
          <a:srcRect l="18631" r="16814"/>
          <a:stretch>
            <a:fillRect/>
          </a:stretch>
        </p:blipFill>
        <p:spPr>
          <a:xfrm>
            <a:off x="4382690" y="-53380"/>
            <a:ext cx="4239262" cy="9860191"/>
          </a:xfrm>
          <a:prstGeom prst="rect">
            <a:avLst/>
          </a:prstGeom>
          <a:ln w="12700">
            <a:miter lim="400000"/>
          </a:ln>
        </p:spPr>
      </p:pic>
      <p:sp>
        <p:nvSpPr>
          <p:cNvPr id="79" name="Shape 79"/>
          <p:cNvSpPr/>
          <p:nvPr/>
        </p:nvSpPr>
        <p:spPr>
          <a:xfrm>
            <a:off x="4836709" y="8779438"/>
            <a:ext cx="3331382" cy="780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700">
                <a:solidFill>
                  <a:srgbClr val="FFFFFF"/>
                </a:solidFill>
              </a:rPr>
              <a:t>Semi-formal</a:t>
            </a:r>
          </a:p>
        </p:txBody>
      </p:sp>
      <p:sp>
        <p:nvSpPr>
          <p:cNvPr id="80" name="Shape 80"/>
          <p:cNvSpPr/>
          <p:nvPr/>
        </p:nvSpPr>
        <p:spPr>
          <a:xfrm>
            <a:off x="1591655" y="3912218"/>
            <a:ext cx="1292126" cy="460345"/>
          </a:xfrm>
          <a:prstGeom prst="rect">
            <a:avLst/>
          </a:prstGeom>
          <a:ln w="25400">
            <a:solidFill>
              <a:srgbClr val="51A7F9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3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300"/>
              <a:t>Dark suit</a:t>
            </a:r>
          </a:p>
        </p:txBody>
      </p:sp>
      <p:sp>
        <p:nvSpPr>
          <p:cNvPr id="81" name="Shape 81"/>
          <p:cNvSpPr/>
          <p:nvPr/>
        </p:nvSpPr>
        <p:spPr>
          <a:xfrm>
            <a:off x="1680868" y="2881258"/>
            <a:ext cx="1113700" cy="460345"/>
          </a:xfrm>
          <a:prstGeom prst="rect">
            <a:avLst/>
          </a:prstGeom>
          <a:ln w="25400">
            <a:solidFill>
              <a:srgbClr val="51A7F9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3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300"/>
              <a:t>Necktie</a:t>
            </a:r>
          </a:p>
        </p:txBody>
      </p:sp>
      <p:sp>
        <p:nvSpPr>
          <p:cNvPr id="82" name="Shape 82"/>
          <p:cNvSpPr/>
          <p:nvPr/>
        </p:nvSpPr>
        <p:spPr>
          <a:xfrm>
            <a:off x="1242219" y="8939552"/>
            <a:ext cx="1990998" cy="460345"/>
          </a:xfrm>
          <a:prstGeom prst="rect">
            <a:avLst/>
          </a:prstGeom>
          <a:ln w="25400">
            <a:solidFill>
              <a:srgbClr val="51A7F9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3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300"/>
              <a:t>Leather shoes</a:t>
            </a:r>
          </a:p>
        </p:txBody>
      </p:sp>
      <p:sp>
        <p:nvSpPr>
          <p:cNvPr id="83" name="Shape 83"/>
          <p:cNvSpPr/>
          <p:nvPr/>
        </p:nvSpPr>
        <p:spPr>
          <a:xfrm>
            <a:off x="190931" y="2259914"/>
            <a:ext cx="4404247" cy="460345"/>
          </a:xfrm>
          <a:prstGeom prst="rect">
            <a:avLst/>
          </a:prstGeom>
          <a:ln w="25400">
            <a:solidFill>
              <a:srgbClr val="51A7F9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3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300"/>
              <a:t>Collared shirt with cuffed sleeves</a:t>
            </a:r>
          </a:p>
        </p:txBody>
      </p:sp>
      <p:sp>
        <p:nvSpPr>
          <p:cNvPr id="84" name="Shape 84"/>
          <p:cNvSpPr/>
          <p:nvPr/>
        </p:nvSpPr>
        <p:spPr>
          <a:xfrm>
            <a:off x="9771939" y="3432088"/>
            <a:ext cx="1974026" cy="460345"/>
          </a:xfrm>
          <a:prstGeom prst="rect">
            <a:avLst/>
          </a:prstGeom>
          <a:ln w="25400">
            <a:solidFill>
              <a:srgbClr val="FF2F9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3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300"/>
              <a:t>Cocktail dress</a:t>
            </a:r>
          </a:p>
        </p:txBody>
      </p:sp>
      <p:sp>
        <p:nvSpPr>
          <p:cNvPr id="85" name="Shape 85"/>
          <p:cNvSpPr/>
          <p:nvPr/>
        </p:nvSpPr>
        <p:spPr>
          <a:xfrm>
            <a:off x="9641721" y="8939552"/>
            <a:ext cx="2234463" cy="460345"/>
          </a:xfrm>
          <a:prstGeom prst="rect">
            <a:avLst/>
          </a:prstGeom>
          <a:ln w="25400">
            <a:solidFill>
              <a:srgbClr val="FF2F9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3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300"/>
              <a:t>High heel shoes</a:t>
            </a:r>
          </a:p>
        </p:txBody>
      </p:sp>
      <p:sp>
        <p:nvSpPr>
          <p:cNvPr id="86" name="Shape 86"/>
          <p:cNvSpPr/>
          <p:nvPr/>
        </p:nvSpPr>
        <p:spPr>
          <a:xfrm>
            <a:off x="9406600" y="5564336"/>
            <a:ext cx="2704704" cy="460345"/>
          </a:xfrm>
          <a:prstGeom prst="rect">
            <a:avLst/>
          </a:prstGeom>
          <a:ln w="25400">
            <a:solidFill>
              <a:srgbClr val="FF2F9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3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300"/>
              <a:t>Elegant arm jewelry</a:t>
            </a:r>
          </a:p>
        </p:txBody>
      </p:sp>
      <p:sp>
        <p:nvSpPr>
          <p:cNvPr id="87" name="Shape 87"/>
          <p:cNvSpPr/>
          <p:nvPr/>
        </p:nvSpPr>
        <p:spPr>
          <a:xfrm>
            <a:off x="2873004" y="4142390"/>
            <a:ext cx="2387384" cy="1"/>
          </a:xfrm>
          <a:prstGeom prst="line">
            <a:avLst/>
          </a:prstGeom>
          <a:ln w="50800">
            <a:solidFill>
              <a:srgbClr val="51A7F9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88" name="Shape 88"/>
          <p:cNvSpPr/>
          <p:nvPr/>
        </p:nvSpPr>
        <p:spPr>
          <a:xfrm>
            <a:off x="2760033" y="3111430"/>
            <a:ext cx="3308313" cy="1"/>
          </a:xfrm>
          <a:prstGeom prst="line">
            <a:avLst/>
          </a:prstGeom>
          <a:ln w="50800">
            <a:solidFill>
              <a:srgbClr val="51A7F9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89" name="Shape 89"/>
          <p:cNvSpPr/>
          <p:nvPr/>
        </p:nvSpPr>
        <p:spPr>
          <a:xfrm>
            <a:off x="3220497" y="9169724"/>
            <a:ext cx="2011568" cy="396660"/>
          </a:xfrm>
          <a:prstGeom prst="line">
            <a:avLst/>
          </a:prstGeom>
          <a:ln w="50800">
            <a:solidFill>
              <a:srgbClr val="51A7F9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90" name="Shape 90"/>
          <p:cNvSpPr/>
          <p:nvPr/>
        </p:nvSpPr>
        <p:spPr>
          <a:xfrm>
            <a:off x="4609944" y="2490086"/>
            <a:ext cx="1139101" cy="1"/>
          </a:xfrm>
          <a:prstGeom prst="line">
            <a:avLst/>
          </a:prstGeom>
          <a:ln w="50800">
            <a:solidFill>
              <a:srgbClr val="51A7F9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91" name="Shape 91"/>
          <p:cNvSpPr/>
          <p:nvPr/>
        </p:nvSpPr>
        <p:spPr>
          <a:xfrm flipH="1">
            <a:off x="8406865" y="3662260"/>
            <a:ext cx="1350443" cy="1"/>
          </a:xfrm>
          <a:prstGeom prst="line">
            <a:avLst/>
          </a:prstGeom>
          <a:ln w="50800">
            <a:solidFill>
              <a:srgbClr val="FF2F92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92" name="Shape 92"/>
          <p:cNvSpPr/>
          <p:nvPr/>
        </p:nvSpPr>
        <p:spPr>
          <a:xfrm flipH="1">
            <a:off x="7573927" y="9169724"/>
            <a:ext cx="1994083" cy="400550"/>
          </a:xfrm>
          <a:prstGeom prst="line">
            <a:avLst/>
          </a:prstGeom>
          <a:ln w="50800">
            <a:solidFill>
              <a:srgbClr val="FF2F92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93" name="Shape 93"/>
          <p:cNvSpPr/>
          <p:nvPr/>
        </p:nvSpPr>
        <p:spPr>
          <a:xfrm flipH="1">
            <a:off x="7898248" y="5794508"/>
            <a:ext cx="1581903" cy="1"/>
          </a:xfrm>
          <a:prstGeom prst="line">
            <a:avLst/>
          </a:prstGeom>
          <a:ln w="50800">
            <a:solidFill>
              <a:srgbClr val="FF2F92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79300" y="89281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39678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4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5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grpId="6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grpId="7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7" grpId="1" animBg="1" advAuto="0"/>
      <p:bldP spid="88" grpId="2" animBg="1" advAuto="0"/>
      <p:bldP spid="89" grpId="3" animBg="1" advAuto="0"/>
      <p:bldP spid="90" grpId="4" animBg="1" advAuto="0"/>
      <p:bldP spid="91" grpId="5" animBg="1" advAuto="0"/>
      <p:bldP spid="92" grpId="6" animBg="1" advAuto="0"/>
      <p:bldP spid="93" grpId="7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pasted-image.t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83612" y="858012"/>
            <a:ext cx="8037576" cy="8037576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Shape 96"/>
          <p:cNvSpPr/>
          <p:nvPr/>
        </p:nvSpPr>
        <p:spPr>
          <a:xfrm>
            <a:off x="4013441" y="8643893"/>
            <a:ext cx="4977918" cy="1051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4700">
                <a:latin typeface="Arial"/>
                <a:ea typeface="Arial"/>
                <a:cs typeface="Arial"/>
                <a:sym typeface="Arial"/>
              </a:rPr>
              <a:t>Three-piece </a:t>
            </a:r>
            <a:r>
              <a:rPr sz="6700" b="1">
                <a:solidFill>
                  <a:srgbClr val="0365C0"/>
                </a:solidFill>
                <a:latin typeface="Arial"/>
                <a:ea typeface="Arial"/>
                <a:cs typeface="Arial"/>
                <a:sym typeface="Arial"/>
              </a:rPr>
              <a:t>suit</a:t>
            </a:r>
          </a:p>
        </p:txBody>
      </p:sp>
      <p:sp>
        <p:nvSpPr>
          <p:cNvPr id="97" name="Shape 97"/>
          <p:cNvSpPr/>
          <p:nvPr/>
        </p:nvSpPr>
        <p:spPr>
          <a:xfrm>
            <a:off x="234761" y="1798878"/>
            <a:ext cx="1943994" cy="62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3600"/>
              <a:t>1. Jacket</a:t>
            </a:r>
          </a:p>
        </p:txBody>
      </p:sp>
      <p:sp>
        <p:nvSpPr>
          <p:cNvPr id="98" name="Shape 98"/>
          <p:cNvSpPr/>
          <p:nvPr/>
        </p:nvSpPr>
        <p:spPr>
          <a:xfrm>
            <a:off x="5746278" y="146574"/>
            <a:ext cx="1512244" cy="620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3600"/>
              <a:t>2. Vest</a:t>
            </a:r>
          </a:p>
        </p:txBody>
      </p:sp>
      <p:sp>
        <p:nvSpPr>
          <p:cNvPr id="99" name="Shape 99"/>
          <p:cNvSpPr/>
          <p:nvPr/>
        </p:nvSpPr>
        <p:spPr>
          <a:xfrm>
            <a:off x="10639491" y="6007074"/>
            <a:ext cx="2401194" cy="62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3600"/>
              <a:t>3. Trousers</a:t>
            </a:r>
          </a:p>
        </p:txBody>
      </p:sp>
      <p:sp>
        <p:nvSpPr>
          <p:cNvPr id="100" name="Shape 100"/>
          <p:cNvSpPr/>
          <p:nvPr/>
        </p:nvSpPr>
        <p:spPr>
          <a:xfrm>
            <a:off x="2220935" y="2137007"/>
            <a:ext cx="2552406" cy="774140"/>
          </a:xfrm>
          <a:prstGeom prst="line">
            <a:avLst/>
          </a:prstGeom>
          <a:ln w="76200">
            <a:solidFill>
              <a:srgbClr val="F5D328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101" name="Shape 101"/>
          <p:cNvSpPr/>
          <p:nvPr/>
        </p:nvSpPr>
        <p:spPr>
          <a:xfrm>
            <a:off x="6259581" y="654160"/>
            <a:ext cx="390460" cy="3245838"/>
          </a:xfrm>
          <a:prstGeom prst="line">
            <a:avLst/>
          </a:prstGeom>
          <a:ln w="76200">
            <a:solidFill>
              <a:srgbClr val="F5D328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102" name="Shape 102"/>
          <p:cNvSpPr/>
          <p:nvPr/>
        </p:nvSpPr>
        <p:spPr>
          <a:xfrm flipH="1">
            <a:off x="7927022" y="6424598"/>
            <a:ext cx="2822744" cy="377929"/>
          </a:xfrm>
          <a:prstGeom prst="line">
            <a:avLst/>
          </a:prstGeom>
          <a:ln w="76200">
            <a:solidFill>
              <a:srgbClr val="F5D328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79300" y="89281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410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pasted-image.t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573" y="56405"/>
            <a:ext cx="7434526" cy="9291174"/>
          </a:xfrm>
          <a:prstGeom prst="rect">
            <a:avLst/>
          </a:prstGeom>
          <a:ln w="12700">
            <a:miter lim="400000"/>
          </a:ln>
        </p:spPr>
      </p:pic>
      <p:sp>
        <p:nvSpPr>
          <p:cNvPr id="105" name="Shape 105"/>
          <p:cNvSpPr/>
          <p:nvPr/>
        </p:nvSpPr>
        <p:spPr>
          <a:xfrm>
            <a:off x="2628217" y="9262982"/>
            <a:ext cx="2269237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 u="sng">
                <a:hlinkClick r:id="rId5"/>
              </a:defRPr>
            </a:lvl1pPr>
          </a:lstStyle>
          <a:p>
            <a:pPr lvl="0">
              <a:defRPr sz="1800" u="none"/>
            </a:pPr>
            <a:r>
              <a:rPr sz="2000" u="sng">
                <a:hlinkClick r:id="rId5"/>
              </a:rPr>
              <a:t>www.pinterest.com</a:t>
            </a:r>
          </a:p>
        </p:txBody>
      </p:sp>
      <p:sp>
        <p:nvSpPr>
          <p:cNvPr id="106" name="Shape 106"/>
          <p:cNvSpPr/>
          <p:nvPr/>
        </p:nvSpPr>
        <p:spPr>
          <a:xfrm>
            <a:off x="7584495" y="2906070"/>
            <a:ext cx="5120278" cy="3591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5700" b="1">
                <a:solidFill>
                  <a:srgbClr val="0365C0"/>
                </a:solidFill>
                <a:latin typeface="Arial"/>
                <a:ea typeface="Arial"/>
                <a:cs typeface="Arial"/>
                <a:sym typeface="Arial"/>
              </a:rPr>
              <a:t>Dress</a:t>
            </a:r>
          </a:p>
          <a:p>
            <a:pPr lvl="0">
              <a:defRPr sz="1800"/>
            </a:pPr>
            <a:r>
              <a:rPr sz="3600">
                <a:latin typeface="Arial"/>
                <a:ea typeface="Arial"/>
                <a:cs typeface="Arial"/>
                <a:sym typeface="Arial"/>
              </a:rPr>
              <a:t>is a piece of clothing for women or girls that covers the top half of the body and hangs down over the legs. 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79300" y="89281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445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2.5|3.1|3.8|2.8|5.4|4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2.9|3.1|4.6|7.9|4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2.8|3.1|3|7.8|5.9|5.4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102</Words>
  <Application>Microsoft Office PowerPoint</Application>
  <PresentationFormat>Custom</PresentationFormat>
  <Paragraphs>36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Helvetica Light</vt:lpstr>
      <vt:lpstr>Helvetica Neue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4</cp:revision>
  <dcterms:modified xsi:type="dcterms:W3CDTF">2020-03-24T05:06:58Z</dcterms:modified>
</cp:coreProperties>
</file>