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13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0"/>
            <a:ext cx="10464800" cy="49403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hyperlink" Target="http://www.qz.com" TargetMode="External"/><Relationship Id="rId5" Type="http://schemas.openxmlformats.org/officeDocument/2006/relationships/image" Target="../media/image2.tiff"/><Relationship Id="rId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4.tif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audio" Target="../media/media3.m4a"/><Relationship Id="rId7" Type="http://schemas.openxmlformats.org/officeDocument/2006/relationships/image" Target="../media/image7.tif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6.tif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10.tiff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2.tiff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"/><Relationship Id="rId13" Type="http://schemas.openxmlformats.org/officeDocument/2006/relationships/image" Target="../media/image3.png"/><Relationship Id="rId3" Type="http://schemas.openxmlformats.org/officeDocument/2006/relationships/audio" Target="../media/media7.m4a"/><Relationship Id="rId7" Type="http://schemas.openxmlformats.org/officeDocument/2006/relationships/image" Target="../media/image15.tif"/><Relationship Id="rId12" Type="http://schemas.openxmlformats.org/officeDocument/2006/relationships/image" Target="../media/image20.tif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4.tif"/><Relationship Id="rId11" Type="http://schemas.openxmlformats.org/officeDocument/2006/relationships/image" Target="../media/image19.tif"/><Relationship Id="rId5" Type="http://schemas.openxmlformats.org/officeDocument/2006/relationships/image" Target="../media/image13.tif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asted-image.tif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196042"/>
            <a:ext cx="13004801" cy="7315201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hape 36"/>
          <p:cNvSpPr/>
          <p:nvPr/>
        </p:nvSpPr>
        <p:spPr>
          <a:xfrm>
            <a:off x="4031070" y="204159"/>
            <a:ext cx="4942658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C397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 dirty="0">
                <a:solidFill>
                  <a:srgbClr val="C3971A"/>
                </a:solidFill>
              </a:rPr>
              <a:t>5. Deportment</a:t>
            </a:r>
          </a:p>
        </p:txBody>
      </p:sp>
      <p:sp>
        <p:nvSpPr>
          <p:cNvPr id="37" name="Shape 37"/>
          <p:cNvSpPr/>
          <p:nvPr/>
        </p:nvSpPr>
        <p:spPr>
          <a:xfrm>
            <a:off x="4739903" y="8104842"/>
            <a:ext cx="156794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u="sng">
                <a:hlinkClick r:id="rId6"/>
              </a:defRPr>
            </a:lvl1pPr>
          </a:lstStyle>
          <a:p>
            <a:pPr lvl="0">
              <a:defRPr sz="1800" u="none"/>
            </a:pPr>
            <a:r>
              <a:rPr sz="2000" u="sng" dirty="0">
                <a:hlinkClick r:id="rId6"/>
              </a:rPr>
              <a:t>www.qz.com</a:t>
            </a:r>
          </a:p>
        </p:txBody>
      </p:sp>
      <p:sp>
        <p:nvSpPr>
          <p:cNvPr id="5" name="Shape 111"/>
          <p:cNvSpPr/>
          <p:nvPr/>
        </p:nvSpPr>
        <p:spPr>
          <a:xfrm>
            <a:off x="2094942" y="8746361"/>
            <a:ext cx="8814914" cy="677108"/>
          </a:xfrm>
          <a:prstGeom prst="rect">
            <a:avLst/>
          </a:prstGeom>
          <a:solidFill>
            <a:srgbClr val="F5D328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000">
                <a:solidFill>
                  <a:srgbClr val="51A7F9"/>
                </a:solidFill>
                <a:latin typeface="HanziPen SC Bold"/>
                <a:ea typeface="HanziPen SC Bold"/>
                <a:cs typeface="HanziPen SC Bold"/>
                <a:sym typeface="HanziPen SC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 dirty="0" smtClean="0">
                <a:solidFill>
                  <a:srgbClr val="51A7F9"/>
                </a:solidFill>
                <a:latin typeface="Comic Sans MS" panose="030F0702030302020204" pitchFamily="66" charset="0"/>
              </a:rPr>
              <a:t>“S</a:t>
            </a:r>
            <a:r>
              <a:rPr lang="en-US" sz="4400" dirty="0" smtClean="0">
                <a:solidFill>
                  <a:srgbClr val="51A7F9"/>
                </a:solidFill>
                <a:latin typeface="Comic Sans MS" panose="030F0702030302020204" pitchFamily="66" charset="0"/>
              </a:rPr>
              <a:t>tand tall, walk tall, and sit tall</a:t>
            </a:r>
            <a:r>
              <a:rPr sz="4400" dirty="0" smtClean="0">
                <a:solidFill>
                  <a:srgbClr val="51A7F9"/>
                </a:solidFill>
                <a:latin typeface="Comic Sans MS" panose="030F0702030302020204" pitchFamily="66" charset="0"/>
              </a:rPr>
              <a:t>.”</a:t>
            </a:r>
            <a:endParaRPr sz="4400" dirty="0">
              <a:solidFill>
                <a:srgbClr val="51A7F9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61123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6" grpId="1" animBg="1" advAuto="0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/>
        </p:nvSpPr>
        <p:spPr>
          <a:xfrm>
            <a:off x="1835857" y="276033"/>
            <a:ext cx="9333087" cy="952972"/>
          </a:xfrm>
          <a:prstGeom prst="rect">
            <a:avLst/>
          </a:prstGeom>
          <a:solidFill>
            <a:srgbClr val="F5D328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6000">
                <a:solidFill>
                  <a:srgbClr val="B36AE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B36AE2"/>
                </a:solidFill>
              </a:rPr>
              <a:t>Workshop Online (5 points)</a:t>
            </a:r>
          </a:p>
        </p:txBody>
      </p:sp>
      <p:sp>
        <p:nvSpPr>
          <p:cNvPr id="103" name="Shape 103"/>
          <p:cNvSpPr/>
          <p:nvPr/>
        </p:nvSpPr>
        <p:spPr>
          <a:xfrm>
            <a:off x="919867" y="1526418"/>
            <a:ext cx="11165066" cy="7599844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320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Instruction 2</a:t>
            </a:r>
          </a:p>
          <a:p>
            <a:pPr lvl="0">
              <a:defRPr sz="1800"/>
            </a:pP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3200">
                <a:latin typeface="Arial"/>
                <a:ea typeface="Arial"/>
                <a:cs typeface="Arial"/>
                <a:sym typeface="Arial"/>
              </a:rPr>
              <a:t>Take pictures of yourself to show your skills on making up and hairstyling that are suitable for Airline Business Uniform Standard. Your pictures are required to be </a:t>
            </a:r>
          </a:p>
          <a:p>
            <a:pPr lvl="0">
              <a:defRPr sz="1800"/>
            </a:pPr>
            <a:r>
              <a:rPr sz="3200">
                <a:solidFill>
                  <a:srgbClr val="F39019"/>
                </a:solidFill>
                <a:latin typeface="Arial"/>
                <a:ea typeface="Arial"/>
                <a:cs typeface="Arial"/>
                <a:sym typeface="Arial"/>
              </a:rPr>
              <a:t>a “close ups” or a “facial shot”. </a:t>
            </a:r>
          </a:p>
          <a:p>
            <a:pPr lvl="0">
              <a:defRPr sz="1800"/>
            </a:pPr>
            <a:r>
              <a:rPr sz="3200">
                <a:latin typeface="Arial"/>
                <a:ea typeface="Arial"/>
                <a:cs typeface="Arial"/>
                <a:sym typeface="Arial"/>
              </a:rPr>
              <a:t>Again, each students has to submit two photos, including;</a:t>
            </a:r>
          </a:p>
          <a:p>
            <a:pPr lvl="0">
              <a:defRPr sz="1800"/>
            </a:pPr>
            <a:r>
              <a:rPr sz="3200">
                <a:solidFill>
                  <a:srgbClr val="F39019"/>
                </a:solidFill>
                <a:latin typeface="Arial"/>
                <a:ea typeface="Arial"/>
                <a:cs typeface="Arial"/>
                <a:sym typeface="Arial"/>
              </a:rPr>
              <a:t>“1 front side photo” and “1 back side photo”. </a:t>
            </a:r>
          </a:p>
          <a:p>
            <a:pPr lvl="0">
              <a:defRPr sz="1800"/>
            </a:pP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image4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14" t="5643" r="7237" b="18381"/>
          <a:stretch>
            <a:fillRect/>
          </a:stretch>
        </p:blipFill>
        <p:spPr>
          <a:xfrm>
            <a:off x="891214" y="5668372"/>
            <a:ext cx="2679138" cy="3744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image3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10" t="12783" r="10210" b="20355"/>
          <a:stretch>
            <a:fillRect/>
          </a:stretch>
        </p:blipFill>
        <p:spPr>
          <a:xfrm>
            <a:off x="3595051" y="5668769"/>
            <a:ext cx="2970342" cy="3743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image5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62" b="6611"/>
          <a:stretch>
            <a:fillRect/>
          </a:stretch>
        </p:blipFill>
        <p:spPr>
          <a:xfrm>
            <a:off x="6754073" y="5668372"/>
            <a:ext cx="2797347" cy="37439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image6.jpg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44" t="7912" r="6244" b="9986"/>
          <a:stretch>
            <a:fillRect/>
          </a:stretch>
        </p:blipFill>
        <p:spPr>
          <a:xfrm>
            <a:off x="9568578" y="5668372"/>
            <a:ext cx="2660454" cy="37439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70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/>
        </p:nvSpPr>
        <p:spPr>
          <a:xfrm>
            <a:off x="1835857" y="430041"/>
            <a:ext cx="9333087" cy="952972"/>
          </a:xfrm>
          <a:prstGeom prst="rect">
            <a:avLst/>
          </a:prstGeom>
          <a:solidFill>
            <a:srgbClr val="F5D328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6000">
                <a:solidFill>
                  <a:srgbClr val="B36AE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B36AE2"/>
                </a:solidFill>
              </a:rPr>
              <a:t>Workshop Online (5 points)</a:t>
            </a:r>
          </a:p>
        </p:txBody>
      </p:sp>
      <p:sp>
        <p:nvSpPr>
          <p:cNvPr id="110" name="Shape 110"/>
          <p:cNvSpPr/>
          <p:nvPr/>
        </p:nvSpPr>
        <p:spPr>
          <a:xfrm>
            <a:off x="919867" y="1526418"/>
            <a:ext cx="11165066" cy="7599844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3200" dirty="0" smtClean="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Instruction 3</a:t>
            </a:r>
          </a:p>
          <a:p>
            <a:pPr lvl="0">
              <a:defRPr sz="1800"/>
            </a:pPr>
            <a:endParaRPr sz="1700" dirty="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3200" dirty="0">
                <a:latin typeface="Arial"/>
                <a:ea typeface="Arial"/>
                <a:cs typeface="Arial"/>
                <a:sym typeface="Arial"/>
              </a:rPr>
              <a:t>Submit your two photos to the LINE group </a:t>
            </a:r>
          </a:p>
          <a:p>
            <a:pPr lvl="0">
              <a:defRPr sz="1800"/>
            </a:pPr>
            <a:r>
              <a:rPr sz="3200" dirty="0">
                <a:latin typeface="Arial"/>
                <a:ea typeface="Arial"/>
                <a:cs typeface="Arial"/>
                <a:sym typeface="Arial"/>
              </a:rPr>
              <a:t>“Personality Class”. </a:t>
            </a:r>
          </a:p>
          <a:p>
            <a:pPr lvl="0">
              <a:defRPr sz="1800"/>
            </a:pPr>
            <a:r>
              <a:rPr sz="3200" dirty="0">
                <a:latin typeface="Arial"/>
                <a:ea typeface="Arial"/>
                <a:cs typeface="Arial"/>
                <a:sym typeface="Arial"/>
              </a:rPr>
              <a:t>Place your two photos on the one page and  </a:t>
            </a:r>
          </a:p>
          <a:p>
            <a:pPr lvl="0">
              <a:defRPr sz="1800"/>
            </a:pPr>
            <a:r>
              <a:rPr sz="3200" dirty="0">
                <a:latin typeface="Arial"/>
                <a:ea typeface="Arial"/>
                <a:cs typeface="Arial"/>
                <a:sym typeface="Arial"/>
              </a:rPr>
              <a:t>add them on your study group’s album.</a:t>
            </a:r>
          </a:p>
          <a:p>
            <a:pPr lvl="0">
              <a:defRPr sz="1800"/>
            </a:pPr>
            <a:endParaRPr sz="3200" dirty="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3200" u="sng" dirty="0">
                <a:solidFill>
                  <a:srgbClr val="F39019"/>
                </a:solidFill>
                <a:latin typeface="Arial"/>
                <a:ea typeface="Arial"/>
                <a:cs typeface="Arial"/>
                <a:sym typeface="Arial"/>
              </a:rPr>
              <a:t>Please put your name and student ID on your work </a:t>
            </a:r>
          </a:p>
          <a:p>
            <a:pPr lvl="0">
              <a:defRPr sz="1800"/>
            </a:pPr>
            <a:r>
              <a:rPr sz="3200" u="sng" dirty="0">
                <a:solidFill>
                  <a:srgbClr val="F39019"/>
                </a:solidFill>
                <a:latin typeface="Arial"/>
                <a:ea typeface="Arial"/>
                <a:cs typeface="Arial"/>
                <a:sym typeface="Arial"/>
              </a:rPr>
              <a:t>before submitting.</a:t>
            </a:r>
          </a:p>
          <a:p>
            <a:pPr lvl="0">
              <a:defRPr sz="1800"/>
            </a:pPr>
            <a:endParaRPr sz="3200" dirty="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3200" dirty="0">
                <a:latin typeface="Arial"/>
                <a:ea typeface="Arial"/>
                <a:cs typeface="Arial"/>
                <a:sym typeface="Arial"/>
              </a:rPr>
              <a:t>Deadline for this assignment is Friday, 10th April, 2013. </a:t>
            </a:r>
          </a:p>
          <a:p>
            <a:pPr lvl="0">
              <a:defRPr sz="1800"/>
            </a:pP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endParaRPr sz="2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Shape 111"/>
          <p:cNvSpPr/>
          <p:nvPr/>
        </p:nvSpPr>
        <p:spPr>
          <a:xfrm>
            <a:off x="1280618" y="7757010"/>
            <a:ext cx="10443565" cy="677108"/>
          </a:xfrm>
          <a:prstGeom prst="rect">
            <a:avLst/>
          </a:prstGeom>
          <a:solidFill>
            <a:srgbClr val="F5D328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000">
                <a:solidFill>
                  <a:srgbClr val="51A7F9"/>
                </a:solidFill>
                <a:latin typeface="HanziPen SC Bold"/>
                <a:ea typeface="HanziPen SC Bold"/>
                <a:cs typeface="HanziPen SC Bold"/>
                <a:sym typeface="HanziPen SC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 b="1" dirty="0">
                <a:solidFill>
                  <a:srgbClr val="51A7F9"/>
                </a:solidFill>
                <a:latin typeface="Comic Sans MS" panose="030F0702030302020204" pitchFamily="66" charset="0"/>
              </a:rPr>
              <a:t>“Stay safe and enjoy online learning.”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51123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1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4031071" y="403888"/>
            <a:ext cx="4942658" cy="952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C397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C3971A"/>
                </a:solidFill>
              </a:rPr>
              <a:t>5. Deportment</a:t>
            </a:r>
          </a:p>
        </p:txBody>
      </p:sp>
      <p:sp>
        <p:nvSpPr>
          <p:cNvPr id="40" name="Shape 40"/>
          <p:cNvSpPr/>
          <p:nvPr/>
        </p:nvSpPr>
        <p:spPr>
          <a:xfrm>
            <a:off x="4691459" y="1262895"/>
            <a:ext cx="3621882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600"/>
              <a:t>Standing Posture</a:t>
            </a:r>
          </a:p>
        </p:txBody>
      </p:sp>
      <p:pic>
        <p:nvPicPr>
          <p:cNvPr id="41" name="pasted-image.tif"/>
          <p:cNvPicPr/>
          <p:nvPr/>
        </p:nvPicPr>
        <p:blipFill>
          <a:blip r:embed="rId5">
            <a:extLst/>
          </a:blip>
          <a:srcRect l="12420" t="4230" r="8105" b="2608"/>
          <a:stretch>
            <a:fillRect/>
          </a:stretch>
        </p:blipFill>
        <p:spPr>
          <a:xfrm>
            <a:off x="1323928" y="1869852"/>
            <a:ext cx="6495264" cy="7613917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Shape 42"/>
          <p:cNvSpPr/>
          <p:nvPr/>
        </p:nvSpPr>
        <p:spPr>
          <a:xfrm>
            <a:off x="8231024" y="3322666"/>
            <a:ext cx="3630738" cy="520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/>
              <a:t>Head up and chin up</a:t>
            </a:r>
          </a:p>
        </p:txBody>
      </p:sp>
      <p:sp>
        <p:nvSpPr>
          <p:cNvPr id="43" name="Shape 43"/>
          <p:cNvSpPr/>
          <p:nvPr/>
        </p:nvSpPr>
        <p:spPr>
          <a:xfrm>
            <a:off x="8184239" y="4603839"/>
            <a:ext cx="3046674" cy="54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100"/>
              <a:t>Back up straight </a:t>
            </a:r>
          </a:p>
        </p:txBody>
      </p:sp>
      <p:sp>
        <p:nvSpPr>
          <p:cNvPr id="44" name="Shape 44"/>
          <p:cNvSpPr/>
          <p:nvPr/>
        </p:nvSpPr>
        <p:spPr>
          <a:xfrm>
            <a:off x="4738656" y="4684932"/>
            <a:ext cx="1956607" cy="952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Pull </a:t>
            </a:r>
          </a:p>
          <a:p>
            <a:pPr lvl="0">
              <a:defRPr sz="1800"/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stomach in</a:t>
            </a:r>
          </a:p>
        </p:txBody>
      </p:sp>
      <p:sp>
        <p:nvSpPr>
          <p:cNvPr id="45" name="Shape 45"/>
          <p:cNvSpPr/>
          <p:nvPr/>
        </p:nvSpPr>
        <p:spPr>
          <a:xfrm flipV="1">
            <a:off x="7321832" y="3583133"/>
            <a:ext cx="919468" cy="1"/>
          </a:xfrm>
          <a:prstGeom prst="line">
            <a:avLst/>
          </a:prstGeom>
          <a:ln w="63500">
            <a:solidFill>
              <a:srgbClr val="EC5D57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46" name="Shape 46"/>
          <p:cNvSpPr/>
          <p:nvPr/>
        </p:nvSpPr>
        <p:spPr>
          <a:xfrm flipH="1">
            <a:off x="7225425" y="4876799"/>
            <a:ext cx="1112282" cy="1"/>
          </a:xfrm>
          <a:prstGeom prst="line">
            <a:avLst/>
          </a:prstGeom>
          <a:ln w="63500">
            <a:solidFill>
              <a:srgbClr val="EC5D57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47" name="Shape 47"/>
          <p:cNvSpPr/>
          <p:nvPr/>
        </p:nvSpPr>
        <p:spPr>
          <a:xfrm flipV="1">
            <a:off x="5739345" y="5161300"/>
            <a:ext cx="919468" cy="1"/>
          </a:xfrm>
          <a:prstGeom prst="line">
            <a:avLst/>
          </a:prstGeom>
          <a:ln w="63500">
            <a:solidFill>
              <a:srgbClr val="EC5D57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22893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0" grpId="1" animBg="1" advAuto="0"/>
      <p:bldP spid="45" grpId="2" animBg="1" advAuto="0"/>
      <p:bldP spid="46" grpId="3" animBg="1" advAuto="0"/>
      <p:bldP spid="47" grpId="4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4031071" y="234480"/>
            <a:ext cx="4942658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C397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C3971A"/>
                </a:solidFill>
              </a:rPr>
              <a:t>5. Deportment</a:t>
            </a:r>
          </a:p>
        </p:txBody>
      </p:sp>
      <p:sp>
        <p:nvSpPr>
          <p:cNvPr id="50" name="Shape 50"/>
          <p:cNvSpPr/>
          <p:nvPr/>
        </p:nvSpPr>
        <p:spPr>
          <a:xfrm>
            <a:off x="3154102" y="1078086"/>
            <a:ext cx="6696596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>
                <a:latin typeface="Arial"/>
                <a:ea typeface="Arial"/>
                <a:cs typeface="Arial"/>
                <a:sym typeface="Arial"/>
              </a:rPr>
              <a:t>Standing Posture - </a:t>
            </a:r>
            <a:r>
              <a:rPr sz="3600">
                <a:solidFill>
                  <a:srgbClr val="EC5D57"/>
                </a:solidFill>
                <a:latin typeface="Arial"/>
                <a:ea typeface="Arial"/>
                <a:cs typeface="Arial"/>
                <a:sym typeface="Arial"/>
              </a:rPr>
              <a:t>Feet Position</a:t>
            </a:r>
          </a:p>
        </p:txBody>
      </p:sp>
      <p:pic>
        <p:nvPicPr>
          <p:cNvPr id="51" name="pasted-image.png"/>
          <p:cNvPicPr/>
          <p:nvPr/>
        </p:nvPicPr>
        <p:blipFill>
          <a:blip r:embed="rId5">
            <a:extLst/>
          </a:blip>
          <a:srcRect l="46241" t="51336" r="11045" b="8738"/>
          <a:stretch>
            <a:fillRect/>
          </a:stretch>
        </p:blipFill>
        <p:spPr>
          <a:xfrm>
            <a:off x="3676451" y="1816564"/>
            <a:ext cx="5652020" cy="7532397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Shape 52"/>
          <p:cNvSpPr/>
          <p:nvPr/>
        </p:nvSpPr>
        <p:spPr>
          <a:xfrm>
            <a:off x="4327321" y="7756969"/>
            <a:ext cx="1540056" cy="15280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63500">
            <a:solidFill>
              <a:srgbClr val="EC5D57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53" name="Shape 53"/>
          <p:cNvSpPr/>
          <p:nvPr/>
        </p:nvSpPr>
        <p:spPr>
          <a:xfrm>
            <a:off x="7211062" y="7756969"/>
            <a:ext cx="1540056" cy="15280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63500">
            <a:solidFill>
              <a:srgbClr val="EC5D57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pic>
        <p:nvPicPr>
          <p:cNvPr id="54" name="pasted-image.tif"/>
          <p:cNvPicPr/>
          <p:nvPr/>
        </p:nvPicPr>
        <p:blipFill>
          <a:blip r:embed="rId6">
            <a:extLst/>
          </a:blip>
          <a:srcRect l="51652" t="52971"/>
          <a:stretch>
            <a:fillRect/>
          </a:stretch>
        </p:blipFill>
        <p:spPr>
          <a:xfrm>
            <a:off x="688416" y="1793890"/>
            <a:ext cx="2970823" cy="4586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 rot="10800000" flipH="1">
            <a:off x="1192259" y="6238010"/>
            <a:ext cx="1823127" cy="1823128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Shape 56"/>
          <p:cNvSpPr/>
          <p:nvPr/>
        </p:nvSpPr>
        <p:spPr>
          <a:xfrm>
            <a:off x="437003" y="8260513"/>
            <a:ext cx="3333639" cy="520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EC5D5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EC5D57"/>
                </a:solidFill>
              </a:rPr>
              <a:t>10 am feet position</a:t>
            </a:r>
          </a:p>
        </p:txBody>
      </p:sp>
      <p:sp>
        <p:nvSpPr>
          <p:cNvPr id="57" name="Shape 57"/>
          <p:cNvSpPr/>
          <p:nvPr/>
        </p:nvSpPr>
        <p:spPr>
          <a:xfrm flipH="1" flipV="1">
            <a:off x="2390360" y="5755030"/>
            <a:ext cx="2322219" cy="2096691"/>
          </a:xfrm>
          <a:prstGeom prst="line">
            <a:avLst/>
          </a:prstGeom>
          <a:ln w="63500">
            <a:solidFill>
              <a:srgbClr val="EC5D57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58" name="Shape 58"/>
          <p:cNvSpPr/>
          <p:nvPr/>
        </p:nvSpPr>
        <p:spPr>
          <a:xfrm flipH="1">
            <a:off x="2103822" y="5442437"/>
            <a:ext cx="1" cy="1591524"/>
          </a:xfrm>
          <a:prstGeom prst="line">
            <a:avLst/>
          </a:prstGeom>
          <a:ln w="50800">
            <a:solidFill>
              <a:srgbClr val="EC5D57"/>
            </a:solidFill>
            <a:prstDash val="sysDot"/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59" name="Shape 59"/>
          <p:cNvSpPr/>
          <p:nvPr/>
        </p:nvSpPr>
        <p:spPr>
          <a:xfrm flipH="1">
            <a:off x="1460783" y="5519862"/>
            <a:ext cx="486228" cy="1951770"/>
          </a:xfrm>
          <a:prstGeom prst="line">
            <a:avLst/>
          </a:prstGeom>
          <a:ln w="50800">
            <a:solidFill>
              <a:srgbClr val="EC5D57"/>
            </a:solidFill>
            <a:prstDash val="sysDot"/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pic>
        <p:nvPicPr>
          <p:cNvPr id="60" name="pasted-image.tif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66021" y="7224339"/>
            <a:ext cx="3646459" cy="1823230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hape 61"/>
          <p:cNvSpPr/>
          <p:nvPr/>
        </p:nvSpPr>
        <p:spPr>
          <a:xfrm>
            <a:off x="8691098" y="8250165"/>
            <a:ext cx="3333640" cy="1"/>
          </a:xfrm>
          <a:prstGeom prst="line">
            <a:avLst/>
          </a:prstGeom>
          <a:ln w="63500">
            <a:solidFill>
              <a:srgbClr val="EC5D57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25782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0" grpId="1" animBg="1" advAuto="0"/>
      <p:bldP spid="57" grpId="2" animBg="1" advAuto="0"/>
      <p:bldP spid="58" grpId="3" animBg="1" advAuto="0"/>
      <p:bldP spid="59" grpId="4" animBg="1" advAuto="0"/>
      <p:bldP spid="61" grpId="5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/>
        </p:nvSpPr>
        <p:spPr>
          <a:xfrm>
            <a:off x="4031071" y="403888"/>
            <a:ext cx="4942658" cy="952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C397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C3971A"/>
                </a:solidFill>
              </a:rPr>
              <a:t>5. Deportment</a:t>
            </a:r>
          </a:p>
        </p:txBody>
      </p:sp>
      <p:sp>
        <p:nvSpPr>
          <p:cNvPr id="64" name="Shape 64"/>
          <p:cNvSpPr/>
          <p:nvPr/>
        </p:nvSpPr>
        <p:spPr>
          <a:xfrm>
            <a:off x="4674827" y="1262895"/>
            <a:ext cx="3655146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600"/>
              <a:t>Wai and Greeting</a:t>
            </a:r>
          </a:p>
        </p:txBody>
      </p:sp>
      <p:pic>
        <p:nvPicPr>
          <p:cNvPr id="65" name="pasted-image.png"/>
          <p:cNvPicPr/>
          <p:nvPr/>
        </p:nvPicPr>
        <p:blipFill>
          <a:blip r:embed="rId5">
            <a:extLst/>
          </a:blip>
          <a:srcRect l="19749" t="25615" r="17646" b="56393"/>
          <a:stretch>
            <a:fillRect/>
          </a:stretch>
        </p:blipFill>
        <p:spPr>
          <a:xfrm>
            <a:off x="1767284" y="1952385"/>
            <a:ext cx="9470113" cy="3887995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"/>
          <p:cNvSpPr/>
          <p:nvPr/>
        </p:nvSpPr>
        <p:spPr>
          <a:xfrm>
            <a:off x="1616744" y="6185564"/>
            <a:ext cx="9771312" cy="620044"/>
          </a:xfrm>
          <a:prstGeom prst="rect">
            <a:avLst/>
          </a:prstGeom>
          <a:solidFill>
            <a:srgbClr val="B36AE2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1. Put your palm together in front of your chest. </a:t>
            </a:r>
          </a:p>
        </p:txBody>
      </p:sp>
      <p:sp>
        <p:nvSpPr>
          <p:cNvPr id="67" name="Shape 67"/>
          <p:cNvSpPr/>
          <p:nvPr/>
        </p:nvSpPr>
        <p:spPr>
          <a:xfrm>
            <a:off x="3370200" y="7164429"/>
            <a:ext cx="6264400" cy="620044"/>
          </a:xfrm>
          <a:prstGeom prst="rect">
            <a:avLst/>
          </a:prstGeom>
          <a:solidFill>
            <a:srgbClr val="773F9B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FFFFFF"/>
                </a:solidFill>
              </a:rPr>
              <a:t>2. Say “</a:t>
            </a:r>
            <a:r>
              <a:rPr sz="3600" dirty="0" err="1">
                <a:solidFill>
                  <a:srgbClr val="FFFFFF"/>
                </a:solidFill>
              </a:rPr>
              <a:t>Sawasdee</a:t>
            </a:r>
            <a:r>
              <a:rPr sz="3600" dirty="0">
                <a:solidFill>
                  <a:srgbClr val="FFFFFF"/>
                </a:solidFill>
              </a:rPr>
              <a:t> </a:t>
            </a:r>
            <a:r>
              <a:rPr sz="3600" dirty="0" err="1">
                <a:solidFill>
                  <a:srgbClr val="FFFFFF"/>
                </a:solidFill>
              </a:rPr>
              <a:t>Krub</a:t>
            </a:r>
            <a:r>
              <a:rPr sz="3600" dirty="0">
                <a:solidFill>
                  <a:srgbClr val="FFFFFF"/>
                </a:solidFill>
              </a:rPr>
              <a:t>/</a:t>
            </a:r>
            <a:r>
              <a:rPr sz="3600" dirty="0" err="1">
                <a:solidFill>
                  <a:srgbClr val="FFFFFF"/>
                </a:solidFill>
              </a:rPr>
              <a:t>Kha</a:t>
            </a:r>
            <a:r>
              <a:rPr sz="3600" dirty="0">
                <a:solidFill>
                  <a:srgbClr val="FFFFFF"/>
                </a:solidFill>
              </a:rPr>
              <a:t>”. </a:t>
            </a:r>
          </a:p>
        </p:txBody>
      </p:sp>
      <p:sp>
        <p:nvSpPr>
          <p:cNvPr id="68" name="Shape 68"/>
          <p:cNvSpPr/>
          <p:nvPr/>
        </p:nvSpPr>
        <p:spPr>
          <a:xfrm>
            <a:off x="3827512" y="8202500"/>
            <a:ext cx="5349776" cy="620044"/>
          </a:xfrm>
          <a:prstGeom prst="rect">
            <a:avLst/>
          </a:prstGeom>
          <a:solidFill>
            <a:srgbClr val="5F327C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FFFFFF"/>
                </a:solidFill>
              </a:rPr>
              <a:t>3. Slightly bow your head.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257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6" grpId="0" animBg="1"/>
      <p:bldP spid="67" grpId="0" animBg="1"/>
      <p:bldP spid="6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asted-image.tif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2542" y="1783624"/>
            <a:ext cx="6406759" cy="7126897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hape 71"/>
          <p:cNvSpPr/>
          <p:nvPr/>
        </p:nvSpPr>
        <p:spPr>
          <a:xfrm>
            <a:off x="4031071" y="403888"/>
            <a:ext cx="4942658" cy="952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C397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C3971A"/>
                </a:solidFill>
              </a:rPr>
              <a:t>5. Deportment</a:t>
            </a:r>
          </a:p>
        </p:txBody>
      </p:sp>
      <p:sp>
        <p:nvSpPr>
          <p:cNvPr id="72" name="Shape 72"/>
          <p:cNvSpPr/>
          <p:nvPr/>
        </p:nvSpPr>
        <p:spPr>
          <a:xfrm>
            <a:off x="5640685" y="1262895"/>
            <a:ext cx="1723430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600"/>
              <a:t>Walking</a:t>
            </a:r>
          </a:p>
        </p:txBody>
      </p:sp>
      <p:pic>
        <p:nvPicPr>
          <p:cNvPr id="73" name="pasted-image.png"/>
          <p:cNvPicPr/>
          <p:nvPr/>
        </p:nvPicPr>
        <p:blipFill>
          <a:blip r:embed="rId6">
            <a:extLst/>
          </a:blip>
          <a:srcRect l="46898" t="54964" r="12403" b="16694"/>
          <a:stretch>
            <a:fillRect/>
          </a:stretch>
        </p:blipFill>
        <p:spPr>
          <a:xfrm>
            <a:off x="13672" y="2081187"/>
            <a:ext cx="6565936" cy="6531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68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4031071" y="403888"/>
            <a:ext cx="4942658" cy="952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C397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C3971A"/>
                </a:solidFill>
              </a:rPr>
              <a:t>5. Deportment</a:t>
            </a:r>
          </a:p>
        </p:txBody>
      </p:sp>
      <p:sp>
        <p:nvSpPr>
          <p:cNvPr id="76" name="Shape 76"/>
          <p:cNvSpPr/>
          <p:nvPr/>
        </p:nvSpPr>
        <p:spPr>
          <a:xfrm>
            <a:off x="5746390" y="1262895"/>
            <a:ext cx="1512020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600"/>
              <a:t>Sitting </a:t>
            </a:r>
          </a:p>
        </p:txBody>
      </p:sp>
      <p:pic>
        <p:nvPicPr>
          <p:cNvPr id="77" name="pasted-image.png"/>
          <p:cNvPicPr/>
          <p:nvPr/>
        </p:nvPicPr>
        <p:blipFill>
          <a:blip r:embed="rId5">
            <a:extLst/>
          </a:blip>
          <a:srcRect l="51860" t="16914" r="14432" b="55280"/>
          <a:stretch>
            <a:fillRect/>
          </a:stretch>
        </p:blipFill>
        <p:spPr>
          <a:xfrm>
            <a:off x="761267" y="1942330"/>
            <a:ext cx="6147082" cy="7243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pasted-image.tif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5751" y="1942233"/>
            <a:ext cx="5094918" cy="7243958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hape 79"/>
          <p:cNvSpPr/>
          <p:nvPr/>
        </p:nvSpPr>
        <p:spPr>
          <a:xfrm>
            <a:off x="7939335" y="9245582"/>
            <a:ext cx="3167750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/>
            </a:lvl1pPr>
          </a:lstStyle>
          <a:p>
            <a:pPr lvl="0">
              <a:defRPr sz="1800"/>
            </a:pPr>
            <a:r>
              <a:rPr sz="2100"/>
              <a:t>Air China Flight Attendant</a:t>
            </a:r>
          </a:p>
        </p:txBody>
      </p:sp>
      <p:sp>
        <p:nvSpPr>
          <p:cNvPr id="80" name="Shape 80"/>
          <p:cNvSpPr/>
          <p:nvPr/>
        </p:nvSpPr>
        <p:spPr>
          <a:xfrm>
            <a:off x="4835547" y="5493053"/>
            <a:ext cx="1540056" cy="15280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63500">
            <a:solidFill>
              <a:srgbClr val="EC5D57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81" name="Shape 81"/>
          <p:cNvSpPr/>
          <p:nvPr/>
        </p:nvSpPr>
        <p:spPr>
          <a:xfrm>
            <a:off x="4835547" y="7714560"/>
            <a:ext cx="1540056" cy="15280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63500">
            <a:solidFill>
              <a:srgbClr val="EC5D57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82" name="Shape 82"/>
          <p:cNvSpPr/>
          <p:nvPr/>
        </p:nvSpPr>
        <p:spPr>
          <a:xfrm>
            <a:off x="5034000" y="5984105"/>
            <a:ext cx="1143150" cy="545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100"/>
              <a:t>Knee </a:t>
            </a:r>
          </a:p>
        </p:txBody>
      </p:sp>
      <p:sp>
        <p:nvSpPr>
          <p:cNvPr id="83" name="Shape 83"/>
          <p:cNvSpPr/>
          <p:nvPr/>
        </p:nvSpPr>
        <p:spPr>
          <a:xfrm>
            <a:off x="4902895" y="7882195"/>
            <a:ext cx="1405360" cy="545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100"/>
              <a:t>Ankles 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6796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99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9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99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9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0" grpId="1" animBg="1" advAuto="0"/>
      <p:bldP spid="81" grpId="2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02239" y="1081863"/>
            <a:ext cx="6313865" cy="4477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pasted-image.tif"/>
          <p:cNvPicPr/>
          <p:nvPr/>
        </p:nvPicPr>
        <p:blipFill>
          <a:blip r:embed="rId6">
            <a:extLst/>
          </a:blip>
          <a:srcRect r="50684"/>
          <a:stretch>
            <a:fillRect/>
          </a:stretch>
        </p:blipFill>
        <p:spPr>
          <a:xfrm>
            <a:off x="3147399" y="1081886"/>
            <a:ext cx="3680407" cy="4477781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hape 87"/>
          <p:cNvSpPr/>
          <p:nvPr/>
        </p:nvSpPr>
        <p:spPr>
          <a:xfrm>
            <a:off x="4031071" y="214430"/>
            <a:ext cx="4942658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C397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C3971A"/>
                </a:solidFill>
              </a:rPr>
              <a:t>5. Deportment</a:t>
            </a:r>
          </a:p>
        </p:txBody>
      </p:sp>
      <p:sp>
        <p:nvSpPr>
          <p:cNvPr id="88" name="Shape 88"/>
          <p:cNvSpPr/>
          <p:nvPr/>
        </p:nvSpPr>
        <p:spPr>
          <a:xfrm>
            <a:off x="3450232" y="1330195"/>
            <a:ext cx="6104336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365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365C0"/>
                </a:solidFill>
              </a:rPr>
              <a:t>Avoid negative body gestures</a:t>
            </a:r>
          </a:p>
        </p:txBody>
      </p:sp>
      <p:pic>
        <p:nvPicPr>
          <p:cNvPr id="89" name="pasted-image.tif"/>
          <p:cNvPicPr/>
          <p:nvPr/>
        </p:nvPicPr>
        <p:blipFill>
          <a:blip r:embed="rId7">
            <a:extLst/>
          </a:blip>
          <a:srcRect r="50678"/>
          <a:stretch>
            <a:fillRect/>
          </a:stretch>
        </p:blipFill>
        <p:spPr>
          <a:xfrm>
            <a:off x="12525" y="1083077"/>
            <a:ext cx="3268422" cy="4475611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pasted-image.tif"/>
          <p:cNvPicPr/>
          <p:nvPr/>
        </p:nvPicPr>
        <p:blipFill>
          <a:blip r:embed="rId8">
            <a:extLst/>
          </a:blip>
          <a:srcRect l="47016" t="12734" b="12734"/>
          <a:stretch>
            <a:fillRect/>
          </a:stretch>
        </p:blipFill>
        <p:spPr>
          <a:xfrm>
            <a:off x="-34776" y="5574369"/>
            <a:ext cx="3631334" cy="3831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pasted-image.tif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01" t="6125" r="10298" b="6125"/>
          <a:stretch>
            <a:fillRect/>
          </a:stretch>
        </p:blipFill>
        <p:spPr>
          <a:xfrm>
            <a:off x="8994888" y="5725846"/>
            <a:ext cx="3740418" cy="3927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pasted-image.png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6217" y="5584076"/>
            <a:ext cx="3899086" cy="4211015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pasted-image.tif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657435" y="6693612"/>
            <a:ext cx="1991944" cy="1991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pasted-image.tif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941294" y="5910320"/>
            <a:ext cx="1791315" cy="1592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295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272" y="1611122"/>
            <a:ext cx="12980256" cy="7301395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Shape 97"/>
          <p:cNvSpPr/>
          <p:nvPr/>
        </p:nvSpPr>
        <p:spPr>
          <a:xfrm>
            <a:off x="1476623" y="430041"/>
            <a:ext cx="10051554" cy="952972"/>
          </a:xfrm>
          <a:prstGeom prst="rect">
            <a:avLst/>
          </a:prstGeom>
          <a:solidFill>
            <a:srgbClr val="F5D328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6000">
                <a:solidFill>
                  <a:srgbClr val="B36AE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B36AE2"/>
                </a:solidFill>
              </a:rPr>
              <a:t>Wear your Uniform with Pride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21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/>
        </p:nvSpPr>
        <p:spPr>
          <a:xfrm>
            <a:off x="1835857" y="430041"/>
            <a:ext cx="9333087" cy="952972"/>
          </a:xfrm>
          <a:prstGeom prst="rect">
            <a:avLst/>
          </a:prstGeom>
          <a:solidFill>
            <a:srgbClr val="F5D328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6000">
                <a:solidFill>
                  <a:srgbClr val="B36AE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B36AE2"/>
                </a:solidFill>
              </a:rPr>
              <a:t>Workshop Online (5 points)</a:t>
            </a:r>
          </a:p>
        </p:txBody>
      </p:sp>
      <p:sp>
        <p:nvSpPr>
          <p:cNvPr id="100" name="Shape 100"/>
          <p:cNvSpPr/>
          <p:nvPr/>
        </p:nvSpPr>
        <p:spPr>
          <a:xfrm>
            <a:off x="919866" y="1793683"/>
            <a:ext cx="11165067" cy="7262952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320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Instruction 1</a:t>
            </a:r>
          </a:p>
          <a:p>
            <a:pPr lvl="0">
              <a:defRPr sz="1800"/>
            </a:pP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3200">
                <a:latin typeface="Arial"/>
                <a:ea typeface="Arial"/>
                <a:cs typeface="Arial"/>
                <a:sym typeface="Arial"/>
              </a:rPr>
              <a:t>Watch these following short videoclips on Youtube. After that, practice making up and styling your hair according to what you have learnt from the clips. </a:t>
            </a:r>
          </a:p>
          <a:p>
            <a:pPr lvl="0">
              <a:defRPr sz="1800"/>
            </a:pPr>
            <a:r>
              <a:rPr sz="3200">
                <a:latin typeface="Arial"/>
                <a:ea typeface="Arial"/>
                <a:cs typeface="Arial"/>
                <a:sym typeface="Arial"/>
              </a:rPr>
              <a:t>Clips 1 - 3 are for girls and clip 4 - 5 are for boys. </a:t>
            </a:r>
          </a:p>
          <a:p>
            <a:pPr lvl="0">
              <a:defRPr sz="1800"/>
            </a:pP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3200">
                <a:latin typeface="Arial"/>
                <a:ea typeface="Arial"/>
                <a:cs typeface="Arial"/>
                <a:sym typeface="Arial"/>
              </a:rPr>
              <a:t>Clip 1</a:t>
            </a:r>
            <a:r>
              <a:rPr sz="3200">
                <a:solidFill>
                  <a:srgbClr val="FF2F92"/>
                </a:solidFill>
                <a:latin typeface="Arial"/>
                <a:ea typeface="Arial"/>
                <a:cs typeface="Arial"/>
                <a:sym typeface="Arial"/>
              </a:rPr>
              <a:t> - Flight Attendant “Running Late” Make up/Hair</a:t>
            </a:r>
          </a:p>
          <a:p>
            <a:pPr lvl="0">
              <a:defRPr sz="1800"/>
            </a:pPr>
            <a:r>
              <a:rPr sz="3200">
                <a:latin typeface="Arial"/>
                <a:ea typeface="Arial"/>
                <a:cs typeface="Arial"/>
                <a:sym typeface="Arial"/>
              </a:rPr>
              <a:t>Clip 2</a:t>
            </a:r>
            <a:r>
              <a:rPr sz="3200">
                <a:solidFill>
                  <a:srgbClr val="FF2F92"/>
                </a:solidFill>
                <a:latin typeface="Arial"/>
                <a:ea typeface="Arial"/>
                <a:cs typeface="Arial"/>
                <a:sym typeface="Arial"/>
              </a:rPr>
              <a:t> - 3 Easy Flight Attendant Hairstyle</a:t>
            </a:r>
          </a:p>
          <a:p>
            <a:pPr lvl="0">
              <a:defRPr sz="1800"/>
            </a:pPr>
            <a:r>
              <a:rPr sz="3200">
                <a:latin typeface="Arial"/>
                <a:ea typeface="Arial"/>
                <a:cs typeface="Arial"/>
                <a:sym typeface="Arial"/>
              </a:rPr>
              <a:t>Clip 3</a:t>
            </a:r>
            <a:r>
              <a:rPr sz="3200">
                <a:solidFill>
                  <a:srgbClr val="FF2F92"/>
                </a:solidFill>
                <a:latin typeface="Arial"/>
                <a:ea typeface="Arial"/>
                <a:cs typeface="Arial"/>
                <a:sym typeface="Arial"/>
              </a:rPr>
              <a:t> - My Everyday Make Up &amp; Hair for Flying</a:t>
            </a:r>
          </a:p>
          <a:p>
            <a:pPr lvl="0">
              <a:defRPr sz="1800"/>
            </a:pP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3200">
                <a:latin typeface="Arial"/>
                <a:ea typeface="Arial"/>
                <a:cs typeface="Arial"/>
                <a:sym typeface="Arial"/>
              </a:rPr>
              <a:t>Clip 4</a:t>
            </a:r>
            <a:r>
              <a:rPr sz="32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rPr>
              <a:t> - Get Ready with Me to Work! Flight Attendant/Cabin Crew Preparation by BryanGrey</a:t>
            </a:r>
          </a:p>
          <a:p>
            <a:pPr lvl="0">
              <a:defRPr sz="1800"/>
            </a:pPr>
            <a:r>
              <a:rPr sz="3200">
                <a:latin typeface="Arial"/>
                <a:ea typeface="Arial"/>
                <a:cs typeface="Arial"/>
                <a:sym typeface="Arial"/>
              </a:rPr>
              <a:t>Clip 5</a:t>
            </a:r>
            <a:r>
              <a:rPr sz="32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rPr>
              <a:t> - Top 3 Asian Hair Tutorials/ Men’s Hair Inspiration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43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5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9.7|2.3|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5.7|4.3|1.9|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6|5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8.9|4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354</Words>
  <Application>Microsoft Office PowerPoint</Application>
  <PresentationFormat>Custom</PresentationFormat>
  <Paragraphs>69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Comic Sans MS</vt:lpstr>
      <vt:lpstr>HanziPen SC Bold</vt:lpstr>
      <vt:lpstr>Helvetica Light</vt:lpstr>
      <vt:lpstr>Helvetica Neue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10</cp:revision>
  <dcterms:modified xsi:type="dcterms:W3CDTF">2020-04-04T08:15:48Z</dcterms:modified>
</cp:coreProperties>
</file>