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tif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2.tif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tif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tif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tif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0553" y="1410975"/>
            <a:ext cx="10656661" cy="807956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1361231" y="246012"/>
            <a:ext cx="7804449" cy="2205088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2338015" y="451653"/>
            <a:ext cx="5850881" cy="1027094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FFFFFF"/>
                </a:solidFill>
              </a:rPr>
              <a:t>Body of content</a:t>
            </a:r>
          </a:p>
        </p:txBody>
      </p:sp>
      <p:sp>
        <p:nvSpPr>
          <p:cNvPr id="38" name="Shape 38"/>
          <p:cNvSpPr/>
          <p:nvPr/>
        </p:nvSpPr>
        <p:spPr>
          <a:xfrm>
            <a:off x="2124540" y="1800587"/>
            <a:ext cx="6277831" cy="5209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>
                <a:solidFill>
                  <a:srgbClr val="F3901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39019"/>
                </a:solidFill>
              </a:rPr>
              <a:t>It should have at least 3 paragraphs.</a:t>
            </a:r>
          </a:p>
        </p:txBody>
      </p:sp>
      <p:sp>
        <p:nvSpPr>
          <p:cNvPr id="39" name="Shape 39"/>
          <p:cNvSpPr/>
          <p:nvPr/>
        </p:nvSpPr>
        <p:spPr>
          <a:xfrm>
            <a:off x="5263455" y="1178326"/>
            <a:ext cx="1" cy="817427"/>
          </a:xfrm>
          <a:prstGeom prst="line">
            <a:avLst/>
          </a:prstGeom>
          <a:ln w="50800">
            <a:solidFill>
              <a:srgbClr val="70BF4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2717800" y="4058887"/>
            <a:ext cx="218431" cy="211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F3901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2809258" y="2959373"/>
            <a:ext cx="4908395" cy="4616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>
                <a:solidFill>
                  <a:srgbClr val="F3901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39019"/>
                </a:solidFill>
              </a:rPr>
              <a:t>Each paragraph should </a:t>
            </a:r>
            <a:r>
              <a:rPr sz="3000" dirty="0" smtClean="0">
                <a:solidFill>
                  <a:srgbClr val="F39019"/>
                </a:solidFill>
              </a:rPr>
              <a:t>have</a:t>
            </a:r>
            <a:endParaRPr sz="3000" dirty="0">
              <a:solidFill>
                <a:srgbClr val="F39019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5263455" y="2295926"/>
            <a:ext cx="1" cy="817427"/>
          </a:xfrm>
          <a:prstGeom prst="line">
            <a:avLst/>
          </a:prstGeom>
          <a:ln w="50800">
            <a:solidFill>
              <a:srgbClr val="70BF4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3226829" y="3756040"/>
            <a:ext cx="4350321" cy="817427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Topic sentence</a:t>
            </a:r>
          </a:p>
        </p:txBody>
      </p:sp>
      <p:sp>
        <p:nvSpPr>
          <p:cNvPr id="44" name="Shape 44"/>
          <p:cNvSpPr/>
          <p:nvPr/>
        </p:nvSpPr>
        <p:spPr>
          <a:xfrm>
            <a:off x="2717800" y="5652544"/>
            <a:ext cx="218431" cy="211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F3901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3207004" y="5349697"/>
            <a:ext cx="5939371" cy="817427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Supporting sentence</a:t>
            </a:r>
          </a:p>
        </p:txBody>
      </p:sp>
      <p:sp>
        <p:nvSpPr>
          <p:cNvPr id="46" name="Shape 46"/>
          <p:cNvSpPr/>
          <p:nvPr/>
        </p:nvSpPr>
        <p:spPr>
          <a:xfrm>
            <a:off x="2717800" y="7246201"/>
            <a:ext cx="218431" cy="211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F3901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3211698" y="6943354"/>
            <a:ext cx="4103515" cy="817427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Adding details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6734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3" grpId="1" animBg="1" advAuto="0"/>
      <p:bldP spid="45" grpId="2" animBg="1" advAuto="0"/>
      <p:bldP spid="47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tif"/>
          <p:cNvPicPr/>
          <p:nvPr/>
        </p:nvPicPr>
        <p:blipFill>
          <a:blip r:embed="rId4">
            <a:extLst/>
          </a:blip>
          <a:srcRect l="60639" r="9678"/>
          <a:stretch>
            <a:fillRect/>
          </a:stretch>
        </p:blipFill>
        <p:spPr>
          <a:xfrm>
            <a:off x="9688622" y="2001811"/>
            <a:ext cx="3088305" cy="788849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1691431" y="621158"/>
            <a:ext cx="7804449" cy="942084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773380" y="751467"/>
            <a:ext cx="7640551" cy="681466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FFFFFF"/>
                </a:solidFill>
              </a:rPr>
              <a:t>Which one is a good paragraph?</a:t>
            </a:r>
          </a:p>
        </p:txBody>
      </p:sp>
      <p:sp>
        <p:nvSpPr>
          <p:cNvPr id="52" name="Shape 52"/>
          <p:cNvSpPr/>
          <p:nvPr/>
        </p:nvSpPr>
        <p:spPr>
          <a:xfrm>
            <a:off x="672200" y="2430760"/>
            <a:ext cx="9461563" cy="2718036"/>
          </a:xfrm>
          <a:prstGeom prst="rect">
            <a:avLst/>
          </a:prstGeom>
          <a:ln w="38100">
            <a:solidFill>
              <a:srgbClr val="EC5D57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just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School uniform promote learning. It can help prepare students for success in college and beyond. It can shape student’s behavior to have a proper expectation of professionalism. Parents save money with uniforms by not having to keep up with the fashion trends. Uniform surely create unity and sense of belonging.</a:t>
            </a:r>
          </a:p>
        </p:txBody>
      </p:sp>
      <p:sp>
        <p:nvSpPr>
          <p:cNvPr id="53" name="Shape 53"/>
          <p:cNvSpPr/>
          <p:nvPr/>
        </p:nvSpPr>
        <p:spPr>
          <a:xfrm>
            <a:off x="672200" y="5962706"/>
            <a:ext cx="9461563" cy="3231654"/>
          </a:xfrm>
          <a:prstGeom prst="rect">
            <a:avLst/>
          </a:prstGeom>
          <a:ln w="38100">
            <a:solidFill>
              <a:srgbClr val="EC5D57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just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 dirty="0"/>
              <a:t>School uniform </a:t>
            </a:r>
            <a:r>
              <a:rPr sz="3000" dirty="0" smtClean="0"/>
              <a:t>promo</a:t>
            </a:r>
            <a:r>
              <a:rPr lang="en-US" sz="3000" dirty="0" smtClean="0"/>
              <a:t>tes</a:t>
            </a:r>
            <a:r>
              <a:rPr sz="3000" dirty="0" smtClean="0"/>
              <a:t> </a:t>
            </a:r>
            <a:r>
              <a:rPr sz="3000" dirty="0"/>
              <a:t>learning. Student’s progress in education </a:t>
            </a:r>
            <a:r>
              <a:rPr sz="3000" dirty="0" smtClean="0"/>
              <a:t>requir</a:t>
            </a:r>
            <a:r>
              <a:rPr lang="en-US" sz="3000" dirty="0" smtClean="0"/>
              <a:t>es f</a:t>
            </a:r>
            <a:r>
              <a:rPr sz="3000" dirty="0" smtClean="0"/>
              <a:t>ull </a:t>
            </a:r>
            <a:r>
              <a:rPr sz="3000" dirty="0"/>
              <a:t>attention to be successful. When students have similar expectation for dress, they can have more focus on lessons in classrooms. They don’t have negative feeling with </a:t>
            </a:r>
            <a:r>
              <a:rPr sz="3000" dirty="0" smtClean="0"/>
              <a:t>cloth</a:t>
            </a:r>
            <a:r>
              <a:rPr lang="en-US" sz="3000" dirty="0" smtClean="0"/>
              <a:t>e</a:t>
            </a:r>
            <a:r>
              <a:rPr sz="3000" dirty="0" smtClean="0"/>
              <a:t>s </a:t>
            </a:r>
            <a:r>
              <a:rPr sz="3000" dirty="0"/>
              <a:t>they wear in terms of fashion trends. They concentrate on learning and not what they are wearing.</a:t>
            </a:r>
          </a:p>
        </p:txBody>
      </p:sp>
      <p:sp>
        <p:nvSpPr>
          <p:cNvPr id="54" name="Shape 54"/>
          <p:cNvSpPr/>
          <p:nvPr/>
        </p:nvSpPr>
        <p:spPr>
          <a:xfrm>
            <a:off x="5180744" y="1693329"/>
            <a:ext cx="444476" cy="620043"/>
          </a:xfrm>
          <a:prstGeom prst="rect">
            <a:avLst/>
          </a:prstGeom>
          <a:solidFill>
            <a:srgbClr val="C8250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55" name="Shape 55"/>
          <p:cNvSpPr/>
          <p:nvPr/>
        </p:nvSpPr>
        <p:spPr>
          <a:xfrm>
            <a:off x="5180744" y="5266183"/>
            <a:ext cx="444476" cy="620044"/>
          </a:xfrm>
          <a:prstGeom prst="rect">
            <a:avLst/>
          </a:prstGeom>
          <a:solidFill>
            <a:srgbClr val="0B5D18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B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55715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tif"/>
          <p:cNvPicPr/>
          <p:nvPr/>
        </p:nvPicPr>
        <p:blipFill>
          <a:blip r:embed="rId5">
            <a:extLst/>
          </a:blip>
          <a:srcRect l="60639" r="9678"/>
          <a:stretch>
            <a:fillRect/>
          </a:stretch>
        </p:blipFill>
        <p:spPr>
          <a:xfrm>
            <a:off x="9688622" y="2001811"/>
            <a:ext cx="3088305" cy="788849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1691431" y="621158"/>
            <a:ext cx="7804449" cy="942084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1773380" y="751467"/>
            <a:ext cx="7640551" cy="681466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sz="4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Which one is a good paragraph?</a:t>
            </a:r>
          </a:p>
        </p:txBody>
      </p:sp>
      <p:sp>
        <p:nvSpPr>
          <p:cNvPr id="52" name="Shape 52"/>
          <p:cNvSpPr/>
          <p:nvPr/>
        </p:nvSpPr>
        <p:spPr>
          <a:xfrm>
            <a:off x="672200" y="2430760"/>
            <a:ext cx="9461563" cy="2718036"/>
          </a:xfrm>
          <a:prstGeom prst="rect">
            <a:avLst/>
          </a:prstGeom>
          <a:ln w="38100">
            <a:solidFill>
              <a:srgbClr val="EC5D57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just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just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School uniform promote learning. It can help prepare students for success in </a:t>
            </a:r>
            <a:r>
              <a:rPr kumimoji="0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college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and beyond. It can shape student’s behavior to have a proper expectation of professionalism. Parents save money with uniforms by not having to keep up with the fashion trends. Uniform surely create unity and sense of belonging.</a:t>
            </a:r>
          </a:p>
        </p:txBody>
      </p:sp>
      <p:sp>
        <p:nvSpPr>
          <p:cNvPr id="53" name="Shape 53"/>
          <p:cNvSpPr/>
          <p:nvPr/>
        </p:nvSpPr>
        <p:spPr>
          <a:xfrm>
            <a:off x="672200" y="5962706"/>
            <a:ext cx="9461563" cy="3231654"/>
          </a:xfrm>
          <a:prstGeom prst="rect">
            <a:avLst/>
          </a:prstGeom>
          <a:ln w="38100">
            <a:solidFill>
              <a:srgbClr val="EC5D57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just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just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School uniform </a:t>
            </a:r>
            <a:r>
              <a:rPr kumimoji="0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promot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</a:t>
            </a:r>
            <a:r>
              <a:rPr kumimoji="0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learning.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Student’s progress in education </a:t>
            </a:r>
            <a:r>
              <a:rPr kumimoji="0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requir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</a:t>
            </a:r>
            <a:r>
              <a:rPr kumimoji="0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full attention to be successful. When students have similar expectation for dress, they can have more focus on lessons in classrooms. They don’t have negative feeling with </a:t>
            </a:r>
            <a:r>
              <a:rPr kumimoji="0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cloth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</a:t>
            </a:r>
            <a:r>
              <a:rPr kumimoji="0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they wear in terms of fashion trends. They concentrate on learning and not what they are wearing.</a:t>
            </a:r>
          </a:p>
        </p:txBody>
      </p:sp>
      <p:sp>
        <p:nvSpPr>
          <p:cNvPr id="54" name="Shape 54"/>
          <p:cNvSpPr/>
          <p:nvPr/>
        </p:nvSpPr>
        <p:spPr>
          <a:xfrm>
            <a:off x="5180744" y="1693329"/>
            <a:ext cx="444476" cy="620043"/>
          </a:xfrm>
          <a:prstGeom prst="rect">
            <a:avLst/>
          </a:prstGeom>
          <a:solidFill>
            <a:srgbClr val="C8250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</a:p>
        </p:txBody>
      </p:sp>
      <p:sp>
        <p:nvSpPr>
          <p:cNvPr id="55" name="Shape 55"/>
          <p:cNvSpPr/>
          <p:nvPr/>
        </p:nvSpPr>
        <p:spPr>
          <a:xfrm>
            <a:off x="5180744" y="5266183"/>
            <a:ext cx="444476" cy="620044"/>
          </a:xfrm>
          <a:prstGeom prst="rect">
            <a:avLst/>
          </a:prstGeom>
          <a:solidFill>
            <a:srgbClr val="0B5D18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</a:t>
            </a:r>
          </a:p>
        </p:txBody>
      </p:sp>
      <p:sp>
        <p:nvSpPr>
          <p:cNvPr id="56" name="Shape 56"/>
          <p:cNvSpPr/>
          <p:nvPr/>
        </p:nvSpPr>
        <p:spPr>
          <a:xfrm>
            <a:off x="5748193" y="5192825"/>
            <a:ext cx="1801763" cy="766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34" y="14256"/>
                </a:moveTo>
                <a:lnTo>
                  <a:pt x="8034" y="21600"/>
                </a:lnTo>
                <a:lnTo>
                  <a:pt x="0" y="10800"/>
                </a:lnTo>
                <a:lnTo>
                  <a:pt x="8034" y="0"/>
                </a:lnTo>
                <a:lnTo>
                  <a:pt x="8034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blipFill>
            <a:blip r:embed="rId6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76984" y="2859932"/>
            <a:ext cx="1342417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 flipV="1">
            <a:off x="1773380" y="3774332"/>
            <a:ext cx="3303604" cy="16213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 flipV="1">
            <a:off x="4079199" y="4219494"/>
            <a:ext cx="3470757" cy="16214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/>
          <p:cNvCxnSpPr/>
          <p:nvPr/>
        </p:nvCxnSpPr>
        <p:spPr>
          <a:xfrm>
            <a:off x="7549956" y="4685489"/>
            <a:ext cx="2430623" cy="3243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5977865" y="5148796"/>
            <a:ext cx="3224501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 flipV="1">
            <a:off x="672200" y="6492368"/>
            <a:ext cx="5592413" cy="1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726054"/>
      </p:ext>
    </p:extLst>
  </p:cSld>
  <p:clrMapOvr>
    <a:masterClrMapping/>
  </p:clrMapOvr>
  <p:transition spd="med" advTm="50108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6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asted-image.tif"/>
          <p:cNvPicPr/>
          <p:nvPr/>
        </p:nvPicPr>
        <p:blipFill>
          <a:blip r:embed="rId5">
            <a:extLst/>
          </a:blip>
          <a:srcRect l="60639" r="9678"/>
          <a:stretch>
            <a:fillRect/>
          </a:stretch>
        </p:blipFill>
        <p:spPr>
          <a:xfrm>
            <a:off x="9688622" y="2001811"/>
            <a:ext cx="3088305" cy="788849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1691431" y="621158"/>
            <a:ext cx="7804449" cy="942084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1773380" y="751467"/>
            <a:ext cx="7640551" cy="681466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FFFFFF"/>
                </a:solidFill>
              </a:rPr>
              <a:t>Which one is a good paragraph?</a:t>
            </a:r>
          </a:p>
        </p:txBody>
      </p:sp>
      <p:sp>
        <p:nvSpPr>
          <p:cNvPr id="61" name="Shape 61"/>
          <p:cNvSpPr/>
          <p:nvPr/>
        </p:nvSpPr>
        <p:spPr>
          <a:xfrm>
            <a:off x="672200" y="2585619"/>
            <a:ext cx="9461563" cy="3231654"/>
          </a:xfrm>
          <a:prstGeom prst="rect">
            <a:avLst/>
          </a:prstGeom>
          <a:ln w="38100">
            <a:solidFill>
              <a:srgbClr val="EC5D57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just">
              <a:defRPr sz="1800"/>
            </a:pPr>
            <a:r>
              <a:rPr sz="3000" dirty="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School uniform </a:t>
            </a:r>
            <a:r>
              <a:rPr sz="3000" dirty="0" smtClean="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promote</a:t>
            </a:r>
            <a:r>
              <a:rPr lang="en-US" sz="3000" dirty="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3000" dirty="0" smtClean="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000" dirty="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learning.</a:t>
            </a:r>
            <a:r>
              <a:rPr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000" dirty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Student’s progress in education </a:t>
            </a:r>
            <a:r>
              <a:rPr sz="3000" dirty="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require</a:t>
            </a:r>
            <a:r>
              <a:rPr lang="en-US" sz="3000" dirty="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3000" dirty="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000" dirty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full attention to be successful. When students have similar expectation for dress, they can have more focus on lessons in classrooms. They don’t have negative feeling with </a:t>
            </a:r>
            <a:r>
              <a:rPr sz="3000" dirty="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cloth</a:t>
            </a:r>
            <a:r>
              <a:rPr lang="en-US" sz="3000" dirty="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sz="3000" dirty="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sz="3000" dirty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they wear in terms of fashion trends. They concentrate on learning and not what they are wearing.</a:t>
            </a:r>
          </a:p>
        </p:txBody>
      </p:sp>
      <p:sp>
        <p:nvSpPr>
          <p:cNvPr id="62" name="Shape 62"/>
          <p:cNvSpPr/>
          <p:nvPr/>
        </p:nvSpPr>
        <p:spPr>
          <a:xfrm>
            <a:off x="5180744" y="1710183"/>
            <a:ext cx="444476" cy="620044"/>
          </a:xfrm>
          <a:prstGeom prst="rect">
            <a:avLst/>
          </a:prstGeom>
          <a:solidFill>
            <a:srgbClr val="0B5D18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63" name="Shape 63"/>
          <p:cNvSpPr/>
          <p:nvPr/>
        </p:nvSpPr>
        <p:spPr>
          <a:xfrm flipV="1">
            <a:off x="3034096" y="3010823"/>
            <a:ext cx="1" cy="3245250"/>
          </a:xfrm>
          <a:prstGeom prst="line">
            <a:avLst/>
          </a:prstGeom>
          <a:ln w="50800">
            <a:solidFill>
              <a:srgbClr val="70BF4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1169429" y="6237566"/>
            <a:ext cx="4350321" cy="817427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Topic sentence</a:t>
            </a:r>
          </a:p>
        </p:txBody>
      </p:sp>
      <p:sp>
        <p:nvSpPr>
          <p:cNvPr id="65" name="Shape 65"/>
          <p:cNvSpPr/>
          <p:nvPr/>
        </p:nvSpPr>
        <p:spPr>
          <a:xfrm>
            <a:off x="1164028" y="7678254"/>
            <a:ext cx="7752024" cy="965437"/>
          </a:xfrm>
          <a:prstGeom prst="rect">
            <a:avLst/>
          </a:prstGeom>
          <a:solidFill>
            <a:srgbClr val="FFFFFF"/>
          </a:solidFill>
          <a:ln w="12700">
            <a:solidFill>
              <a:srgbClr val="70BF4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just">
              <a:defRPr sz="1800"/>
            </a:pPr>
            <a:r>
              <a:rPr sz="300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The first sentence of the paragraph that </a:t>
            </a:r>
          </a:p>
          <a:p>
            <a:pPr lvl="0" algn="just">
              <a:defRPr sz="1800"/>
            </a:pPr>
            <a:r>
              <a:rPr sz="300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lead or control idea of a supporting sentence.</a:t>
            </a:r>
          </a:p>
        </p:txBody>
      </p:sp>
      <p:sp>
        <p:nvSpPr>
          <p:cNvPr id="66" name="Shape 66"/>
          <p:cNvSpPr/>
          <p:nvPr/>
        </p:nvSpPr>
        <p:spPr>
          <a:xfrm>
            <a:off x="3034096" y="6969959"/>
            <a:ext cx="1" cy="817427"/>
          </a:xfrm>
          <a:prstGeom prst="line">
            <a:avLst/>
          </a:prstGeom>
          <a:ln w="50800">
            <a:solidFill>
              <a:srgbClr val="70BF4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72200" y="3044113"/>
            <a:ext cx="5592413" cy="1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0841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asted-image.tif"/>
          <p:cNvPicPr/>
          <p:nvPr/>
        </p:nvPicPr>
        <p:blipFill>
          <a:blip r:embed="rId5">
            <a:extLst/>
          </a:blip>
          <a:srcRect l="60639" r="9678"/>
          <a:stretch>
            <a:fillRect/>
          </a:stretch>
        </p:blipFill>
        <p:spPr>
          <a:xfrm>
            <a:off x="9688622" y="2001811"/>
            <a:ext cx="3088305" cy="788849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1691431" y="621158"/>
            <a:ext cx="7804449" cy="942084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1773380" y="751467"/>
            <a:ext cx="7640551" cy="681466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FFFFFF"/>
                </a:solidFill>
              </a:rPr>
              <a:t>Which one is a good paragraph?</a:t>
            </a:r>
          </a:p>
        </p:txBody>
      </p:sp>
      <p:sp>
        <p:nvSpPr>
          <p:cNvPr id="71" name="Shape 71"/>
          <p:cNvSpPr/>
          <p:nvPr/>
        </p:nvSpPr>
        <p:spPr>
          <a:xfrm>
            <a:off x="672200" y="2585619"/>
            <a:ext cx="9461563" cy="3231654"/>
          </a:xfrm>
          <a:prstGeom prst="rect">
            <a:avLst/>
          </a:prstGeom>
          <a:ln w="38100">
            <a:solidFill>
              <a:srgbClr val="EC5D57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just">
              <a:defRPr sz="1800"/>
            </a:pPr>
            <a:r>
              <a:rPr sz="3000" dirty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School uniform </a:t>
            </a:r>
            <a:r>
              <a:rPr sz="3000" dirty="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promote</a:t>
            </a:r>
            <a:r>
              <a:rPr lang="en-US" sz="3000" dirty="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3000" dirty="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000" dirty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learning. </a:t>
            </a:r>
            <a:r>
              <a:rPr sz="3000" dirty="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Student’s progress in education </a:t>
            </a:r>
            <a:r>
              <a:rPr sz="3000" dirty="0" smtClean="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require</a:t>
            </a:r>
            <a:r>
              <a:rPr lang="en-US" sz="3000" dirty="0" smtClean="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3000" dirty="0" smtClean="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000" dirty="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full attention to be successful. When students have similar expectation for dress, they can have more focus on lessons in classrooms.</a:t>
            </a:r>
            <a:r>
              <a:rPr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000" dirty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They don’t have negative feeling with </a:t>
            </a:r>
            <a:r>
              <a:rPr sz="3000" dirty="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cloth</a:t>
            </a:r>
            <a:r>
              <a:rPr lang="en-US" sz="3000" dirty="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sz="3000" dirty="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sz="3000" dirty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they wear in terms of fashion trends. They concentrate on learning and not what they are wearing.</a:t>
            </a:r>
          </a:p>
        </p:txBody>
      </p:sp>
      <p:sp>
        <p:nvSpPr>
          <p:cNvPr id="72" name="Shape 72"/>
          <p:cNvSpPr/>
          <p:nvPr/>
        </p:nvSpPr>
        <p:spPr>
          <a:xfrm>
            <a:off x="5180744" y="1710183"/>
            <a:ext cx="444476" cy="620044"/>
          </a:xfrm>
          <a:prstGeom prst="rect">
            <a:avLst/>
          </a:prstGeom>
          <a:solidFill>
            <a:srgbClr val="0B5D18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73" name="Shape 73"/>
          <p:cNvSpPr/>
          <p:nvPr/>
        </p:nvSpPr>
        <p:spPr>
          <a:xfrm flipV="1">
            <a:off x="5942396" y="4246520"/>
            <a:ext cx="1" cy="2504853"/>
          </a:xfrm>
          <a:prstGeom prst="line">
            <a:avLst/>
          </a:prstGeom>
          <a:ln w="50800">
            <a:solidFill>
              <a:srgbClr val="70BF4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1018722" y="7779854"/>
            <a:ext cx="8768520" cy="1397237"/>
          </a:xfrm>
          <a:prstGeom prst="rect">
            <a:avLst/>
          </a:prstGeom>
          <a:solidFill>
            <a:srgbClr val="FFFFFF"/>
          </a:solidFill>
          <a:ln w="12700">
            <a:solidFill>
              <a:srgbClr val="70BF4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just">
              <a:defRPr sz="1800"/>
            </a:pPr>
            <a:r>
              <a:rPr sz="300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A sentence after the topic sentence. It supports</a:t>
            </a:r>
          </a:p>
          <a:p>
            <a:pPr lvl="0" algn="just">
              <a:defRPr sz="1800"/>
            </a:pPr>
            <a:r>
              <a:rPr sz="300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and agree with the topic sentence or the main idea</a:t>
            </a:r>
          </a:p>
          <a:p>
            <a:pPr lvl="0" algn="just">
              <a:defRPr sz="1800"/>
            </a:pPr>
            <a:r>
              <a:rPr sz="300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of the paragraph.</a:t>
            </a:r>
          </a:p>
        </p:txBody>
      </p:sp>
      <p:sp>
        <p:nvSpPr>
          <p:cNvPr id="75" name="Shape 75"/>
          <p:cNvSpPr/>
          <p:nvPr/>
        </p:nvSpPr>
        <p:spPr>
          <a:xfrm>
            <a:off x="5402981" y="6969959"/>
            <a:ext cx="1" cy="817427"/>
          </a:xfrm>
          <a:prstGeom prst="line">
            <a:avLst/>
          </a:prstGeom>
          <a:ln w="50800">
            <a:solidFill>
              <a:srgbClr val="70BF4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2433296" y="6225997"/>
            <a:ext cx="5939372" cy="817427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Supporting sentence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75898" y="3052925"/>
            <a:ext cx="3502132" cy="21264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 flipV="1">
            <a:off x="672200" y="3479269"/>
            <a:ext cx="9405830" cy="5879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 flipV="1">
            <a:off x="700066" y="3925074"/>
            <a:ext cx="9405830" cy="5879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 flipV="1">
            <a:off x="727933" y="4404914"/>
            <a:ext cx="7404390" cy="24755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49287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asted-image.tif"/>
          <p:cNvPicPr/>
          <p:nvPr/>
        </p:nvPicPr>
        <p:blipFill>
          <a:blip r:embed="rId5">
            <a:extLst/>
          </a:blip>
          <a:srcRect l="60639" r="9678"/>
          <a:stretch>
            <a:fillRect/>
          </a:stretch>
        </p:blipFill>
        <p:spPr>
          <a:xfrm>
            <a:off x="9688622" y="2001811"/>
            <a:ext cx="3088305" cy="788849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1691431" y="621158"/>
            <a:ext cx="7804449" cy="942084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773380" y="751467"/>
            <a:ext cx="7640551" cy="681466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FFFFFF"/>
                </a:solidFill>
              </a:rPr>
              <a:t>Which one is a good paragraph?</a:t>
            </a:r>
          </a:p>
        </p:txBody>
      </p:sp>
      <p:sp>
        <p:nvSpPr>
          <p:cNvPr id="81" name="Shape 81"/>
          <p:cNvSpPr/>
          <p:nvPr/>
        </p:nvSpPr>
        <p:spPr>
          <a:xfrm>
            <a:off x="672200" y="2585619"/>
            <a:ext cx="9461563" cy="3231654"/>
          </a:xfrm>
          <a:prstGeom prst="rect">
            <a:avLst/>
          </a:prstGeom>
          <a:ln w="38100">
            <a:solidFill>
              <a:srgbClr val="EC5D57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just">
              <a:defRPr sz="1800"/>
            </a:pPr>
            <a:r>
              <a:rPr sz="3000" dirty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School uniform </a:t>
            </a:r>
            <a:r>
              <a:rPr sz="3000" dirty="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promote</a:t>
            </a:r>
            <a:r>
              <a:rPr lang="en-US" sz="3000" dirty="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3000" dirty="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000" dirty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learning. Student’s progress in </a:t>
            </a:r>
            <a:r>
              <a:rPr sz="3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education </a:t>
            </a:r>
            <a:r>
              <a:rPr sz="300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require</a:t>
            </a:r>
            <a:r>
              <a:rPr lang="en-US" sz="300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3000" smtClean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000" dirty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full attention to be successful. When students have similar expectation for dress, they can have more focus on lessons in classrooms.</a:t>
            </a:r>
            <a:r>
              <a:rPr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000" dirty="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They don’t have negative feeling with clothes they wear in terms of fashion trends. They concentrate on learning and not what they are wearing.</a:t>
            </a:r>
          </a:p>
        </p:txBody>
      </p:sp>
      <p:sp>
        <p:nvSpPr>
          <p:cNvPr id="82" name="Shape 82"/>
          <p:cNvSpPr/>
          <p:nvPr/>
        </p:nvSpPr>
        <p:spPr>
          <a:xfrm>
            <a:off x="5180744" y="1710183"/>
            <a:ext cx="444476" cy="620044"/>
          </a:xfrm>
          <a:prstGeom prst="rect">
            <a:avLst/>
          </a:prstGeom>
          <a:solidFill>
            <a:srgbClr val="0B5D18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83" name="Shape 83"/>
          <p:cNvSpPr/>
          <p:nvPr/>
        </p:nvSpPr>
        <p:spPr>
          <a:xfrm flipV="1">
            <a:off x="5402982" y="5140934"/>
            <a:ext cx="1" cy="1610439"/>
          </a:xfrm>
          <a:prstGeom prst="line">
            <a:avLst/>
          </a:prstGeom>
          <a:ln w="50800">
            <a:solidFill>
              <a:srgbClr val="70BF4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099999" y="7785975"/>
            <a:ext cx="8414163" cy="1384995"/>
          </a:xfrm>
          <a:prstGeom prst="rect">
            <a:avLst/>
          </a:prstGeom>
          <a:solidFill>
            <a:srgbClr val="FFFFFF"/>
          </a:solidFill>
          <a:ln w="12700">
            <a:solidFill>
              <a:srgbClr val="70BF4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just">
              <a:defRPr sz="1800"/>
            </a:pPr>
            <a:r>
              <a:rPr sz="3000" dirty="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The rest of sentences which give more evidences</a:t>
            </a:r>
          </a:p>
          <a:p>
            <a:pPr lvl="0" algn="just">
              <a:defRPr sz="1800"/>
            </a:pPr>
            <a:r>
              <a:rPr sz="3000" dirty="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and examples to support both topic sentence and</a:t>
            </a:r>
          </a:p>
          <a:p>
            <a:pPr lvl="0" algn="just">
              <a:defRPr sz="1800"/>
            </a:pPr>
            <a:r>
              <a:rPr lang="en-US" sz="3000" dirty="0" smtClean="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3000" dirty="0" smtClean="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upporting</a:t>
            </a:r>
            <a:r>
              <a:rPr lang="en-US" sz="3000" dirty="0" smtClean="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 sentences</a:t>
            </a:r>
            <a:r>
              <a:rPr sz="3000" dirty="0" smtClean="0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>
              <a:solidFill>
                <a:srgbClr val="0088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5402981" y="6969959"/>
            <a:ext cx="1" cy="817427"/>
          </a:xfrm>
          <a:prstGeom prst="line">
            <a:avLst/>
          </a:prstGeom>
          <a:ln w="50800">
            <a:solidFill>
              <a:srgbClr val="70BF4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3351224" y="6225997"/>
            <a:ext cx="4103515" cy="817427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Adding details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5243" y="4473163"/>
            <a:ext cx="1748520" cy="156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 flipV="1">
            <a:off x="672200" y="4824919"/>
            <a:ext cx="9461563" cy="35667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 flipV="1">
            <a:off x="672199" y="5292385"/>
            <a:ext cx="9461563" cy="35667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 flipV="1">
            <a:off x="672198" y="5776364"/>
            <a:ext cx="3802525" cy="1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79300" y="89281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7877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3.1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.6|14|3.3|3.6|4.8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2.7|4.8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3.2|4.8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557</Words>
  <Application>Microsoft Office PowerPoint</Application>
  <PresentationFormat>Custom</PresentationFormat>
  <Paragraphs>36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modified xsi:type="dcterms:W3CDTF">2020-04-14T06:08:51Z</dcterms:modified>
</cp:coreProperties>
</file>