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1" r:id="rId9"/>
    <p:sldId id="263" r:id="rId10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hyperlink" Target="http://www.vectorstock.com" TargetMode="External"/><Relationship Id="rId5" Type="http://schemas.openxmlformats.org/officeDocument/2006/relationships/image" Target="../media/image2.tif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hyperlink" Target="http://www.vectorstock.com" TargetMode="External"/><Relationship Id="rId5" Type="http://schemas.openxmlformats.org/officeDocument/2006/relationships/image" Target="../media/image2.tif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hyperlink" Target="http://www.vectorstock.com" TargetMode="External"/><Relationship Id="rId5" Type="http://schemas.openxmlformats.org/officeDocument/2006/relationships/image" Target="../media/image2.tif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hyperlink" Target="http://www.vectorstock.com" TargetMode="External"/><Relationship Id="rId5" Type="http://schemas.openxmlformats.org/officeDocument/2006/relationships/image" Target="../media/image2.tif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hyperlink" Target="http://www.vectorstock.com" TargetMode="External"/><Relationship Id="rId5" Type="http://schemas.openxmlformats.org/officeDocument/2006/relationships/image" Target="../media/image2.tif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hyperlink" Target="mailto:taksina.ssruic@gmail.com" TargetMode="Externa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sted-image.tif"/>
          <p:cNvPicPr/>
          <p:nvPr/>
        </p:nvPicPr>
        <p:blipFill>
          <a:blip r:embed="rId5">
            <a:extLst/>
          </a:blip>
          <a:srcRect l="38648" b="8317"/>
          <a:stretch>
            <a:fillRect/>
          </a:stretch>
        </p:blipFill>
        <p:spPr>
          <a:xfrm>
            <a:off x="98420" y="1098804"/>
            <a:ext cx="5465420" cy="8012343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2041421" y="9204953"/>
            <a:ext cx="1579365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 u="sng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  <a:hlinkClick r:id="rId6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1200" u="sng">
                <a:solidFill>
                  <a:srgbClr val="EC5D57"/>
                </a:solidFill>
                <a:hlinkClick r:id="rId6"/>
              </a:rPr>
              <a:t>www.vectorstock.com</a:t>
            </a:r>
          </a:p>
        </p:txBody>
      </p:sp>
      <p:sp>
        <p:nvSpPr>
          <p:cNvPr id="37" name="Shape 37"/>
          <p:cNvSpPr/>
          <p:nvPr/>
        </p:nvSpPr>
        <p:spPr>
          <a:xfrm>
            <a:off x="5165176" y="1426808"/>
            <a:ext cx="6155780" cy="1523784"/>
          </a:xfrm>
          <a:prstGeom prst="rect">
            <a:avLst/>
          </a:prstGeom>
          <a:ln w="63500">
            <a:solidFill>
              <a:srgbClr val="85888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6143931" y="1675153"/>
            <a:ext cx="4198269" cy="1027095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50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39" name="Shape 39"/>
          <p:cNvSpPr/>
          <p:nvPr/>
        </p:nvSpPr>
        <p:spPr>
          <a:xfrm>
            <a:off x="4557303" y="4193157"/>
            <a:ext cx="218431" cy="211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5185343" y="3782894"/>
            <a:ext cx="6996362" cy="8174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Review thesis statement</a:t>
            </a:r>
          </a:p>
        </p:txBody>
      </p:sp>
      <p:sp>
        <p:nvSpPr>
          <p:cNvPr id="41" name="Shape 41"/>
          <p:cNvSpPr/>
          <p:nvPr/>
        </p:nvSpPr>
        <p:spPr>
          <a:xfrm>
            <a:off x="5154474" y="5400873"/>
            <a:ext cx="6467712" cy="8174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Review topic sentence</a:t>
            </a:r>
          </a:p>
        </p:txBody>
      </p:sp>
      <p:sp>
        <p:nvSpPr>
          <p:cNvPr id="42" name="Shape 42"/>
          <p:cNvSpPr/>
          <p:nvPr/>
        </p:nvSpPr>
        <p:spPr>
          <a:xfrm>
            <a:off x="4557303" y="5703720"/>
            <a:ext cx="218431" cy="211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5200822" y="7018852"/>
            <a:ext cx="6084488" cy="15540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Final conclusion </a:t>
            </a:r>
          </a:p>
          <a:p>
            <a:pPr lvl="0">
              <a:defRPr sz="1800"/>
            </a:pPr>
            <a:r>
              <a: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sentence</a:t>
            </a:r>
          </a:p>
        </p:txBody>
      </p:sp>
      <p:sp>
        <p:nvSpPr>
          <p:cNvPr id="44" name="Shape 44"/>
          <p:cNvSpPr/>
          <p:nvPr/>
        </p:nvSpPr>
        <p:spPr>
          <a:xfrm>
            <a:off x="4557303" y="7689998"/>
            <a:ext cx="218431" cy="211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573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1" animBg="1" advAuto="0"/>
      <p:bldP spid="41" grpId="2" animBg="1" advAuto="0"/>
      <p:bldP spid="43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sted-image.tif"/>
          <p:cNvPicPr/>
          <p:nvPr/>
        </p:nvPicPr>
        <p:blipFill>
          <a:blip r:embed="rId5">
            <a:extLst/>
          </a:blip>
          <a:srcRect l="38648" b="8317"/>
          <a:stretch>
            <a:fillRect/>
          </a:stretch>
        </p:blipFill>
        <p:spPr>
          <a:xfrm>
            <a:off x="181670" y="2011842"/>
            <a:ext cx="4439618" cy="650851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1611710" y="8619404"/>
            <a:ext cx="1579365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 u="sng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  <a:hlinkClick r:id="rId6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1200" u="sng">
                <a:solidFill>
                  <a:srgbClr val="EC5D57"/>
                </a:solidFill>
                <a:hlinkClick r:id="rId6"/>
              </a:rPr>
              <a:t>www.vectorstock.com</a:t>
            </a:r>
          </a:p>
        </p:txBody>
      </p:sp>
      <p:sp>
        <p:nvSpPr>
          <p:cNvPr id="48" name="Shape 48"/>
          <p:cNvSpPr/>
          <p:nvPr/>
        </p:nvSpPr>
        <p:spPr>
          <a:xfrm>
            <a:off x="655154" y="582958"/>
            <a:ext cx="3492612" cy="1001494"/>
          </a:xfrm>
          <a:prstGeom prst="rect">
            <a:avLst/>
          </a:prstGeom>
          <a:ln w="63500">
            <a:solidFill>
              <a:srgbClr val="85888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773485" y="674992"/>
            <a:ext cx="3255815" cy="8174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50" name="Shape 50"/>
          <p:cNvSpPr/>
          <p:nvPr/>
        </p:nvSpPr>
        <p:spPr>
          <a:xfrm>
            <a:off x="5022197" y="674992"/>
            <a:ext cx="6996361" cy="8174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Review thesis statement</a:t>
            </a:r>
          </a:p>
        </p:txBody>
      </p:sp>
      <p:sp>
        <p:nvSpPr>
          <p:cNvPr id="51" name="Shape 51"/>
          <p:cNvSpPr/>
          <p:nvPr/>
        </p:nvSpPr>
        <p:spPr>
          <a:xfrm>
            <a:off x="4491641" y="977838"/>
            <a:ext cx="218431" cy="211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5064349" y="1815883"/>
            <a:ext cx="6401830" cy="978136"/>
          </a:xfrm>
          <a:prstGeom prst="rect">
            <a:avLst/>
          </a:pr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just">
              <a:defRPr sz="1800"/>
            </a:pPr>
            <a:r>
              <a: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rPr>
              <a:t>Restate the thesis statement with </a:t>
            </a:r>
          </a:p>
          <a:p>
            <a:pPr lvl="0" algn="just">
              <a:defRPr sz="1800"/>
            </a:pPr>
            <a:r>
              <a: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rPr>
              <a:t>the same idea but use different word.</a:t>
            </a:r>
          </a:p>
        </p:txBody>
      </p:sp>
      <p:sp>
        <p:nvSpPr>
          <p:cNvPr id="53" name="Shape 53"/>
          <p:cNvSpPr/>
          <p:nvPr/>
        </p:nvSpPr>
        <p:spPr>
          <a:xfrm>
            <a:off x="7508782" y="1329134"/>
            <a:ext cx="1" cy="610159"/>
          </a:xfrm>
          <a:prstGeom prst="line">
            <a:avLst/>
          </a:prstGeom>
          <a:ln w="50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5087276" y="3495085"/>
            <a:ext cx="7305180" cy="228623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 dirty="0"/>
              <a:t>Uniforms are more than just clothing because it instantly gives several positive meanings and advantages for both wearers and onlookers, especially students.</a:t>
            </a:r>
          </a:p>
        </p:txBody>
      </p:sp>
      <p:sp>
        <p:nvSpPr>
          <p:cNvPr id="55" name="Shape 55"/>
          <p:cNvSpPr/>
          <p:nvPr/>
        </p:nvSpPr>
        <p:spPr>
          <a:xfrm>
            <a:off x="3210602" y="4437908"/>
            <a:ext cx="1620013" cy="8777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70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Thesis </a:t>
            </a:r>
          </a:p>
          <a:p>
            <a:pPr lvl="0">
              <a:defRPr sz="1800"/>
            </a:pPr>
            <a:r>
              <a:rPr sz="270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statement</a:t>
            </a:r>
          </a:p>
        </p:txBody>
      </p:sp>
      <p:sp>
        <p:nvSpPr>
          <p:cNvPr id="56" name="Shape 56"/>
          <p:cNvSpPr/>
          <p:nvPr/>
        </p:nvSpPr>
        <p:spPr>
          <a:xfrm>
            <a:off x="5080926" y="6656002"/>
            <a:ext cx="7317880" cy="1854436"/>
          </a:xfrm>
          <a:prstGeom prst="rect">
            <a:avLst/>
          </a:prstGeom>
          <a:solidFill>
            <a:srgbClr val="FFFFFF"/>
          </a:solidFill>
          <a:ln w="38100">
            <a:solidFill>
              <a:srgbClr val="0365C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def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1A7F9"/>
                </a:solidFill>
              </a:rPr>
              <a:t>When everyone is wearing the same thing, they share environment of respect, dignity, and harmony for developing their academic and character.</a:t>
            </a:r>
          </a:p>
        </p:txBody>
      </p:sp>
      <p:sp>
        <p:nvSpPr>
          <p:cNvPr id="57" name="Shape 57"/>
          <p:cNvSpPr/>
          <p:nvPr/>
        </p:nvSpPr>
        <p:spPr>
          <a:xfrm>
            <a:off x="2519688" y="6951512"/>
            <a:ext cx="2515438" cy="877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7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 Review thesis </a:t>
            </a:r>
          </a:p>
          <a:p>
            <a:pPr lvl="0">
              <a:defRPr sz="1800"/>
            </a:pPr>
            <a:r>
              <a:rPr sz="27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statement</a:t>
            </a:r>
          </a:p>
        </p:txBody>
      </p:sp>
      <p:sp>
        <p:nvSpPr>
          <p:cNvPr id="58" name="Shape 58"/>
          <p:cNvSpPr/>
          <p:nvPr/>
        </p:nvSpPr>
        <p:spPr>
          <a:xfrm>
            <a:off x="7508781" y="5779637"/>
            <a:ext cx="1" cy="877784"/>
          </a:xfrm>
          <a:prstGeom prst="line">
            <a:avLst/>
          </a:prstGeom>
          <a:ln w="50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3889640" y="5283619"/>
            <a:ext cx="1" cy="1870085"/>
          </a:xfrm>
          <a:prstGeom prst="line">
            <a:avLst/>
          </a:prstGeom>
          <a:ln w="50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087276" y="7153704"/>
            <a:ext cx="7305180" cy="2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/>
          <p:nvPr/>
        </p:nvCxnSpPr>
        <p:spPr>
          <a:xfrm flipV="1">
            <a:off x="5064349" y="7558730"/>
            <a:ext cx="7305180" cy="2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/>
          <p:cNvCxnSpPr/>
          <p:nvPr/>
        </p:nvCxnSpPr>
        <p:spPr>
          <a:xfrm flipV="1">
            <a:off x="5110203" y="8048971"/>
            <a:ext cx="7305180" cy="2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/>
          <p:nvPr/>
        </p:nvCxnSpPr>
        <p:spPr>
          <a:xfrm>
            <a:off x="5042608" y="8453997"/>
            <a:ext cx="2466173" cy="34538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484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3" grpId="1" animBg="1" advAuto="0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asted-image.tif"/>
          <p:cNvPicPr/>
          <p:nvPr/>
        </p:nvPicPr>
        <p:blipFill>
          <a:blip r:embed="rId5">
            <a:extLst/>
          </a:blip>
          <a:srcRect l="38648" b="8317"/>
          <a:stretch>
            <a:fillRect/>
          </a:stretch>
        </p:blipFill>
        <p:spPr>
          <a:xfrm>
            <a:off x="181670" y="2011842"/>
            <a:ext cx="4439618" cy="650851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1611710" y="8619404"/>
            <a:ext cx="1579365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 u="sng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  <a:hlinkClick r:id="rId6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1200" u="sng">
                <a:solidFill>
                  <a:srgbClr val="EC5D57"/>
                </a:solidFill>
                <a:hlinkClick r:id="rId6"/>
              </a:rPr>
              <a:t>www.vectorstock.com</a:t>
            </a:r>
          </a:p>
        </p:txBody>
      </p:sp>
      <p:sp>
        <p:nvSpPr>
          <p:cNvPr id="63" name="Shape 63"/>
          <p:cNvSpPr/>
          <p:nvPr/>
        </p:nvSpPr>
        <p:spPr>
          <a:xfrm>
            <a:off x="655154" y="582958"/>
            <a:ext cx="3492612" cy="1001494"/>
          </a:xfrm>
          <a:prstGeom prst="rect">
            <a:avLst/>
          </a:prstGeom>
          <a:ln w="63500">
            <a:solidFill>
              <a:srgbClr val="85888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773485" y="674992"/>
            <a:ext cx="3255815" cy="8174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65" name="Shape 65"/>
          <p:cNvSpPr/>
          <p:nvPr/>
        </p:nvSpPr>
        <p:spPr>
          <a:xfrm>
            <a:off x="5031408" y="674992"/>
            <a:ext cx="6467711" cy="8174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Review topic sentence</a:t>
            </a:r>
          </a:p>
        </p:txBody>
      </p:sp>
      <p:sp>
        <p:nvSpPr>
          <p:cNvPr id="66" name="Shape 66"/>
          <p:cNvSpPr/>
          <p:nvPr/>
        </p:nvSpPr>
        <p:spPr>
          <a:xfrm>
            <a:off x="4491641" y="977838"/>
            <a:ext cx="218431" cy="211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5064349" y="1815883"/>
            <a:ext cx="6917147" cy="978136"/>
          </a:xfrm>
          <a:prstGeom prst="rect">
            <a:avLst/>
          </a:pr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just">
              <a:defRPr sz="1800"/>
            </a:pPr>
            <a:r>
              <a: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rPr>
              <a:t>Restate the background information on </a:t>
            </a:r>
          </a:p>
          <a:p>
            <a:pPr lvl="0" algn="just">
              <a:defRPr sz="1800"/>
            </a:pPr>
            <a:r>
              <a: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rPr>
              <a:t>the introduction with different words.</a:t>
            </a:r>
          </a:p>
        </p:txBody>
      </p:sp>
      <p:sp>
        <p:nvSpPr>
          <p:cNvPr id="68" name="Shape 68"/>
          <p:cNvSpPr/>
          <p:nvPr/>
        </p:nvSpPr>
        <p:spPr>
          <a:xfrm>
            <a:off x="8522922" y="1369415"/>
            <a:ext cx="1" cy="610159"/>
          </a:xfrm>
          <a:prstGeom prst="line">
            <a:avLst/>
          </a:prstGeom>
          <a:ln w="50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3000810" y="4128543"/>
            <a:ext cx="2039597" cy="877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7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</a:p>
          <a:p>
            <a:pPr lvl="0">
              <a:defRPr sz="1800"/>
            </a:pPr>
            <a:r>
              <a:rPr sz="27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</a:p>
        </p:txBody>
      </p:sp>
      <p:sp>
        <p:nvSpPr>
          <p:cNvPr id="70" name="Shape 70"/>
          <p:cNvSpPr/>
          <p:nvPr/>
        </p:nvSpPr>
        <p:spPr>
          <a:xfrm>
            <a:off x="5080926" y="6410486"/>
            <a:ext cx="7317880" cy="3231654"/>
          </a:xfrm>
          <a:prstGeom prst="rect">
            <a:avLst/>
          </a:prstGeom>
          <a:solidFill>
            <a:srgbClr val="FFFFFF"/>
          </a:solidFill>
          <a:ln w="38100">
            <a:solidFill>
              <a:srgbClr val="0365C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def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1A7F9"/>
                </a:solidFill>
              </a:rPr>
              <a:t>Uniforms surly help develop a learning atmosphere and improve attendance among students. They hides economic differences and develop equality among all students. Besides, they bring uniformity and sense of unity that is essential for </a:t>
            </a:r>
            <a:r>
              <a:rPr sz="3000" dirty="0" smtClean="0">
                <a:solidFill>
                  <a:srgbClr val="51A7F9"/>
                </a:solidFill>
              </a:rPr>
              <a:t>societ</a:t>
            </a:r>
            <a:r>
              <a:rPr lang="en-US" sz="3000" dirty="0" smtClean="0">
                <a:solidFill>
                  <a:srgbClr val="51A7F9"/>
                </a:solidFill>
              </a:rPr>
              <a:t>y.</a:t>
            </a:r>
            <a:endParaRPr sz="3000" dirty="0">
              <a:solidFill>
                <a:srgbClr val="51A7F9"/>
              </a:solidFill>
            </a:endParaRPr>
          </a:p>
        </p:txBody>
      </p:sp>
      <p:sp>
        <p:nvSpPr>
          <p:cNvPr id="71" name="Shape 71"/>
          <p:cNvSpPr/>
          <p:nvPr/>
        </p:nvSpPr>
        <p:spPr>
          <a:xfrm>
            <a:off x="2765281" y="7168722"/>
            <a:ext cx="2248720" cy="877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70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 Review topic</a:t>
            </a:r>
          </a:p>
          <a:p>
            <a:pPr lvl="0">
              <a:defRPr sz="1800"/>
            </a:pPr>
            <a:r>
              <a:rPr sz="270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sentence</a:t>
            </a:r>
          </a:p>
        </p:txBody>
      </p:sp>
      <p:sp>
        <p:nvSpPr>
          <p:cNvPr id="72" name="Shape 72"/>
          <p:cNvSpPr/>
          <p:nvPr/>
        </p:nvSpPr>
        <p:spPr>
          <a:xfrm>
            <a:off x="8522922" y="5779770"/>
            <a:ext cx="1" cy="877783"/>
          </a:xfrm>
          <a:prstGeom prst="line">
            <a:avLst/>
          </a:prstGeom>
          <a:ln w="50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3889640" y="5283619"/>
            <a:ext cx="1" cy="1870085"/>
          </a:xfrm>
          <a:prstGeom prst="line">
            <a:avLst/>
          </a:prstGeom>
          <a:ln w="50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5089577" y="2951608"/>
            <a:ext cx="7300578" cy="3231654"/>
          </a:xfrm>
          <a:prstGeom prst="rect">
            <a:avLst/>
          </a:prstGeom>
          <a:ln w="381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just">
              <a:defRPr sz="1800"/>
            </a:pPr>
            <a:r>
              <a:rPr sz="3000" dirty="0">
                <a:latin typeface="Arial"/>
                <a:ea typeface="Arial"/>
                <a:cs typeface="Arial"/>
                <a:sym typeface="Arial"/>
              </a:rPr>
              <a:t>There are many reasons to encourage school uniforms among high schools and universities. Students who agree with uniform accept benefits of </a:t>
            </a:r>
            <a:r>
              <a:rPr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uniform, including</a:t>
            </a:r>
            <a:r>
              <a:rPr sz="3000" dirty="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rPr>
              <a:t> uniforms promote learning</a:t>
            </a:r>
            <a:r>
              <a:rPr sz="30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sz="3000" dirty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remove economic barrier</a:t>
            </a:r>
            <a:r>
              <a:rPr sz="3000" dirty="0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sz="3000" dirty="0">
                <a:solidFill>
                  <a:srgbClr val="DCBD23"/>
                </a:solidFill>
                <a:latin typeface="Arial"/>
                <a:ea typeface="Arial"/>
                <a:cs typeface="Arial"/>
                <a:sym typeface="Arial"/>
              </a:rPr>
              <a:t>create feeling of unity</a:t>
            </a:r>
            <a:r>
              <a:rPr sz="3000" dirty="0"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75" name="Shape 75"/>
          <p:cNvSpPr/>
          <p:nvPr/>
        </p:nvSpPr>
        <p:spPr>
          <a:xfrm>
            <a:off x="10652934" y="3668672"/>
            <a:ext cx="792082" cy="792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C5D57"/>
          </a:solidFill>
          <a:ln w="25400">
            <a:solidFill>
              <a:srgbClr val="EC5D57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6" name="Shape 76"/>
          <p:cNvSpPr/>
          <p:nvPr/>
        </p:nvSpPr>
        <p:spPr>
          <a:xfrm>
            <a:off x="4204815" y="5004105"/>
            <a:ext cx="792083" cy="792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882B"/>
          </a:solidFill>
          <a:ln w="25400">
            <a:solidFill>
              <a:srgbClr val="00882B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7" name="Shape 77"/>
          <p:cNvSpPr/>
          <p:nvPr/>
        </p:nvSpPr>
        <p:spPr>
          <a:xfrm>
            <a:off x="11058757" y="5641332"/>
            <a:ext cx="792083" cy="792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D328"/>
          </a:solidFill>
          <a:ln w="25400">
            <a:solidFill>
              <a:srgbClr val="F5D328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062281" y="5260242"/>
            <a:ext cx="5330175" cy="5855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/>
          <p:cNvCxnSpPr/>
          <p:nvPr/>
        </p:nvCxnSpPr>
        <p:spPr>
          <a:xfrm>
            <a:off x="5119720" y="5751724"/>
            <a:ext cx="4705216" cy="1001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/>
          <p:nvPr/>
        </p:nvCxnSpPr>
        <p:spPr>
          <a:xfrm flipV="1">
            <a:off x="11225719" y="5671551"/>
            <a:ext cx="1213606" cy="29746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/>
          <p:nvPr/>
        </p:nvCxnSpPr>
        <p:spPr>
          <a:xfrm>
            <a:off x="5064349" y="6117049"/>
            <a:ext cx="2533262" cy="3432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266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655154" y="582958"/>
            <a:ext cx="3492612" cy="1001494"/>
          </a:xfrm>
          <a:prstGeom prst="rect">
            <a:avLst/>
          </a:prstGeom>
          <a:ln w="63500">
            <a:solidFill>
              <a:srgbClr val="85888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773485" y="674992"/>
            <a:ext cx="3255815" cy="8174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81" name="Shape 81"/>
          <p:cNvSpPr/>
          <p:nvPr/>
        </p:nvSpPr>
        <p:spPr>
          <a:xfrm>
            <a:off x="5031408" y="674992"/>
            <a:ext cx="6467711" cy="8174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Review topic sentence</a:t>
            </a:r>
          </a:p>
        </p:txBody>
      </p:sp>
      <p:sp>
        <p:nvSpPr>
          <p:cNvPr id="82" name="Shape 82"/>
          <p:cNvSpPr/>
          <p:nvPr/>
        </p:nvSpPr>
        <p:spPr>
          <a:xfrm>
            <a:off x="4491641" y="977838"/>
            <a:ext cx="218431" cy="211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436247" y="2423310"/>
            <a:ext cx="2039598" cy="877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70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</a:p>
          <a:p>
            <a:pPr lvl="0">
              <a:defRPr sz="1800"/>
            </a:pPr>
            <a:r>
              <a:rPr sz="270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</a:p>
        </p:txBody>
      </p:sp>
      <p:sp>
        <p:nvSpPr>
          <p:cNvPr id="84" name="Shape 84"/>
          <p:cNvSpPr/>
          <p:nvPr/>
        </p:nvSpPr>
        <p:spPr>
          <a:xfrm>
            <a:off x="237697" y="6564505"/>
            <a:ext cx="2248719" cy="877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70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 Review topic</a:t>
            </a:r>
          </a:p>
          <a:p>
            <a:pPr lvl="0">
              <a:defRPr sz="1800"/>
            </a:pPr>
            <a:r>
              <a:rPr sz="270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sentence</a:t>
            </a:r>
          </a:p>
        </p:txBody>
      </p:sp>
      <p:sp>
        <p:nvSpPr>
          <p:cNvPr id="85" name="Shape 85"/>
          <p:cNvSpPr/>
          <p:nvPr/>
        </p:nvSpPr>
        <p:spPr>
          <a:xfrm flipH="1">
            <a:off x="1362056" y="3195592"/>
            <a:ext cx="1" cy="3362416"/>
          </a:xfrm>
          <a:prstGeom prst="line">
            <a:avLst/>
          </a:prstGeom>
          <a:ln w="50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3102376" y="1812005"/>
            <a:ext cx="8983072" cy="2718037"/>
          </a:xfrm>
          <a:prstGeom prst="rect">
            <a:avLst/>
          </a:prstGeom>
          <a:ln w="381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just">
              <a:defRPr sz="1800"/>
            </a:pPr>
            <a:r>
              <a:rPr sz="3000" dirty="0">
                <a:latin typeface="Arial"/>
                <a:ea typeface="Arial"/>
                <a:cs typeface="Arial"/>
                <a:sym typeface="Arial"/>
              </a:rPr>
              <a:t>There are many reasons to encourage school uniforms among high schools and universities. Students who agree with uniform accept benefits of uniform,</a:t>
            </a:r>
            <a:r>
              <a:rPr sz="3000" dirty="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3000" dirty="0">
                <a:latin typeface="Arial"/>
                <a:ea typeface="Arial"/>
                <a:cs typeface="Arial"/>
                <a:sym typeface="Arial"/>
              </a:rPr>
              <a:t>including</a:t>
            </a:r>
            <a:r>
              <a:rPr sz="3000" dirty="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rPr>
              <a:t> uniforms promote learning</a:t>
            </a:r>
            <a:r>
              <a:rPr sz="30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sz="3000" dirty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remove economic barrier</a:t>
            </a:r>
            <a:r>
              <a:rPr sz="3000" dirty="0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sz="3000" dirty="0">
                <a:solidFill>
                  <a:srgbClr val="DCBD23"/>
                </a:solidFill>
                <a:latin typeface="Arial"/>
                <a:ea typeface="Arial"/>
                <a:cs typeface="Arial"/>
                <a:sym typeface="Arial"/>
              </a:rPr>
              <a:t>create feeling of unity</a:t>
            </a:r>
            <a:r>
              <a:rPr sz="3000" dirty="0"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87" name="Shape 87"/>
          <p:cNvSpPr/>
          <p:nvPr/>
        </p:nvSpPr>
        <p:spPr>
          <a:xfrm>
            <a:off x="2559447" y="4862328"/>
            <a:ext cx="792083" cy="792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C5D57"/>
          </a:solidFill>
          <a:ln w="25400">
            <a:solidFill>
              <a:srgbClr val="EC5D57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88" name="Shape 88"/>
          <p:cNvSpPr/>
          <p:nvPr/>
        </p:nvSpPr>
        <p:spPr>
          <a:xfrm>
            <a:off x="2559447" y="6527414"/>
            <a:ext cx="792083" cy="792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882B"/>
          </a:solidFill>
          <a:ln w="25400">
            <a:solidFill>
              <a:srgbClr val="00882B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89" name="Shape 89"/>
          <p:cNvSpPr/>
          <p:nvPr/>
        </p:nvSpPr>
        <p:spPr>
          <a:xfrm>
            <a:off x="2559447" y="7783787"/>
            <a:ext cx="792083" cy="792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D328"/>
          </a:solidFill>
          <a:ln w="25400">
            <a:solidFill>
              <a:srgbClr val="F5D328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90" name="Shape 90"/>
          <p:cNvSpPr/>
          <p:nvPr/>
        </p:nvSpPr>
        <p:spPr>
          <a:xfrm>
            <a:off x="3622063" y="4745468"/>
            <a:ext cx="8446932" cy="1409937"/>
          </a:xfrm>
          <a:prstGeom prst="rect">
            <a:avLst/>
          </a:prstGeom>
          <a:ln w="25400">
            <a:solidFill>
              <a:srgbClr val="EC5D57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def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1A7F9"/>
                </a:solidFill>
              </a:rPr>
              <a:t>Uniforms surly help develop a learning atmosphere and improve attendance among students.</a:t>
            </a:r>
          </a:p>
        </p:txBody>
      </p:sp>
      <p:sp>
        <p:nvSpPr>
          <p:cNvPr id="91" name="Shape 91"/>
          <p:cNvSpPr/>
          <p:nvPr/>
        </p:nvSpPr>
        <p:spPr>
          <a:xfrm>
            <a:off x="3634763" y="6434359"/>
            <a:ext cx="8421532" cy="978137"/>
          </a:xfrm>
          <a:prstGeom prst="rect">
            <a:avLst/>
          </a:prstGeom>
          <a:ln w="25400">
            <a:solidFill>
              <a:srgbClr val="00882B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def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1A7F9"/>
                </a:solidFill>
              </a:rPr>
              <a:t>They hides economic differences and develop equality among all students.</a:t>
            </a:r>
          </a:p>
        </p:txBody>
      </p:sp>
      <p:sp>
        <p:nvSpPr>
          <p:cNvPr id="92" name="Shape 92"/>
          <p:cNvSpPr/>
          <p:nvPr/>
        </p:nvSpPr>
        <p:spPr>
          <a:xfrm>
            <a:off x="3622063" y="7718854"/>
            <a:ext cx="8446932" cy="923330"/>
          </a:xfrm>
          <a:prstGeom prst="rect">
            <a:avLst/>
          </a:prstGeom>
          <a:ln w="25400">
            <a:solidFill>
              <a:srgbClr val="F5D328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def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1A7F9"/>
                </a:solidFill>
              </a:rPr>
              <a:t>Besides, they bring uniformity and sense of unity that is essential for </a:t>
            </a:r>
            <a:r>
              <a:rPr sz="3000" dirty="0" smtClean="0">
                <a:solidFill>
                  <a:srgbClr val="51A7F9"/>
                </a:solidFill>
              </a:rPr>
              <a:t>soci</a:t>
            </a:r>
            <a:r>
              <a:rPr lang="en-US" sz="3000" dirty="0" smtClean="0">
                <a:solidFill>
                  <a:srgbClr val="51A7F9"/>
                </a:solidFill>
              </a:rPr>
              <a:t>ety.</a:t>
            </a:r>
            <a:endParaRPr sz="3000" dirty="0">
              <a:solidFill>
                <a:srgbClr val="51A7F9"/>
              </a:solidFill>
            </a:endParaRPr>
          </a:p>
        </p:txBody>
      </p:sp>
      <p:sp>
        <p:nvSpPr>
          <p:cNvPr id="93" name="Shape 93"/>
          <p:cNvSpPr/>
          <p:nvPr/>
        </p:nvSpPr>
        <p:spPr>
          <a:xfrm flipH="1">
            <a:off x="3354738" y="3696362"/>
            <a:ext cx="3532445" cy="1353538"/>
          </a:xfrm>
          <a:prstGeom prst="line">
            <a:avLst/>
          </a:prstGeom>
          <a:ln w="50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4" name="Shape 94"/>
          <p:cNvSpPr/>
          <p:nvPr/>
        </p:nvSpPr>
        <p:spPr>
          <a:xfrm flipH="1">
            <a:off x="3359583" y="4221804"/>
            <a:ext cx="3527600" cy="2460340"/>
          </a:xfrm>
          <a:prstGeom prst="line">
            <a:avLst/>
          </a:prstGeom>
          <a:ln w="50800">
            <a:solidFill>
              <a:srgbClr val="00882B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5" name="Shape 95"/>
          <p:cNvSpPr/>
          <p:nvPr/>
        </p:nvSpPr>
        <p:spPr>
          <a:xfrm flipH="1">
            <a:off x="3245138" y="4220025"/>
            <a:ext cx="6171235" cy="3741357"/>
          </a:xfrm>
          <a:prstGeom prst="line">
            <a:avLst/>
          </a:prstGeom>
          <a:ln w="508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614010" y="5186449"/>
            <a:ext cx="8442285" cy="2928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/>
          <p:cNvCxnSpPr/>
          <p:nvPr/>
        </p:nvCxnSpPr>
        <p:spPr>
          <a:xfrm flipV="1">
            <a:off x="3614009" y="5704510"/>
            <a:ext cx="8442285" cy="2928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/>
          <p:nvPr/>
        </p:nvCxnSpPr>
        <p:spPr>
          <a:xfrm flipV="1">
            <a:off x="3612798" y="6109282"/>
            <a:ext cx="1514646" cy="2599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/>
          <p:cNvCxnSpPr/>
          <p:nvPr/>
        </p:nvCxnSpPr>
        <p:spPr>
          <a:xfrm flipV="1">
            <a:off x="3612798" y="6918747"/>
            <a:ext cx="8442285" cy="2928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/>
          <p:cNvCxnSpPr/>
          <p:nvPr/>
        </p:nvCxnSpPr>
        <p:spPr>
          <a:xfrm>
            <a:off x="3612797" y="7404940"/>
            <a:ext cx="4652466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/>
          <p:cNvCxnSpPr/>
          <p:nvPr/>
        </p:nvCxnSpPr>
        <p:spPr>
          <a:xfrm flipV="1">
            <a:off x="3612797" y="8197986"/>
            <a:ext cx="8442285" cy="2928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/>
          <p:cNvCxnSpPr/>
          <p:nvPr/>
        </p:nvCxnSpPr>
        <p:spPr>
          <a:xfrm flipV="1">
            <a:off x="3626710" y="8657617"/>
            <a:ext cx="4525069" cy="10192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268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3" grpId="0" animBg="1"/>
      <p:bldP spid="94" grpId="0" animBg="1"/>
      <p:bldP spid="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asted-image.tif"/>
          <p:cNvPicPr/>
          <p:nvPr/>
        </p:nvPicPr>
        <p:blipFill>
          <a:blip r:embed="rId5">
            <a:extLst/>
          </a:blip>
          <a:srcRect l="38648" b="8317"/>
          <a:stretch>
            <a:fillRect/>
          </a:stretch>
        </p:blipFill>
        <p:spPr>
          <a:xfrm>
            <a:off x="181670" y="2398949"/>
            <a:ext cx="4439618" cy="650851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1611710" y="8795795"/>
            <a:ext cx="1579365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 u="sng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  <a:hlinkClick r:id="rId6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1200" u="sng">
                <a:solidFill>
                  <a:srgbClr val="EC5D57"/>
                </a:solidFill>
                <a:hlinkClick r:id="rId6"/>
              </a:rPr>
              <a:t>www.vectorstock.com</a:t>
            </a:r>
          </a:p>
        </p:txBody>
      </p:sp>
      <p:sp>
        <p:nvSpPr>
          <p:cNvPr id="99" name="Shape 99"/>
          <p:cNvSpPr/>
          <p:nvPr/>
        </p:nvSpPr>
        <p:spPr>
          <a:xfrm>
            <a:off x="655154" y="824919"/>
            <a:ext cx="3492612" cy="1001494"/>
          </a:xfrm>
          <a:prstGeom prst="rect">
            <a:avLst/>
          </a:prstGeom>
          <a:ln w="63500">
            <a:solidFill>
              <a:srgbClr val="85888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773485" y="916952"/>
            <a:ext cx="3255815" cy="8174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101" name="Shape 101"/>
          <p:cNvSpPr/>
          <p:nvPr/>
        </p:nvSpPr>
        <p:spPr>
          <a:xfrm>
            <a:off x="5022197" y="916952"/>
            <a:ext cx="7421142" cy="8174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Final conclusion sentence</a:t>
            </a:r>
          </a:p>
        </p:txBody>
      </p:sp>
      <p:sp>
        <p:nvSpPr>
          <p:cNvPr id="102" name="Shape 102"/>
          <p:cNvSpPr/>
          <p:nvPr/>
        </p:nvSpPr>
        <p:spPr>
          <a:xfrm>
            <a:off x="4491641" y="1219799"/>
            <a:ext cx="218431" cy="211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5083227" y="2246548"/>
            <a:ext cx="7425582" cy="978137"/>
          </a:xfrm>
          <a:prstGeom prst="rect">
            <a:avLst/>
          </a:pr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just">
              <a:defRPr sz="1800"/>
            </a:pPr>
            <a:r>
              <a: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rPr>
              <a:t>Final sentence, final idea that relate to the </a:t>
            </a:r>
          </a:p>
          <a:p>
            <a:pPr lvl="0" algn="just">
              <a:defRPr sz="1800"/>
            </a:pPr>
            <a:r>
              <a: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rPr>
              <a:t>hook.</a:t>
            </a:r>
          </a:p>
        </p:txBody>
      </p:sp>
      <p:sp>
        <p:nvSpPr>
          <p:cNvPr id="104" name="Shape 104"/>
          <p:cNvSpPr/>
          <p:nvPr/>
        </p:nvSpPr>
        <p:spPr>
          <a:xfrm>
            <a:off x="7508782" y="1664810"/>
            <a:ext cx="1" cy="610159"/>
          </a:xfrm>
          <a:prstGeom prst="line">
            <a:avLst/>
          </a:prstGeom>
          <a:ln w="50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3490295" y="4225181"/>
            <a:ext cx="1544000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773F9B"/>
                </a:solidFill>
              </a:rPr>
              <a:t>The hook</a:t>
            </a:r>
          </a:p>
        </p:txBody>
      </p:sp>
      <p:sp>
        <p:nvSpPr>
          <p:cNvPr id="106" name="Shape 106"/>
          <p:cNvSpPr/>
          <p:nvPr/>
        </p:nvSpPr>
        <p:spPr>
          <a:xfrm>
            <a:off x="5137078" y="6038358"/>
            <a:ext cx="7317880" cy="1854437"/>
          </a:xfrm>
          <a:prstGeom prst="rect">
            <a:avLst/>
          </a:prstGeom>
          <a:solidFill>
            <a:srgbClr val="FFFFFF"/>
          </a:solidFill>
          <a:ln w="38100">
            <a:solidFill>
              <a:srgbClr val="0365C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def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1A7F9"/>
                </a:solidFill>
              </a:rPr>
              <a:t>It is a beautiful thing when we wear a uniform because it </a:t>
            </a:r>
            <a:r>
              <a:rPr sz="3000" dirty="0" smtClean="0">
                <a:solidFill>
                  <a:srgbClr val="51A7F9"/>
                </a:solidFill>
              </a:rPr>
              <a:t>symbolize</a:t>
            </a:r>
            <a:r>
              <a:rPr lang="en-US" sz="3000" dirty="0" smtClean="0">
                <a:solidFill>
                  <a:srgbClr val="51A7F9"/>
                </a:solidFill>
              </a:rPr>
              <a:t>s</a:t>
            </a:r>
            <a:r>
              <a:rPr sz="3000" dirty="0" smtClean="0">
                <a:solidFill>
                  <a:srgbClr val="51A7F9"/>
                </a:solidFill>
              </a:rPr>
              <a:t> </a:t>
            </a:r>
            <a:r>
              <a:rPr sz="3000" dirty="0">
                <a:solidFill>
                  <a:srgbClr val="51A7F9"/>
                </a:solidFill>
              </a:rPr>
              <a:t>oneness, togetherness, and everyone’s opportunity to grow.</a:t>
            </a:r>
          </a:p>
        </p:txBody>
      </p:sp>
      <p:sp>
        <p:nvSpPr>
          <p:cNvPr id="107" name="Shape 107"/>
          <p:cNvSpPr/>
          <p:nvPr/>
        </p:nvSpPr>
        <p:spPr>
          <a:xfrm>
            <a:off x="2376120" y="6585768"/>
            <a:ext cx="2668303" cy="877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7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Final conclusion</a:t>
            </a:r>
          </a:p>
          <a:p>
            <a:pPr lvl="0">
              <a:defRPr sz="1800"/>
            </a:pPr>
            <a:r>
              <a:rPr sz="27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sentence</a:t>
            </a:r>
          </a:p>
        </p:txBody>
      </p:sp>
      <p:sp>
        <p:nvSpPr>
          <p:cNvPr id="108" name="Shape 108"/>
          <p:cNvSpPr/>
          <p:nvPr/>
        </p:nvSpPr>
        <p:spPr>
          <a:xfrm>
            <a:off x="7508781" y="5214234"/>
            <a:ext cx="1" cy="877783"/>
          </a:xfrm>
          <a:prstGeom prst="line">
            <a:avLst/>
          </a:prstGeom>
          <a:ln w="50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4262295" y="4589845"/>
            <a:ext cx="1" cy="1870085"/>
          </a:xfrm>
          <a:prstGeom prst="line">
            <a:avLst/>
          </a:prstGeom>
          <a:ln w="50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5089577" y="3755904"/>
            <a:ext cx="7412882" cy="1422637"/>
          </a:xfrm>
          <a:prstGeom prst="rect">
            <a:avLst/>
          </a:prstGeom>
          <a:ln w="38100">
            <a:solidFill>
              <a:srgbClr val="EC5D57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The uniform makes for brotherhood, since when universally adopted it covers up all differences of class and country.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137078" y="6459930"/>
            <a:ext cx="7317880" cy="42337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/>
          <p:cNvCxnSpPr/>
          <p:nvPr/>
        </p:nvCxnSpPr>
        <p:spPr>
          <a:xfrm flipV="1">
            <a:off x="5137078" y="6923839"/>
            <a:ext cx="7317880" cy="42337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/>
          <p:cNvCxnSpPr/>
          <p:nvPr/>
        </p:nvCxnSpPr>
        <p:spPr>
          <a:xfrm flipV="1">
            <a:off x="5137078" y="7411629"/>
            <a:ext cx="7317880" cy="42337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/>
          <p:cNvCxnSpPr/>
          <p:nvPr/>
        </p:nvCxnSpPr>
        <p:spPr>
          <a:xfrm>
            <a:off x="5089577" y="7892051"/>
            <a:ext cx="1466866" cy="744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601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8" grpId="0" animBg="1"/>
      <p:bldP spid="1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asted-image.tif"/>
          <p:cNvPicPr/>
          <p:nvPr/>
        </p:nvPicPr>
        <p:blipFill>
          <a:blip r:embed="rId5">
            <a:extLst/>
          </a:blip>
          <a:srcRect l="38648" b="8317"/>
          <a:stretch>
            <a:fillRect/>
          </a:stretch>
        </p:blipFill>
        <p:spPr>
          <a:xfrm>
            <a:off x="138688" y="2398949"/>
            <a:ext cx="4439618" cy="650851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1611710" y="8795795"/>
            <a:ext cx="1579365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 u="sng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  <a:hlinkClick r:id="rId6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1200" u="sng">
                <a:solidFill>
                  <a:srgbClr val="EC5D57"/>
                </a:solidFill>
                <a:hlinkClick r:id="rId6"/>
              </a:rPr>
              <a:t>www.vectorstock.com</a:t>
            </a:r>
          </a:p>
        </p:txBody>
      </p:sp>
      <p:sp>
        <p:nvSpPr>
          <p:cNvPr id="99" name="Shape 99"/>
          <p:cNvSpPr/>
          <p:nvPr/>
        </p:nvSpPr>
        <p:spPr>
          <a:xfrm>
            <a:off x="655154" y="824919"/>
            <a:ext cx="3492612" cy="1001494"/>
          </a:xfrm>
          <a:prstGeom prst="rect">
            <a:avLst/>
          </a:prstGeom>
          <a:ln w="63500">
            <a:solidFill>
              <a:srgbClr val="85888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773485" y="916952"/>
            <a:ext cx="3255815" cy="817427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21" name="Shape 56"/>
          <p:cNvSpPr/>
          <p:nvPr/>
        </p:nvSpPr>
        <p:spPr>
          <a:xfrm>
            <a:off x="4739619" y="1471731"/>
            <a:ext cx="7317880" cy="1854436"/>
          </a:xfrm>
          <a:prstGeom prst="rect">
            <a:avLst/>
          </a:prstGeom>
          <a:solidFill>
            <a:srgbClr val="FFFFFF"/>
          </a:solidFill>
          <a:ln w="38100">
            <a:solidFill>
              <a:srgbClr val="0365C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def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1A7F9"/>
                </a:solidFill>
              </a:rPr>
              <a:t>When everyone is wearing the same thing, they share environment of respect, dignity, and harmony for developing their academic and character.</a:t>
            </a:r>
          </a:p>
        </p:txBody>
      </p:sp>
      <p:sp>
        <p:nvSpPr>
          <p:cNvPr id="22" name="Shape 70"/>
          <p:cNvSpPr/>
          <p:nvPr/>
        </p:nvSpPr>
        <p:spPr>
          <a:xfrm>
            <a:off x="4739619" y="3492188"/>
            <a:ext cx="7317880" cy="3231654"/>
          </a:xfrm>
          <a:prstGeom prst="rect">
            <a:avLst/>
          </a:prstGeom>
          <a:solidFill>
            <a:srgbClr val="FFFFFF"/>
          </a:solidFill>
          <a:ln w="38100">
            <a:solidFill>
              <a:srgbClr val="0365C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def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1A7F9"/>
                </a:solidFill>
              </a:rPr>
              <a:t>Uniforms surly help develop a learning atmosphere and improve attendance among students. They </a:t>
            </a:r>
            <a:r>
              <a:rPr sz="3000" dirty="0" smtClean="0">
                <a:solidFill>
                  <a:srgbClr val="51A7F9"/>
                </a:solidFill>
              </a:rPr>
              <a:t>hide </a:t>
            </a:r>
            <a:r>
              <a:rPr sz="3000" dirty="0">
                <a:solidFill>
                  <a:srgbClr val="51A7F9"/>
                </a:solidFill>
              </a:rPr>
              <a:t>economic differences and develop equality among all students. Besides, they bring uniformity and sense of unity that is essential for </a:t>
            </a:r>
            <a:r>
              <a:rPr sz="3000" dirty="0" smtClean="0">
                <a:solidFill>
                  <a:srgbClr val="51A7F9"/>
                </a:solidFill>
              </a:rPr>
              <a:t>societ</a:t>
            </a:r>
            <a:r>
              <a:rPr lang="en-US" sz="3000" dirty="0" smtClean="0">
                <a:solidFill>
                  <a:srgbClr val="51A7F9"/>
                </a:solidFill>
              </a:rPr>
              <a:t>y.</a:t>
            </a:r>
            <a:endParaRPr sz="3000" dirty="0">
              <a:solidFill>
                <a:srgbClr val="51A7F9"/>
              </a:solidFill>
            </a:endParaRPr>
          </a:p>
        </p:txBody>
      </p:sp>
      <p:sp>
        <p:nvSpPr>
          <p:cNvPr id="23" name="Shape 106"/>
          <p:cNvSpPr/>
          <p:nvPr/>
        </p:nvSpPr>
        <p:spPr>
          <a:xfrm>
            <a:off x="4739619" y="6893752"/>
            <a:ext cx="7317880" cy="1846659"/>
          </a:xfrm>
          <a:prstGeom prst="rect">
            <a:avLst/>
          </a:prstGeom>
          <a:solidFill>
            <a:srgbClr val="FFFFFF"/>
          </a:solidFill>
          <a:ln w="38100">
            <a:solidFill>
              <a:srgbClr val="0365C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defRPr sz="3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1A7F9"/>
                </a:solidFill>
              </a:rPr>
              <a:t>It is a beautiful thing when we wear a uniform because it </a:t>
            </a:r>
            <a:r>
              <a:rPr sz="3000" dirty="0" smtClean="0">
                <a:solidFill>
                  <a:srgbClr val="51A7F9"/>
                </a:solidFill>
              </a:rPr>
              <a:t>symboliz</a:t>
            </a:r>
            <a:r>
              <a:rPr lang="en-US" sz="3000" dirty="0" smtClean="0">
                <a:solidFill>
                  <a:srgbClr val="51A7F9"/>
                </a:solidFill>
              </a:rPr>
              <a:t>es</a:t>
            </a:r>
            <a:r>
              <a:rPr sz="3000" dirty="0" smtClean="0">
                <a:solidFill>
                  <a:srgbClr val="51A7F9"/>
                </a:solidFill>
              </a:rPr>
              <a:t> </a:t>
            </a:r>
            <a:r>
              <a:rPr sz="3000" dirty="0">
                <a:solidFill>
                  <a:srgbClr val="51A7F9"/>
                </a:solidFill>
              </a:rPr>
              <a:t>oneness, togetherness, and everyone’s opportunity to grow.</a:t>
            </a:r>
          </a:p>
        </p:txBody>
      </p:sp>
      <p:sp>
        <p:nvSpPr>
          <p:cNvPr id="24" name="Shape 57"/>
          <p:cNvSpPr/>
          <p:nvPr/>
        </p:nvSpPr>
        <p:spPr>
          <a:xfrm>
            <a:off x="2693213" y="1874560"/>
            <a:ext cx="1750479" cy="7232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7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Review thesis </a:t>
            </a:r>
          </a:p>
          <a:p>
            <a:pPr lvl="0">
              <a:defRPr sz="1800"/>
            </a:pPr>
            <a:r>
              <a:rPr sz="20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statement</a:t>
            </a:r>
          </a:p>
        </p:txBody>
      </p:sp>
      <p:sp>
        <p:nvSpPr>
          <p:cNvPr id="25" name="Shape 69"/>
          <p:cNvSpPr/>
          <p:nvPr/>
        </p:nvSpPr>
        <p:spPr>
          <a:xfrm>
            <a:off x="3074727" y="4525582"/>
            <a:ext cx="1368965" cy="6155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0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</a:p>
          <a:p>
            <a:pPr lvl="0">
              <a:defRPr sz="1800"/>
            </a:pPr>
            <a:r>
              <a:rPr sz="20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</a:p>
        </p:txBody>
      </p:sp>
      <p:sp>
        <p:nvSpPr>
          <p:cNvPr id="26" name="Shape 107"/>
          <p:cNvSpPr/>
          <p:nvPr/>
        </p:nvSpPr>
        <p:spPr>
          <a:xfrm>
            <a:off x="2736456" y="7408820"/>
            <a:ext cx="1841850" cy="6155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0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Final conclusion</a:t>
            </a:r>
          </a:p>
          <a:p>
            <a:pPr lvl="0">
              <a:defRPr sz="1800"/>
            </a:pPr>
            <a:r>
              <a:rPr sz="2000" dirty="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rPr>
              <a:t>sentence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254779"/>
      </p:ext>
    </p:extLst>
  </p:cSld>
  <p:clrMapOvr>
    <a:masterClrMapping/>
  </p:clrMapOvr>
  <p:transition spd="med" advTm="2345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979217" y="785652"/>
            <a:ext cx="11046365" cy="1303351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Let me suggest some clips about </a:t>
            </a:r>
          </a:p>
          <a:p>
            <a:pPr lvl="0">
              <a:defRPr sz="1800"/>
            </a:pPr>
            <a:r>
              <a: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essay writing on Youtube. </a:t>
            </a:r>
          </a:p>
        </p:txBody>
      </p:sp>
      <p:sp>
        <p:nvSpPr>
          <p:cNvPr id="141" name="Shape 141"/>
          <p:cNvSpPr/>
          <p:nvPr/>
        </p:nvSpPr>
        <p:spPr>
          <a:xfrm>
            <a:off x="979217" y="3078425"/>
            <a:ext cx="11046365" cy="25225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518583" lvl="0" indent="-518583" algn="l">
              <a:buSzPct val="75000"/>
              <a:buChar char="-"/>
              <a:defRPr sz="1800"/>
            </a:pPr>
            <a:r>
              <a:rPr sz="4200" dirty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Essay Writing Hacks, How to Write an Excellent Essay </a:t>
            </a:r>
          </a:p>
          <a:p>
            <a:pPr lvl="0" algn="l">
              <a:defRPr sz="1800"/>
            </a:pPr>
            <a:endParaRPr sz="4200" dirty="0">
              <a:solidFill>
                <a:srgbClr val="00882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979217" y="5091707"/>
            <a:ext cx="11046365" cy="2522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518583" lvl="0" indent="-518583" algn="l">
              <a:buSzPct val="75000"/>
              <a:buChar char="-"/>
              <a:defRPr sz="1800"/>
            </a:pPr>
            <a:r>
              <a:rPr sz="4200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rPr>
              <a:t>How to Write an Essay (Introduction Paragraph) </a:t>
            </a:r>
          </a:p>
          <a:p>
            <a:pPr lvl="0" algn="l">
              <a:defRPr sz="1800"/>
            </a:pPr>
            <a:endParaRPr sz="4200">
              <a:solidFill>
                <a:srgbClr val="0365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979217" y="7415807"/>
            <a:ext cx="11046365" cy="13033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518583" indent="-518583" algn="l">
              <a:buSzPct val="75000"/>
              <a:buChar char="-"/>
              <a:defRPr sz="42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C82506"/>
                </a:solidFill>
              </a:rPr>
              <a:t>How to Write a Good Paragraph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1078824" y="580225"/>
            <a:ext cx="10847153" cy="693750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What I want to see on your take home exam?</a:t>
            </a:r>
          </a:p>
        </p:txBody>
      </p:sp>
      <p:sp>
        <p:nvSpPr>
          <p:cNvPr id="113" name="Shape 113"/>
          <p:cNvSpPr/>
          <p:nvPr/>
        </p:nvSpPr>
        <p:spPr>
          <a:xfrm>
            <a:off x="917128" y="1489244"/>
            <a:ext cx="11170545" cy="8047266"/>
          </a:xfrm>
          <a:prstGeom prst="rect">
            <a:avLst/>
          </a:prstGeom>
          <a:ln w="101600">
            <a:solidFill>
              <a:srgbClr val="85888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897983" y="3145202"/>
            <a:ext cx="11208834" cy="1"/>
          </a:xfrm>
          <a:prstGeom prst="line">
            <a:avLst/>
          </a:prstGeom>
          <a:ln w="63500">
            <a:solidFill>
              <a:srgbClr val="70BF4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897983" y="8051882"/>
            <a:ext cx="11208834" cy="1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1183831" y="2003129"/>
            <a:ext cx="2768899" cy="656482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117" name="Shape 117"/>
          <p:cNvSpPr/>
          <p:nvPr/>
        </p:nvSpPr>
        <p:spPr>
          <a:xfrm>
            <a:off x="897983" y="4967292"/>
            <a:ext cx="11208834" cy="1"/>
          </a:xfrm>
          <a:prstGeom prst="line">
            <a:avLst/>
          </a:prstGeom>
          <a:ln w="25400">
            <a:solidFill>
              <a:srgbClr val="C82506"/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1202547" y="3557190"/>
            <a:ext cx="3644504" cy="656482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of content</a:t>
            </a:r>
          </a:p>
        </p:txBody>
      </p:sp>
      <p:sp>
        <p:nvSpPr>
          <p:cNvPr id="119" name="Shape 119"/>
          <p:cNvSpPr/>
          <p:nvPr/>
        </p:nvSpPr>
        <p:spPr>
          <a:xfrm>
            <a:off x="897983" y="6509587"/>
            <a:ext cx="11208834" cy="1"/>
          </a:xfrm>
          <a:prstGeom prst="line">
            <a:avLst/>
          </a:prstGeom>
          <a:ln w="25400">
            <a:solidFill>
              <a:srgbClr val="C82506"/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1976370" y="4336207"/>
            <a:ext cx="2096859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C82506"/>
                </a:solidFill>
              </a:rPr>
              <a:t>Paragraph 1 </a:t>
            </a:r>
          </a:p>
        </p:txBody>
      </p:sp>
      <p:sp>
        <p:nvSpPr>
          <p:cNvPr id="121" name="Shape 121"/>
          <p:cNvSpPr/>
          <p:nvPr/>
        </p:nvSpPr>
        <p:spPr>
          <a:xfrm>
            <a:off x="2024004" y="5496398"/>
            <a:ext cx="2001591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C82506"/>
                </a:solidFill>
              </a:rPr>
              <a:t>Paragraph 2</a:t>
            </a:r>
          </a:p>
        </p:txBody>
      </p:sp>
      <p:sp>
        <p:nvSpPr>
          <p:cNvPr id="122" name="Shape 122"/>
          <p:cNvSpPr/>
          <p:nvPr/>
        </p:nvSpPr>
        <p:spPr>
          <a:xfrm>
            <a:off x="2024004" y="7037369"/>
            <a:ext cx="2001591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C82506"/>
                </a:solidFill>
              </a:rPr>
              <a:t>Paragraph 3</a:t>
            </a:r>
          </a:p>
        </p:txBody>
      </p:sp>
      <p:sp>
        <p:nvSpPr>
          <p:cNvPr id="123" name="Shape 123"/>
          <p:cNvSpPr/>
          <p:nvPr/>
        </p:nvSpPr>
        <p:spPr>
          <a:xfrm>
            <a:off x="1254524" y="8202976"/>
            <a:ext cx="2627512" cy="656482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124" name="Shape 124"/>
          <p:cNvSpPr/>
          <p:nvPr/>
        </p:nvSpPr>
        <p:spPr>
          <a:xfrm>
            <a:off x="5132796" y="1618510"/>
            <a:ext cx="1919046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00882B"/>
                </a:solidFill>
              </a:rPr>
              <a:t>1. The hook</a:t>
            </a:r>
          </a:p>
        </p:txBody>
      </p:sp>
      <p:sp>
        <p:nvSpPr>
          <p:cNvPr id="125" name="Shape 125"/>
          <p:cNvSpPr/>
          <p:nvPr/>
        </p:nvSpPr>
        <p:spPr>
          <a:xfrm>
            <a:off x="5148218" y="2118092"/>
            <a:ext cx="4117089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00882B"/>
                </a:solidFill>
              </a:rPr>
              <a:t>2. Background information</a:t>
            </a:r>
          </a:p>
        </p:txBody>
      </p:sp>
      <p:sp>
        <p:nvSpPr>
          <p:cNvPr id="126" name="Shape 126"/>
          <p:cNvSpPr/>
          <p:nvPr/>
        </p:nvSpPr>
        <p:spPr>
          <a:xfrm>
            <a:off x="5159824" y="2617674"/>
            <a:ext cx="3100277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00882B"/>
                </a:solidFill>
              </a:rPr>
              <a:t>3. Thesis statement</a:t>
            </a:r>
          </a:p>
        </p:txBody>
      </p:sp>
      <p:sp>
        <p:nvSpPr>
          <p:cNvPr id="127" name="Shape 127"/>
          <p:cNvSpPr/>
          <p:nvPr/>
        </p:nvSpPr>
        <p:spPr>
          <a:xfrm>
            <a:off x="5114001" y="3388765"/>
            <a:ext cx="2776799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C82506"/>
                </a:solidFill>
              </a:rPr>
              <a:t>1. Topic sentence</a:t>
            </a:r>
          </a:p>
        </p:txBody>
      </p:sp>
      <p:sp>
        <p:nvSpPr>
          <p:cNvPr id="128" name="Shape 128"/>
          <p:cNvSpPr/>
          <p:nvPr/>
        </p:nvSpPr>
        <p:spPr>
          <a:xfrm>
            <a:off x="5131108" y="3921761"/>
            <a:ext cx="3641081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C82506"/>
                </a:solidFill>
              </a:rPr>
              <a:t>2. Supporting sentence</a:t>
            </a:r>
          </a:p>
        </p:txBody>
      </p:sp>
      <p:sp>
        <p:nvSpPr>
          <p:cNvPr id="129" name="Shape 129"/>
          <p:cNvSpPr/>
          <p:nvPr/>
        </p:nvSpPr>
        <p:spPr>
          <a:xfrm>
            <a:off x="5031950" y="4439003"/>
            <a:ext cx="2726067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C82506"/>
                </a:solidFill>
              </a:rPr>
              <a:t> 3. Adding details</a:t>
            </a:r>
          </a:p>
        </p:txBody>
      </p:sp>
      <p:sp>
        <p:nvSpPr>
          <p:cNvPr id="130" name="Shape 130"/>
          <p:cNvSpPr/>
          <p:nvPr/>
        </p:nvSpPr>
        <p:spPr>
          <a:xfrm>
            <a:off x="5114001" y="5016430"/>
            <a:ext cx="2776799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C82506"/>
                </a:solidFill>
              </a:rPr>
              <a:t>1. Topic sentence</a:t>
            </a:r>
          </a:p>
        </p:txBody>
      </p:sp>
      <p:sp>
        <p:nvSpPr>
          <p:cNvPr id="131" name="Shape 131"/>
          <p:cNvSpPr/>
          <p:nvPr/>
        </p:nvSpPr>
        <p:spPr>
          <a:xfrm>
            <a:off x="5131108" y="5521247"/>
            <a:ext cx="3641081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C82506"/>
                </a:solidFill>
              </a:rPr>
              <a:t>2. Supporting sentence</a:t>
            </a:r>
          </a:p>
        </p:txBody>
      </p:sp>
      <p:sp>
        <p:nvSpPr>
          <p:cNvPr id="132" name="Shape 132"/>
          <p:cNvSpPr/>
          <p:nvPr/>
        </p:nvSpPr>
        <p:spPr>
          <a:xfrm>
            <a:off x="5031950" y="5980480"/>
            <a:ext cx="2726067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C82506"/>
                </a:solidFill>
              </a:rPr>
              <a:t> 3. Adding details</a:t>
            </a:r>
          </a:p>
        </p:txBody>
      </p:sp>
      <p:sp>
        <p:nvSpPr>
          <p:cNvPr id="133" name="Shape 133"/>
          <p:cNvSpPr/>
          <p:nvPr/>
        </p:nvSpPr>
        <p:spPr>
          <a:xfrm>
            <a:off x="5114001" y="6644094"/>
            <a:ext cx="2776799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C82506"/>
                </a:solidFill>
              </a:rPr>
              <a:t>1. Topic sentence</a:t>
            </a:r>
          </a:p>
        </p:txBody>
      </p:sp>
      <p:sp>
        <p:nvSpPr>
          <p:cNvPr id="134" name="Shape 134"/>
          <p:cNvSpPr/>
          <p:nvPr/>
        </p:nvSpPr>
        <p:spPr>
          <a:xfrm>
            <a:off x="5131108" y="7120732"/>
            <a:ext cx="3641081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C82506"/>
                </a:solidFill>
              </a:rPr>
              <a:t>2. Supporting sentence</a:t>
            </a:r>
          </a:p>
        </p:txBody>
      </p:sp>
      <p:sp>
        <p:nvSpPr>
          <p:cNvPr id="135" name="Shape 135"/>
          <p:cNvSpPr/>
          <p:nvPr/>
        </p:nvSpPr>
        <p:spPr>
          <a:xfrm>
            <a:off x="5031950" y="7521451"/>
            <a:ext cx="2726067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C82506"/>
                </a:solidFill>
              </a:rPr>
              <a:t> 3. Adding details</a:t>
            </a:r>
          </a:p>
        </p:txBody>
      </p:sp>
      <p:sp>
        <p:nvSpPr>
          <p:cNvPr id="136" name="Shape 136"/>
          <p:cNvSpPr/>
          <p:nvPr/>
        </p:nvSpPr>
        <p:spPr>
          <a:xfrm>
            <a:off x="5100835" y="8108789"/>
            <a:ext cx="4211855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1A7F9"/>
                </a:solidFill>
              </a:rPr>
              <a:t>1. Review thesis statement</a:t>
            </a:r>
          </a:p>
        </p:txBody>
      </p:sp>
      <p:sp>
        <p:nvSpPr>
          <p:cNvPr id="137" name="Shape 137"/>
          <p:cNvSpPr/>
          <p:nvPr/>
        </p:nvSpPr>
        <p:spPr>
          <a:xfrm>
            <a:off x="5016221" y="8568023"/>
            <a:ext cx="4193103" cy="484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1A7F9"/>
                </a:solidFill>
              </a:rPr>
              <a:t> 2. Review topic sentences</a:t>
            </a:r>
          </a:p>
        </p:txBody>
      </p:sp>
      <p:sp>
        <p:nvSpPr>
          <p:cNvPr id="138" name="Shape 138"/>
          <p:cNvSpPr/>
          <p:nvPr/>
        </p:nvSpPr>
        <p:spPr>
          <a:xfrm>
            <a:off x="4843241" y="8981264"/>
            <a:ext cx="4727043" cy="4840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1A7F9"/>
                </a:solidFill>
              </a:rPr>
              <a:t>   3. Final conclusion sentence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2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6" grpId="0" animBg="1"/>
      <p:bldP spid="137" grpId="0" animBg="1"/>
      <p:bldP spid="1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893" y="1705091"/>
            <a:ext cx="6309907" cy="7876715"/>
          </a:xfrm>
          <a:prstGeom prst="rect">
            <a:avLst/>
          </a:prstGeom>
        </p:spPr>
      </p:pic>
      <p:sp>
        <p:nvSpPr>
          <p:cNvPr id="5" name="Shape 39"/>
          <p:cNvSpPr/>
          <p:nvPr/>
        </p:nvSpPr>
        <p:spPr>
          <a:xfrm>
            <a:off x="412449" y="457393"/>
            <a:ext cx="8268643" cy="2819996"/>
          </a:xfrm>
          <a:prstGeom prst="wedgeEllipseCallout">
            <a:avLst>
              <a:gd name="adj1" fmla="val 43422"/>
              <a:gd name="adj2" fmla="val 68438"/>
            </a:avLst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295570" y="836339"/>
            <a:ext cx="65024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 sz="1800"/>
            </a:pPr>
            <a:r>
              <a:rPr lang="en-US" sz="32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Proofread and revise </a:t>
            </a:r>
          </a:p>
          <a:p>
            <a:pPr lvl="0">
              <a:defRPr sz="1800"/>
            </a:pPr>
            <a:r>
              <a:rPr lang="en-US" sz="32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any grammar, spelling mistakes before submitting your essay </a:t>
            </a:r>
          </a:p>
          <a:p>
            <a:pPr lvl="0">
              <a:defRPr sz="1800"/>
            </a:pPr>
            <a:r>
              <a:rPr lang="en-US" sz="32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 the lecturer.</a:t>
            </a:r>
            <a:endParaRPr lang="en-US" sz="32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41"/>
          <p:cNvSpPr/>
          <p:nvPr/>
        </p:nvSpPr>
        <p:spPr>
          <a:xfrm>
            <a:off x="887006" y="3795544"/>
            <a:ext cx="6564379" cy="49244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buSzPct val="75000"/>
              <a:defRPr sz="1800"/>
            </a:pPr>
            <a:r>
              <a:rPr lang="en-US" sz="3200" b="1" dirty="0" smtClean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Take </a:t>
            </a:r>
            <a:r>
              <a:rPr lang="en-US" sz="3200" b="1" dirty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3200" b="1" dirty="0" smtClean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ome Exam (Final Exam</a:t>
            </a:r>
            <a:r>
              <a:rPr lang="en-US" sz="3200" dirty="0" smtClean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lvl="0" algn="l">
              <a:buSzPct val="75000"/>
              <a:defRPr sz="1800"/>
            </a:pPr>
            <a:endParaRPr lang="en-US" sz="3200" dirty="0" smtClean="0">
              <a:solidFill>
                <a:srgbClr val="00882B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>
              <a:buSzPct val="75000"/>
              <a:defRPr sz="1800"/>
            </a:pPr>
            <a:r>
              <a:rPr lang="en-US" sz="3200" dirty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smtClean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- Write 500 words essay (20 points)</a:t>
            </a:r>
            <a:endParaRPr lang="th-TH" sz="3200" dirty="0" smtClean="0">
              <a:solidFill>
                <a:srgbClr val="00882B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>
              <a:buSzPct val="75000"/>
              <a:defRPr sz="1800"/>
            </a:pPr>
            <a:r>
              <a:rPr sz="3200" dirty="0" smtClean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smtClean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- A question for the exam will be uploaded on April 20, 2020.</a:t>
            </a:r>
          </a:p>
          <a:p>
            <a:pPr lvl="0" algn="l">
              <a:buSzPct val="75000"/>
              <a:defRPr sz="1800"/>
            </a:pPr>
            <a:r>
              <a:rPr lang="en-US" sz="3200" dirty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smtClean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- Students submit the essay to email </a:t>
            </a:r>
            <a:r>
              <a:rPr lang="en-US" sz="3200" dirty="0" smtClean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taksina.ssruic@gmail.com</a:t>
            </a:r>
            <a:r>
              <a:rPr lang="en-US" sz="3200" dirty="0" smtClean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 on May 1, 2020, before 21.00 hrs</a:t>
            </a:r>
            <a:r>
              <a:rPr lang="en-US" sz="3200" dirty="0" smtClean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lvl="0" algn="l">
              <a:buSzPct val="75000"/>
              <a:defRPr sz="1800"/>
            </a:pPr>
            <a:r>
              <a:rPr lang="en-US" sz="3200" dirty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smtClean="0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- Submit 1 Word Document file and 1 PDF file.</a:t>
            </a:r>
            <a:endParaRPr sz="4200" dirty="0">
              <a:solidFill>
                <a:srgbClr val="00882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6322863"/>
      </p:ext>
    </p:extLst>
  </p:cSld>
  <p:clrMapOvr>
    <a:masterClrMapping/>
  </p:clrMapOvr>
  <p:transition spd="med" advTm="44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4.4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4.9|25.7|4.2|4.1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5.3|4.3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7.2|4.4|2.2|6.5|5.7|3.6|7.7|4.4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21.9|2.3|4.4|3.4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4.6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3|2.7|4.9|2.4|3.1|6|2.9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651</Words>
  <Application>Microsoft Office PowerPoint</Application>
  <PresentationFormat>Custom</PresentationFormat>
  <Paragraphs>101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18</cp:revision>
  <cp:lastPrinted>2020-04-15T05:32:28Z</cp:lastPrinted>
  <dcterms:modified xsi:type="dcterms:W3CDTF">2020-04-15T05:33:38Z</dcterms:modified>
</cp:coreProperties>
</file>