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lvl1pPr algn="ctr" defTabSz="584200">
      <a:defRPr sz="3600">
        <a:latin typeface="Helvetica Light"/>
        <a:ea typeface="Helvetica Light"/>
        <a:cs typeface="Helvetica Light"/>
        <a:sym typeface="Helvetica Light"/>
      </a:defRPr>
    </a:lvl1pPr>
    <a:lvl2pPr algn="ctr" defTabSz="584200">
      <a:defRPr sz="3600">
        <a:latin typeface="Helvetica Light"/>
        <a:ea typeface="Helvetica Light"/>
        <a:cs typeface="Helvetica Light"/>
        <a:sym typeface="Helvetica Light"/>
      </a:defRPr>
    </a:lvl2pPr>
    <a:lvl3pPr algn="ctr" defTabSz="584200">
      <a:defRPr sz="3600">
        <a:latin typeface="Helvetica Light"/>
        <a:ea typeface="Helvetica Light"/>
        <a:cs typeface="Helvetica Light"/>
        <a:sym typeface="Helvetica Light"/>
      </a:defRPr>
    </a:lvl3pPr>
    <a:lvl4pPr algn="ctr" defTabSz="584200">
      <a:defRPr sz="3600">
        <a:latin typeface="Helvetica Light"/>
        <a:ea typeface="Helvetica Light"/>
        <a:cs typeface="Helvetica Light"/>
        <a:sym typeface="Helvetica Light"/>
      </a:defRPr>
    </a:lvl4pPr>
    <a:lvl5pPr algn="ctr" defTabSz="584200">
      <a:defRPr sz="3600">
        <a:latin typeface="Helvetica Light"/>
        <a:ea typeface="Helvetica Light"/>
        <a:cs typeface="Helvetica Light"/>
        <a:sym typeface="Helvetica Light"/>
      </a:defRPr>
    </a:lvl5pPr>
    <a:lvl6pPr algn="ctr" defTabSz="584200">
      <a:defRPr sz="3600">
        <a:latin typeface="Helvetica Light"/>
        <a:ea typeface="Helvetica Light"/>
        <a:cs typeface="Helvetica Light"/>
        <a:sym typeface="Helvetica Light"/>
      </a:defRPr>
    </a:lvl6pPr>
    <a:lvl7pPr algn="ctr" defTabSz="584200">
      <a:defRPr sz="3600">
        <a:latin typeface="Helvetica Light"/>
        <a:ea typeface="Helvetica Light"/>
        <a:cs typeface="Helvetica Light"/>
        <a:sym typeface="Helvetica Light"/>
      </a:defRPr>
    </a:lvl7pPr>
    <a:lvl8pPr algn="ctr" defTabSz="584200">
      <a:defRPr sz="3600">
        <a:latin typeface="Helvetica Light"/>
        <a:ea typeface="Helvetica Light"/>
        <a:cs typeface="Helvetica Light"/>
        <a:sym typeface="Helvetica Light"/>
      </a:defRPr>
    </a:lvl8pPr>
    <a:lvl9pPr algn="ctr" defTabSz="584200">
      <a:defRPr sz="3600"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4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861885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93506"/>
            <a:ext cx="11099800" cy="28609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25625" y="1594220"/>
            <a:ext cx="12953550" cy="4085013"/>
          </a:xfrm>
          <a:prstGeom prst="rect">
            <a:avLst/>
          </a:prstGeom>
          <a:solidFill>
            <a:srgbClr val="2FC9FF"/>
          </a:solidFill>
        </p:spPr>
        <p:txBody>
          <a:bodyPr/>
          <a:lstStyle/>
          <a:p>
            <a:pPr lvl="0">
              <a:defRPr sz="1800"/>
            </a:pPr>
            <a:r>
              <a:rPr sz="8000">
                <a:solidFill>
                  <a:srgbClr val="FFF04F"/>
                </a:solidFill>
              </a:rPr>
              <a:t>Understanding Concepts</a:t>
            </a:r>
            <a:r>
              <a:rPr sz="8000"/>
              <a:t> </a:t>
            </a:r>
          </a:p>
          <a:p>
            <a:pPr lvl="0">
              <a:defRPr sz="1800"/>
            </a:pPr>
            <a:r>
              <a:rPr sz="5900">
                <a:solidFill>
                  <a:srgbClr val="53585F"/>
                </a:solidFill>
              </a:rPr>
              <a:t>of</a:t>
            </a:r>
            <a:r>
              <a:rPr sz="8000"/>
              <a:t> </a:t>
            </a:r>
          </a:p>
          <a:p>
            <a:pPr lvl="0">
              <a:defRPr sz="1800"/>
            </a:pPr>
            <a:r>
              <a:rPr sz="8000">
                <a:solidFill>
                  <a:srgbClr val="FEF733"/>
                </a:solidFill>
              </a:rPr>
              <a:t>Personality Development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270000" y="63119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Unit 1 </a:t>
            </a:r>
          </a:p>
          <a:p>
            <a:pPr lvl="0">
              <a:defRPr sz="1800"/>
            </a:pPr>
            <a:r>
              <a:rPr sz="3200"/>
              <a:t>IAC1204 Personality Development and Grooming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 idx="4294967295"/>
          </p:nvPr>
        </p:nvSpPr>
        <p:spPr>
          <a:xfrm>
            <a:off x="-25628" y="4931009"/>
            <a:ext cx="13056056" cy="886489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4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04F"/>
                </a:solidFill>
              </a:rPr>
              <a:t>How do people come to be who they are?</a:t>
            </a:r>
          </a:p>
        </p:txBody>
      </p:sp>
      <p:sp>
        <p:nvSpPr>
          <p:cNvPr id="112" name="Shape 112"/>
          <p:cNvSpPr/>
          <p:nvPr/>
        </p:nvSpPr>
        <p:spPr>
          <a:xfrm>
            <a:off x="-25628" y="6246328"/>
            <a:ext cx="13056056" cy="886488"/>
          </a:xfrm>
          <a:prstGeom prst="rect">
            <a:avLst/>
          </a:prstGeom>
          <a:solidFill>
            <a:srgbClr val="2FC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566673">
              <a:defRPr sz="42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04F"/>
                </a:solidFill>
              </a:rPr>
              <a:t>Why don’t people always act according to their roles?</a:t>
            </a:r>
          </a:p>
        </p:txBody>
      </p:sp>
      <p:sp>
        <p:nvSpPr>
          <p:cNvPr id="113" name="Shape 113"/>
          <p:cNvSpPr/>
          <p:nvPr/>
        </p:nvSpPr>
        <p:spPr>
          <a:xfrm>
            <a:off x="-25628" y="7561647"/>
            <a:ext cx="13056056" cy="886489"/>
          </a:xfrm>
          <a:prstGeom prst="rect">
            <a:avLst/>
          </a:prstGeom>
          <a:solidFill>
            <a:srgbClr val="2FC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44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04F"/>
                </a:solidFill>
              </a:rPr>
              <a:t>Why do some people have so much conflict?</a:t>
            </a:r>
          </a:p>
        </p:txBody>
      </p:sp>
      <p:pic>
        <p:nvPicPr>
          <p:cNvPr id="114" name="image10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8" y="980461"/>
            <a:ext cx="6487504" cy="3411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11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8452" y="980476"/>
            <a:ext cx="6465667" cy="3411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1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-6797"/>
            <a:ext cx="9795179" cy="9767194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2406471" y="876299"/>
            <a:ext cx="293906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5D328"/>
                </a:solidFill>
              </a:rPr>
              <a:t>Plato</a:t>
            </a:r>
          </a:p>
        </p:txBody>
      </p:sp>
      <p:sp>
        <p:nvSpPr>
          <p:cNvPr id="37" name="Shape 37"/>
          <p:cNvSpPr/>
          <p:nvPr/>
        </p:nvSpPr>
        <p:spPr>
          <a:xfrm>
            <a:off x="2057400" y="9163050"/>
            <a:ext cx="5295900" cy="5461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429 -347 B.C.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818806"/>
            <a:ext cx="13004803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-19749" y="421494"/>
            <a:ext cx="13004802" cy="9779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4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5D328"/>
                </a:solidFill>
              </a:rPr>
              <a:t>Plato’s Mask Concept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0" y="541415"/>
            <a:ext cx="13004802" cy="9779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400">
                <a:solidFill>
                  <a:srgbClr val="F5D32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5D328"/>
                </a:solidFill>
              </a:rPr>
              <a:t>Personality Psychology</a:t>
            </a:r>
          </a:p>
        </p:txBody>
      </p:sp>
      <p:pic>
        <p:nvPicPr>
          <p:cNvPr id="43" name="image3.tif"/>
          <p:cNvPicPr/>
          <p:nvPr/>
        </p:nvPicPr>
        <p:blipFill>
          <a:blip r:embed="rId2">
            <a:extLst/>
          </a:blip>
          <a:srcRect l="5457"/>
          <a:stretch>
            <a:fillRect/>
          </a:stretch>
        </p:blipFill>
        <p:spPr>
          <a:xfrm>
            <a:off x="87015" y="1950148"/>
            <a:ext cx="4388667" cy="6457853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974223" y="8538875"/>
            <a:ext cx="283845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Sigmund Freud</a:t>
            </a:r>
          </a:p>
          <a:p>
            <a:pPr lvl="0">
              <a:defRPr sz="1800"/>
            </a:pPr>
            <a:r>
              <a:rPr sz="3000"/>
              <a:t>1856 - 1939</a:t>
            </a:r>
          </a:p>
        </p:txBody>
      </p:sp>
      <p:pic>
        <p:nvPicPr>
          <p:cNvPr id="45" name="image4.tif"/>
          <p:cNvPicPr/>
          <p:nvPr/>
        </p:nvPicPr>
        <p:blipFill>
          <a:blip r:embed="rId3">
            <a:extLst/>
          </a:blip>
          <a:srcRect l="6624" r="6624"/>
          <a:stretch>
            <a:fillRect/>
          </a:stretch>
        </p:blipFill>
        <p:spPr>
          <a:xfrm>
            <a:off x="4602038" y="1950347"/>
            <a:ext cx="3718638" cy="6457744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4625928" y="8538875"/>
            <a:ext cx="367093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Abraham H. Maslow</a:t>
            </a:r>
          </a:p>
          <a:p>
            <a:pPr lvl="0">
              <a:defRPr sz="1800"/>
            </a:pPr>
            <a:r>
              <a:rPr sz="3000"/>
              <a:t>1908 - 1970</a:t>
            </a:r>
          </a:p>
        </p:txBody>
      </p:sp>
      <p:pic>
        <p:nvPicPr>
          <p:cNvPr id="47" name="image5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47134" y="1950347"/>
            <a:ext cx="4453984" cy="6457554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9145362" y="8538875"/>
            <a:ext cx="305752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Hans J. Eysenck</a:t>
            </a:r>
          </a:p>
          <a:p>
            <a:pPr lvl="0">
              <a:defRPr sz="1800"/>
            </a:pPr>
            <a:r>
              <a:rPr sz="3000"/>
              <a:t>1916 - 1997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6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04719"/>
            <a:ext cx="13004802" cy="6602696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0" y="460100"/>
            <a:ext cx="13004802" cy="19558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6400">
                <a:solidFill>
                  <a:srgbClr val="F5D328"/>
                </a:solidFill>
              </a:rPr>
              <a:t>Freud’s Three Parts of </a:t>
            </a:r>
          </a:p>
          <a:p>
            <a:pPr lvl="0">
              <a:defRPr sz="1800"/>
            </a:pPr>
            <a:r>
              <a:rPr sz="6400">
                <a:solidFill>
                  <a:srgbClr val="F5D328"/>
                </a:solidFill>
              </a:rPr>
              <a:t>Personality Structure</a:t>
            </a:r>
          </a:p>
        </p:txBody>
      </p:sp>
      <p:pic>
        <p:nvPicPr>
          <p:cNvPr id="52" name="image3.tif"/>
          <p:cNvPicPr/>
          <p:nvPr/>
        </p:nvPicPr>
        <p:blipFill>
          <a:blip r:embed="rId3">
            <a:extLst/>
          </a:blip>
          <a:srcRect l="5457" r="203" b="24033"/>
          <a:stretch>
            <a:fillRect/>
          </a:stretch>
        </p:blipFill>
        <p:spPr>
          <a:xfrm>
            <a:off x="287378" y="398981"/>
            <a:ext cx="1854982" cy="2078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239009"/>
            <a:ext cx="13004802" cy="19558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6400">
                <a:solidFill>
                  <a:srgbClr val="F5D328"/>
                </a:solidFill>
              </a:rPr>
              <a:t>Freud’s Five </a:t>
            </a:r>
          </a:p>
          <a:p>
            <a:pPr lvl="0">
              <a:defRPr sz="1800"/>
            </a:pPr>
            <a:r>
              <a:rPr sz="6400">
                <a:solidFill>
                  <a:srgbClr val="F5D328"/>
                </a:solidFill>
              </a:rPr>
              <a:t>Psychosexual Stages</a:t>
            </a:r>
          </a:p>
        </p:txBody>
      </p:sp>
      <p:pic>
        <p:nvPicPr>
          <p:cNvPr id="55" name="image3.tif"/>
          <p:cNvPicPr/>
          <p:nvPr/>
        </p:nvPicPr>
        <p:blipFill>
          <a:blip r:embed="rId2">
            <a:extLst/>
          </a:blip>
          <a:srcRect l="5457" r="203" b="24033"/>
          <a:stretch>
            <a:fillRect/>
          </a:stretch>
        </p:blipFill>
        <p:spPr>
          <a:xfrm>
            <a:off x="273560" y="177890"/>
            <a:ext cx="1854982" cy="20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7.tif"/>
          <p:cNvPicPr/>
          <p:nvPr/>
        </p:nvPicPr>
        <p:blipFill>
          <a:blip r:embed="rId3">
            <a:extLst/>
          </a:blip>
          <a:srcRect t="9490" b="5854"/>
          <a:stretch>
            <a:fillRect/>
          </a:stretch>
        </p:blipFill>
        <p:spPr>
          <a:xfrm>
            <a:off x="4959" y="2340366"/>
            <a:ext cx="12994705" cy="7339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0" y="241311"/>
            <a:ext cx="13004802" cy="19558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6400">
                <a:solidFill>
                  <a:srgbClr val="F5D328"/>
                </a:solidFill>
              </a:rPr>
              <a:t>Maslow’s </a:t>
            </a:r>
          </a:p>
          <a:p>
            <a:pPr lvl="0">
              <a:defRPr sz="1800"/>
            </a:pPr>
            <a:r>
              <a:rPr sz="6400">
                <a:solidFill>
                  <a:srgbClr val="F5D328"/>
                </a:solidFill>
              </a:rPr>
              <a:t>Hierarchy of Needs </a:t>
            </a:r>
          </a:p>
        </p:txBody>
      </p:sp>
      <p:pic>
        <p:nvPicPr>
          <p:cNvPr id="59" name="image4.tif"/>
          <p:cNvPicPr/>
          <p:nvPr/>
        </p:nvPicPr>
        <p:blipFill>
          <a:blip r:embed="rId2">
            <a:extLst/>
          </a:blip>
          <a:srcRect l="6624" r="6624" b="12548"/>
          <a:stretch>
            <a:fillRect/>
          </a:stretch>
        </p:blipFill>
        <p:spPr>
          <a:xfrm>
            <a:off x="650046" y="174040"/>
            <a:ext cx="1376544" cy="2090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8.tif"/>
          <p:cNvPicPr/>
          <p:nvPr/>
        </p:nvPicPr>
        <p:blipFill>
          <a:blip r:embed="rId3">
            <a:extLst/>
          </a:blip>
          <a:srcRect l="26245" t="2691" r="23940" b="2691"/>
          <a:stretch>
            <a:fillRect/>
          </a:stretch>
        </p:blipFill>
        <p:spPr>
          <a:xfrm>
            <a:off x="1718209" y="2295949"/>
            <a:ext cx="10121167" cy="7433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304811"/>
            <a:ext cx="13004802" cy="18288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6000">
                <a:solidFill>
                  <a:srgbClr val="F5D328"/>
                </a:solidFill>
              </a:rPr>
              <a:t>Eysenck’s Three Independent </a:t>
            </a:r>
          </a:p>
          <a:p>
            <a:pPr lvl="0" algn="r">
              <a:defRPr sz="1800"/>
            </a:pPr>
            <a:r>
              <a:rPr sz="6000">
                <a:solidFill>
                  <a:srgbClr val="F5D328"/>
                </a:solidFill>
              </a:rPr>
              <a:t>Personality Dimensions</a:t>
            </a:r>
          </a:p>
        </p:txBody>
      </p:sp>
      <p:pic>
        <p:nvPicPr>
          <p:cNvPr id="63" name="image5.tif"/>
          <p:cNvPicPr/>
          <p:nvPr/>
        </p:nvPicPr>
        <p:blipFill>
          <a:blip r:embed="rId2">
            <a:extLst/>
          </a:blip>
          <a:srcRect r="5095" b="32332"/>
          <a:stretch>
            <a:fillRect/>
          </a:stretch>
        </p:blipFill>
        <p:spPr>
          <a:xfrm>
            <a:off x="529336" y="232365"/>
            <a:ext cx="1867542" cy="19305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" name="Group 66"/>
          <p:cNvGrpSpPr/>
          <p:nvPr/>
        </p:nvGrpSpPr>
        <p:grpSpPr>
          <a:xfrm>
            <a:off x="8811682" y="4822668"/>
            <a:ext cx="3429411" cy="1701801"/>
            <a:chOff x="0" y="0"/>
            <a:chExt cx="3429410" cy="1701800"/>
          </a:xfrm>
        </p:grpSpPr>
        <p:sp>
          <p:nvSpPr>
            <p:cNvPr id="64" name="Shape 64"/>
            <p:cNvSpPr/>
            <p:nvPr/>
          </p:nvSpPr>
          <p:spPr>
            <a:xfrm>
              <a:off x="0" y="3785"/>
              <a:ext cx="3429411" cy="1694230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0" y="0"/>
              <a:ext cx="3429411" cy="1701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500">
                  <a:solidFill>
                    <a:srgbClr val="F5D328"/>
                  </a:solidFill>
                </a:rPr>
                <a:t>High</a:t>
              </a:r>
            </a:p>
            <a:p>
              <a:pPr lvl="0">
                <a:defRPr sz="1800"/>
              </a:pPr>
              <a:r>
                <a:rPr sz="3000">
                  <a:solidFill>
                    <a:srgbClr val="FFFFFF"/>
                  </a:solidFill>
                </a:rPr>
                <a:t>Sociable, sensation seeking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4787693" y="5132340"/>
            <a:ext cx="3429411" cy="1021060"/>
            <a:chOff x="0" y="0"/>
            <a:chExt cx="3429410" cy="1021058"/>
          </a:xfrm>
        </p:grpSpPr>
        <p:sp>
          <p:nvSpPr>
            <p:cNvPr id="67" name="Shape 67"/>
            <p:cNvSpPr/>
            <p:nvPr/>
          </p:nvSpPr>
          <p:spPr>
            <a:xfrm>
              <a:off x="-1" y="-1"/>
              <a:ext cx="3429412" cy="1021060"/>
            </a:xfrm>
            <a:prstGeom prst="rect">
              <a:avLst/>
            </a:prstGeom>
            <a:solidFill>
              <a:srgbClr val="F5D328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-1" y="167628"/>
              <a:ext cx="3429412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4500"/>
              </a:lvl1pPr>
            </a:lstStyle>
            <a:p>
              <a:pPr lvl="0">
                <a:defRPr sz="1800"/>
              </a:pPr>
              <a:r>
                <a:rPr sz="4500"/>
                <a:t>Extraversion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63706" y="4763626"/>
            <a:ext cx="3429412" cy="1701801"/>
            <a:chOff x="0" y="0"/>
            <a:chExt cx="3429410" cy="1701800"/>
          </a:xfrm>
        </p:grpSpPr>
        <p:sp>
          <p:nvSpPr>
            <p:cNvPr id="70" name="Shape 70"/>
            <p:cNvSpPr/>
            <p:nvPr/>
          </p:nvSpPr>
          <p:spPr>
            <a:xfrm>
              <a:off x="0" y="3785"/>
              <a:ext cx="3429411" cy="1694230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0" y="0"/>
              <a:ext cx="3429411" cy="1701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500">
                  <a:solidFill>
                    <a:srgbClr val="F5D328"/>
                  </a:solidFill>
                </a:rPr>
                <a:t>Low</a:t>
              </a:r>
            </a:p>
            <a:p>
              <a:pPr lvl="0">
                <a:defRPr sz="1800"/>
              </a:pPr>
              <a:r>
                <a:rPr sz="3000">
                  <a:solidFill>
                    <a:srgbClr val="FFFFFF"/>
                  </a:solidFill>
                </a:rPr>
                <a:t>Unsociable, cautious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8811682" y="2354057"/>
            <a:ext cx="3429411" cy="1930402"/>
            <a:chOff x="0" y="0"/>
            <a:chExt cx="3429410" cy="1930400"/>
          </a:xfrm>
        </p:grpSpPr>
        <p:sp>
          <p:nvSpPr>
            <p:cNvPr id="73" name="Shape 73"/>
            <p:cNvSpPr/>
            <p:nvPr/>
          </p:nvSpPr>
          <p:spPr>
            <a:xfrm>
              <a:off x="-1" y="0"/>
              <a:ext cx="3429412" cy="1930401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-1" y="114300"/>
              <a:ext cx="3429412" cy="170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500">
                  <a:solidFill>
                    <a:srgbClr val="F5D328"/>
                  </a:solidFill>
                </a:rPr>
                <a:t>High</a:t>
              </a:r>
            </a:p>
            <a:p>
              <a:pPr lvl="0">
                <a:defRPr sz="1800"/>
              </a:pPr>
              <a:r>
                <a:rPr sz="3000">
                  <a:solidFill>
                    <a:srgbClr val="FFFFFF"/>
                  </a:solidFill>
                </a:rPr>
                <a:t>Tense, anxious, irrational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763706" y="2354057"/>
            <a:ext cx="3429412" cy="1930402"/>
            <a:chOff x="0" y="0"/>
            <a:chExt cx="3429410" cy="1930400"/>
          </a:xfrm>
        </p:grpSpPr>
        <p:sp>
          <p:nvSpPr>
            <p:cNvPr id="76" name="Shape 76"/>
            <p:cNvSpPr/>
            <p:nvPr/>
          </p:nvSpPr>
          <p:spPr>
            <a:xfrm>
              <a:off x="-1" y="0"/>
              <a:ext cx="3429412" cy="1930401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-1" y="342900"/>
              <a:ext cx="3429412" cy="124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500">
                  <a:solidFill>
                    <a:srgbClr val="F5D328"/>
                  </a:solidFill>
                </a:rPr>
                <a:t>Low</a:t>
              </a:r>
            </a:p>
            <a:p>
              <a:pPr lvl="0">
                <a:defRPr sz="1800"/>
              </a:pPr>
              <a:r>
                <a:rPr sz="3000">
                  <a:solidFill>
                    <a:srgbClr val="FFFFFF"/>
                  </a:solidFill>
                </a:rPr>
                <a:t>Calm, relaxed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4787693" y="2808727"/>
            <a:ext cx="3429411" cy="1021060"/>
            <a:chOff x="0" y="0"/>
            <a:chExt cx="3429410" cy="1021058"/>
          </a:xfrm>
        </p:grpSpPr>
        <p:sp>
          <p:nvSpPr>
            <p:cNvPr id="79" name="Shape 79"/>
            <p:cNvSpPr/>
            <p:nvPr/>
          </p:nvSpPr>
          <p:spPr>
            <a:xfrm>
              <a:off x="-1" y="0"/>
              <a:ext cx="3429412" cy="1021059"/>
            </a:xfrm>
            <a:prstGeom prst="rect">
              <a:avLst/>
            </a:prstGeom>
            <a:solidFill>
              <a:srgbClr val="F5D328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-1" y="167629"/>
              <a:ext cx="3429412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4500"/>
              </a:lvl1pPr>
            </a:lstStyle>
            <a:p>
              <a:pPr lvl="0">
                <a:defRPr sz="1800"/>
              </a:pPr>
              <a:r>
                <a:rPr sz="4500"/>
                <a:t>Neuroticism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4787693" y="7581827"/>
            <a:ext cx="3429411" cy="1021059"/>
            <a:chOff x="0" y="0"/>
            <a:chExt cx="3429410" cy="1021058"/>
          </a:xfrm>
        </p:grpSpPr>
        <p:sp>
          <p:nvSpPr>
            <p:cNvPr id="82" name="Shape 82"/>
            <p:cNvSpPr/>
            <p:nvPr/>
          </p:nvSpPr>
          <p:spPr>
            <a:xfrm>
              <a:off x="-1" y="-1"/>
              <a:ext cx="3429412" cy="1021060"/>
            </a:xfrm>
            <a:prstGeom prst="rect">
              <a:avLst/>
            </a:prstGeom>
            <a:solidFill>
              <a:srgbClr val="F5D328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-1" y="180329"/>
              <a:ext cx="342941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4300"/>
              </a:lvl1pPr>
            </a:lstStyle>
            <a:p>
              <a:pPr lvl="0">
                <a:defRPr sz="1800"/>
              </a:pPr>
              <a:r>
                <a:rPr sz="4300"/>
                <a:t>Psychoticism</a:t>
              </a: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8811682" y="7079023"/>
            <a:ext cx="3429411" cy="1930402"/>
            <a:chOff x="0" y="0"/>
            <a:chExt cx="3429410" cy="1930400"/>
          </a:xfrm>
        </p:grpSpPr>
        <p:sp>
          <p:nvSpPr>
            <p:cNvPr id="85" name="Shape 85"/>
            <p:cNvSpPr/>
            <p:nvPr/>
          </p:nvSpPr>
          <p:spPr>
            <a:xfrm>
              <a:off x="-1" y="0"/>
              <a:ext cx="3429412" cy="1930401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-1" y="114300"/>
              <a:ext cx="3429412" cy="170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500">
                  <a:solidFill>
                    <a:srgbClr val="F5D328"/>
                  </a:solidFill>
                </a:rPr>
                <a:t>High</a:t>
              </a:r>
            </a:p>
            <a:p>
              <a:pPr lvl="0">
                <a:defRPr sz="1800"/>
              </a:pPr>
              <a:r>
                <a:rPr sz="3000">
                  <a:solidFill>
                    <a:srgbClr val="FFFFFF"/>
                  </a:solidFill>
                </a:rPr>
                <a:t>Aggressive, selfish, lacking in feeling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763706" y="7079023"/>
            <a:ext cx="3429412" cy="1930402"/>
            <a:chOff x="0" y="0"/>
            <a:chExt cx="3429410" cy="1930400"/>
          </a:xfrm>
        </p:grpSpPr>
        <p:sp>
          <p:nvSpPr>
            <p:cNvPr id="88" name="Shape 88"/>
            <p:cNvSpPr/>
            <p:nvPr/>
          </p:nvSpPr>
          <p:spPr>
            <a:xfrm>
              <a:off x="-1" y="0"/>
              <a:ext cx="3429412" cy="1930401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-1" y="165100"/>
              <a:ext cx="3429412" cy="160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4500">
                  <a:solidFill>
                    <a:srgbClr val="F5D328"/>
                  </a:solidFill>
                </a:rPr>
                <a:t>Low</a:t>
              </a:r>
            </a:p>
            <a:p>
              <a:pPr lvl="0">
                <a:defRPr sz="1800"/>
              </a:pPr>
              <a:r>
                <a:rPr sz="2700">
                  <a:solidFill>
                    <a:srgbClr val="FFFFFF"/>
                  </a:solidFill>
                </a:rPr>
                <a:t>Non-aggressive, warm, care for others</a:t>
              </a:r>
            </a:p>
          </p:txBody>
        </p:sp>
      </p:grpSp>
      <p:sp>
        <p:nvSpPr>
          <p:cNvPr id="91" name="Shape 91"/>
          <p:cNvSpPr/>
          <p:nvPr/>
        </p:nvSpPr>
        <p:spPr>
          <a:xfrm>
            <a:off x="6318148" y="227575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1</a:t>
            </a:r>
          </a:p>
        </p:txBody>
      </p:sp>
      <p:sp>
        <p:nvSpPr>
          <p:cNvPr id="92" name="Shape 92"/>
          <p:cNvSpPr/>
          <p:nvPr/>
        </p:nvSpPr>
        <p:spPr>
          <a:xfrm>
            <a:off x="6318148" y="4559268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2</a:t>
            </a:r>
          </a:p>
        </p:txBody>
      </p:sp>
      <p:sp>
        <p:nvSpPr>
          <p:cNvPr id="93" name="Shape 93"/>
          <p:cNvSpPr/>
          <p:nvPr/>
        </p:nvSpPr>
        <p:spPr>
          <a:xfrm>
            <a:off x="6318148" y="6842780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3</a:t>
            </a:r>
          </a:p>
        </p:txBody>
      </p:sp>
      <p:sp>
        <p:nvSpPr>
          <p:cNvPr id="94" name="Shape 94"/>
          <p:cNvSpPr/>
          <p:nvPr/>
        </p:nvSpPr>
        <p:spPr>
          <a:xfrm>
            <a:off x="8211233" y="3319257"/>
            <a:ext cx="667601" cy="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 flipH="1">
            <a:off x="4171774" y="3319257"/>
            <a:ext cx="667602" cy="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6" name="Shape 96"/>
          <p:cNvSpPr/>
          <p:nvPr/>
        </p:nvSpPr>
        <p:spPr>
          <a:xfrm flipH="1">
            <a:off x="4171774" y="5642869"/>
            <a:ext cx="667602" cy="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 flipH="1">
            <a:off x="4171774" y="8092354"/>
            <a:ext cx="667602" cy="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8211233" y="5642869"/>
            <a:ext cx="667601" cy="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8211233" y="8092354"/>
            <a:ext cx="667601" cy="2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9717714" y="6490932"/>
            <a:ext cx="161734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rgbClr val="F39019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000" i="1">
                <a:solidFill>
                  <a:srgbClr val="F39019"/>
                </a:solidFill>
              </a:rPr>
              <a:t>Extrovert</a:t>
            </a:r>
          </a:p>
        </p:txBody>
      </p:sp>
      <p:sp>
        <p:nvSpPr>
          <p:cNvPr id="101" name="Shape 101"/>
          <p:cNvSpPr/>
          <p:nvPr/>
        </p:nvSpPr>
        <p:spPr>
          <a:xfrm>
            <a:off x="1611963" y="6490932"/>
            <a:ext cx="15118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rgbClr val="F39019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000" i="1">
                <a:solidFill>
                  <a:srgbClr val="F39019"/>
                </a:solidFill>
              </a:rPr>
              <a:t>Introvert</a:t>
            </a:r>
          </a:p>
        </p:txBody>
      </p:sp>
      <p:sp>
        <p:nvSpPr>
          <p:cNvPr id="102" name="Shape 102"/>
          <p:cNvSpPr/>
          <p:nvPr/>
        </p:nvSpPr>
        <p:spPr>
          <a:xfrm>
            <a:off x="1040271" y="4241231"/>
            <a:ext cx="26551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rgbClr val="F39019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000" i="1">
                <a:solidFill>
                  <a:srgbClr val="F39019"/>
                </a:solidFill>
              </a:rPr>
              <a:t>Stable emotion</a:t>
            </a:r>
          </a:p>
        </p:txBody>
      </p:sp>
      <p:sp>
        <p:nvSpPr>
          <p:cNvPr id="103" name="Shape 103"/>
          <p:cNvSpPr/>
          <p:nvPr/>
        </p:nvSpPr>
        <p:spPr>
          <a:xfrm>
            <a:off x="9087023" y="4241231"/>
            <a:ext cx="309981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rgbClr val="F39019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000" i="1">
                <a:solidFill>
                  <a:srgbClr val="F39019"/>
                </a:solidFill>
              </a:rPr>
              <a:t>Unstable emotion</a:t>
            </a:r>
          </a:p>
        </p:txBody>
      </p:sp>
      <p:sp>
        <p:nvSpPr>
          <p:cNvPr id="104" name="Shape 104"/>
          <p:cNvSpPr/>
          <p:nvPr/>
        </p:nvSpPr>
        <p:spPr>
          <a:xfrm>
            <a:off x="1001409" y="9044640"/>
            <a:ext cx="273291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rgbClr val="F39019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000" i="1">
                <a:solidFill>
                  <a:srgbClr val="F39019"/>
                </a:solidFill>
              </a:rPr>
              <a:t>Impulse control</a:t>
            </a:r>
          </a:p>
        </p:txBody>
      </p:sp>
      <p:sp>
        <p:nvSpPr>
          <p:cNvPr id="105" name="Shape 105"/>
          <p:cNvSpPr/>
          <p:nvPr/>
        </p:nvSpPr>
        <p:spPr>
          <a:xfrm>
            <a:off x="9643419" y="9044640"/>
            <a:ext cx="176593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rgbClr val="F39019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000" i="1">
                <a:solidFill>
                  <a:srgbClr val="F39019"/>
                </a:solidFill>
              </a:rPr>
              <a:t>Psychotic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0" y="304811"/>
            <a:ext cx="13004802" cy="182880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6000">
                <a:solidFill>
                  <a:srgbClr val="F5D328"/>
                </a:solidFill>
              </a:rPr>
              <a:t>Eysenck’s Three Independent </a:t>
            </a:r>
          </a:p>
          <a:p>
            <a:pPr lvl="0" algn="r">
              <a:defRPr sz="1800"/>
            </a:pPr>
            <a:r>
              <a:rPr sz="6000">
                <a:solidFill>
                  <a:srgbClr val="F5D328"/>
                </a:solidFill>
              </a:rPr>
              <a:t>Personality Dimensions</a:t>
            </a:r>
          </a:p>
        </p:txBody>
      </p:sp>
      <p:pic>
        <p:nvPicPr>
          <p:cNvPr id="108" name="image5.tif"/>
          <p:cNvPicPr/>
          <p:nvPr/>
        </p:nvPicPr>
        <p:blipFill>
          <a:blip r:embed="rId2">
            <a:extLst/>
          </a:blip>
          <a:srcRect r="5095" b="32332"/>
          <a:stretch>
            <a:fillRect/>
          </a:stretch>
        </p:blipFill>
        <p:spPr>
          <a:xfrm>
            <a:off x="529336" y="232365"/>
            <a:ext cx="1867542" cy="1930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9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7277" y="2177964"/>
            <a:ext cx="9322117" cy="7626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</Words>
  <Application>Microsoft Office PowerPoint</Application>
  <PresentationFormat>Custom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Helvetica</vt:lpstr>
      <vt:lpstr>Helvetica Light</vt:lpstr>
      <vt:lpstr>Helvetica Neue</vt:lpstr>
      <vt:lpstr>Default</vt:lpstr>
      <vt:lpstr>Understanding Concepts  of  Personality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people come to be who they are?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Concepts  of  Personality Development</dc:title>
  <dc:creator>lenovo007</dc:creator>
  <cp:lastModifiedBy>lenovo007</cp:lastModifiedBy>
  <cp:revision>1</cp:revision>
  <dcterms:modified xsi:type="dcterms:W3CDTF">2020-01-16T08:24:08Z</dcterms:modified>
</cp:coreProperties>
</file>